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ink/ink1.xml" ContentType="application/inkml+xml"/>
  <Override PartName="/ppt/ink/ink2.xml" ContentType="application/inkml+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7" r:id="rId2"/>
    <p:sldId id="271" r:id="rId3"/>
    <p:sldId id="260" r:id="rId4"/>
    <p:sldId id="290" r:id="rId5"/>
    <p:sldId id="294" r:id="rId6"/>
    <p:sldId id="295" r:id="rId7"/>
    <p:sldId id="296" r:id="rId8"/>
    <p:sldId id="286" r:id="rId9"/>
    <p:sldId id="261" r:id="rId10"/>
    <p:sldId id="272" r:id="rId11"/>
    <p:sldId id="262" r:id="rId12"/>
    <p:sldId id="259" r:id="rId13"/>
    <p:sldId id="263" r:id="rId14"/>
    <p:sldId id="265" r:id="rId15"/>
    <p:sldId id="285" r:id="rId16"/>
    <p:sldId id="298" r:id="rId17"/>
    <p:sldId id="288" r:id="rId18"/>
    <p:sldId id="289" r:id="rId19"/>
    <p:sldId id="299" r:id="rId20"/>
    <p:sldId id="269" r:id="rId21"/>
    <p:sldId id="284" r:id="rId22"/>
    <p:sldId id="297"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BHISHEK\Desktop\Final\Accuracy%20of%20Pretrained%20model.xlsx" TargetMode="External"/><Relationship Id="rId2" Type="http://schemas.microsoft.com/office/2011/relationships/chartColorStyle" Target="colors2.xml"/><Relationship Id="rId1" Type="http://schemas.microsoft.com/office/2011/relationships/chartStyle" Target="style2.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ABHISHEK\Desktop\Papaya%20Statistic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Validation Accuracy</c:v>
                </c:pt>
              </c:strCache>
            </c:strRef>
          </c:tx>
          <c:spPr>
            <a:solidFill>
              <a:schemeClr val="accent1"/>
            </a:solidFill>
            <a:ln>
              <a:noFill/>
            </a:ln>
            <a:effectLst/>
          </c:spPr>
          <c:invertIfNegative val="0"/>
          <c:cat>
            <c:strRef>
              <c:f>Sheet1!$B$2:$B$9</c:f>
              <c:strCache>
                <c:ptCount val="8"/>
                <c:pt idx="0">
                  <c:v>AlexNet</c:v>
                </c:pt>
                <c:pt idx="1">
                  <c:v>DenseNet</c:v>
                </c:pt>
                <c:pt idx="2">
                  <c:v>EfficientNet</c:v>
                </c:pt>
                <c:pt idx="3">
                  <c:v>InceptionNet</c:v>
                </c:pt>
                <c:pt idx="4">
                  <c:v>MobileNet</c:v>
                </c:pt>
                <c:pt idx="5">
                  <c:v>NASNet</c:v>
                </c:pt>
                <c:pt idx="6">
                  <c:v>ResNet</c:v>
                </c:pt>
                <c:pt idx="7">
                  <c:v>VGGNet</c:v>
                </c:pt>
              </c:strCache>
            </c:strRef>
          </c:cat>
          <c:val>
            <c:numRef>
              <c:f>Sheet1!$C$2:$C$9</c:f>
              <c:numCache>
                <c:formatCode>General</c:formatCode>
                <c:ptCount val="8"/>
                <c:pt idx="0">
                  <c:v>51.11</c:v>
                </c:pt>
                <c:pt idx="1">
                  <c:v>16.670000000000002</c:v>
                </c:pt>
                <c:pt idx="2">
                  <c:v>64.489999999999995</c:v>
                </c:pt>
                <c:pt idx="3">
                  <c:v>66.72</c:v>
                </c:pt>
                <c:pt idx="4">
                  <c:v>67.010000000000005</c:v>
                </c:pt>
                <c:pt idx="5">
                  <c:v>60.86</c:v>
                </c:pt>
                <c:pt idx="6">
                  <c:v>25.75</c:v>
                </c:pt>
                <c:pt idx="7">
                  <c:v>59.14</c:v>
                </c:pt>
              </c:numCache>
            </c:numRef>
          </c:val>
          <c:extLst>
            <c:ext xmlns:c16="http://schemas.microsoft.com/office/drawing/2014/chart" uri="{C3380CC4-5D6E-409C-BE32-E72D297353CC}">
              <c16:uniqueId val="{00000000-9522-4E3E-B590-3C0527920CD4}"/>
            </c:ext>
          </c:extLst>
        </c:ser>
        <c:ser>
          <c:idx val="1"/>
          <c:order val="1"/>
          <c:tx>
            <c:strRef>
              <c:f>Sheet1!$D$1</c:f>
              <c:strCache>
                <c:ptCount val="1"/>
                <c:pt idx="0">
                  <c:v>Training Accuracy</c:v>
                </c:pt>
              </c:strCache>
            </c:strRef>
          </c:tx>
          <c:spPr>
            <a:solidFill>
              <a:schemeClr val="accent2"/>
            </a:solidFill>
            <a:ln>
              <a:noFill/>
            </a:ln>
            <a:effectLst/>
          </c:spPr>
          <c:invertIfNegative val="0"/>
          <c:cat>
            <c:strRef>
              <c:f>Sheet1!$B$2:$B$9</c:f>
              <c:strCache>
                <c:ptCount val="8"/>
                <c:pt idx="0">
                  <c:v>AlexNet</c:v>
                </c:pt>
                <c:pt idx="1">
                  <c:v>DenseNet</c:v>
                </c:pt>
                <c:pt idx="2">
                  <c:v>EfficientNet</c:v>
                </c:pt>
                <c:pt idx="3">
                  <c:v>InceptionNet</c:v>
                </c:pt>
                <c:pt idx="4">
                  <c:v>MobileNet</c:v>
                </c:pt>
                <c:pt idx="5">
                  <c:v>NASNet</c:v>
                </c:pt>
                <c:pt idx="6">
                  <c:v>ResNet</c:v>
                </c:pt>
                <c:pt idx="7">
                  <c:v>VGGNet</c:v>
                </c:pt>
              </c:strCache>
            </c:strRef>
          </c:cat>
          <c:val>
            <c:numRef>
              <c:f>Sheet1!$D$2:$D$9</c:f>
              <c:numCache>
                <c:formatCode>General</c:formatCode>
                <c:ptCount val="8"/>
                <c:pt idx="0">
                  <c:v>59.03</c:v>
                </c:pt>
                <c:pt idx="1">
                  <c:v>16.670000000000002</c:v>
                </c:pt>
                <c:pt idx="2">
                  <c:v>81.61</c:v>
                </c:pt>
                <c:pt idx="3">
                  <c:v>83.49</c:v>
                </c:pt>
                <c:pt idx="4">
                  <c:v>86.82</c:v>
                </c:pt>
                <c:pt idx="5">
                  <c:v>83.11</c:v>
                </c:pt>
                <c:pt idx="6">
                  <c:v>33.409999999999997</c:v>
                </c:pt>
                <c:pt idx="7">
                  <c:v>79.95</c:v>
                </c:pt>
              </c:numCache>
            </c:numRef>
          </c:val>
          <c:extLst>
            <c:ext xmlns:c16="http://schemas.microsoft.com/office/drawing/2014/chart" uri="{C3380CC4-5D6E-409C-BE32-E72D297353CC}">
              <c16:uniqueId val="{00000001-9522-4E3E-B590-3C0527920CD4}"/>
            </c:ext>
          </c:extLst>
        </c:ser>
        <c:dLbls>
          <c:showLegendKey val="0"/>
          <c:showVal val="0"/>
          <c:showCatName val="0"/>
          <c:showSerName val="0"/>
          <c:showPercent val="0"/>
          <c:showBubbleSize val="0"/>
        </c:dLbls>
        <c:gapWidth val="219"/>
        <c:overlap val="-27"/>
        <c:axId val="1202868591"/>
        <c:axId val="1202866191"/>
      </c:barChart>
      <c:catAx>
        <c:axId val="1202868591"/>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dirty="0"/>
                  <a:t>Pre-Trained Model</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02866191"/>
        <c:crosses val="autoZero"/>
        <c:auto val="1"/>
        <c:lblAlgn val="ctr"/>
        <c:lblOffset val="100"/>
        <c:noMultiLvlLbl val="0"/>
      </c:catAx>
      <c:valAx>
        <c:axId val="12028661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a:t>Accuracy</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028685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Sheet1!$B$2:$B$26</cx:f>
        <cx:nf>Sheet1!$B$1</cx:nf>
        <cx:lvl ptCount="25" name="State">
          <cx:pt idx="0">Andhra Pradesh</cx:pt>
          <cx:pt idx="1">Gujarat</cx:pt>
          <cx:pt idx="2">Maharashtra</cx:pt>
          <cx:pt idx="3">Karnataka</cx:pt>
          <cx:pt idx="4">Madhya Pradesh</cx:pt>
          <cx:pt idx="5">Chattisgarh</cx:pt>
          <cx:pt idx="6">West Bengal</cx:pt>
          <cx:pt idx="7">Jharkhand</cx:pt>
          <cx:pt idx="8">Assam</cx:pt>
          <cx:pt idx="9">Telangana</cx:pt>
          <cx:pt idx="10">Uttar Pradesh</cx:pt>
          <cx:pt idx="11">Kerala</cx:pt>
          <cx:pt idx="12">Orissa</cx:pt>
          <cx:pt idx="13">Bihar</cx:pt>
          <cx:pt idx="14">Tripura</cx:pt>
          <cx:pt idx="15">Mizoram</cx:pt>
          <cx:pt idx="16">Tamil Nadu</cx:pt>
          <cx:pt idx="17">Nagaland</cx:pt>
          <cx:pt idx="18">Rajasthan</cx:pt>
          <cx:pt idx="19">Meghalaya</cx:pt>
          <cx:pt idx="20">Manipur</cx:pt>
          <cx:pt idx="21">Arunachal Pradesh</cx:pt>
          <cx:pt idx="22">Sikkim</cx:pt>
          <cx:pt idx="23">Himachal Pradesh</cx:pt>
          <cx:pt idx="24">Others</cx:pt>
        </cx:lvl>
      </cx:strDim>
      <cx:numDim type="colorVal">
        <cx:f>Sheet1!$C$2:$C$26</cx:f>
        <cx:lvl ptCount="25" formatCode="#,##0.00">
          <cx:pt idx="0">1503.1800000000001</cx:pt>
          <cx:pt idx="1">1107.8800000000001</cx:pt>
          <cx:pt idx="2">496.12</cx:pt>
          <cx:pt idx="3">491.94999999999999</cx:pt>
          <cx:pt idx="4">489.07999999999998</cx:pt>
          <cx:pt idx="5">379.56</cx:pt>
          <cx:pt idx="6">299.79000000000002</cx:pt>
          <cx:pt idx="7">178.88</cx:pt>
          <cx:pt idx="8">152.72</cx:pt>
          <cx:pt idx="9">122.51000000000001</cx:pt>
          <cx:pt idx="10">111.84999999999999</cx:pt>
          <cx:pt idx="11">106.61</cx:pt>
          <cx:pt idx="12">100.58</cx:pt>
          <cx:pt idx="13">95.840000000000003</cx:pt>
          <cx:pt idx="14">32.130000000000003</cx:pt>
          <cx:pt idx="15">22.719999999999999</cx:pt>
          <cx:pt idx="16">13.640000000000001</cx:pt>
          <cx:pt idx="17">11.49</cx:pt>
          <cx:pt idx="18">8</cx:pt>
          <cx:pt idx="19">6.9800000000000004</cx:pt>
          <cx:pt idx="20">4.1600000000000001</cx:pt>
          <cx:pt idx="21">3.1600000000000001</cx:pt>
          <cx:pt idx="22">1.74</cx:pt>
          <cx:pt idx="23">0.94999999999999996</cx:pt>
          <cx:pt idx="24">2.7400000000000002</cx:pt>
        </cx:lvl>
      </cx:numDim>
    </cx:data>
  </cx:chartData>
  <cx:chart>
    <cx:plotArea>
      <cx:plotAreaRegion>
        <cx:series layoutId="regionMap" uniqueId="{36352810-EFF6-47CA-9A20-9A46A7CCDB02}">
          <cx:tx>
            <cx:txData>
              <cx:f>Sheet1!$C$1</cx:f>
              <cx:v>Production</cx:v>
            </cx:txData>
          </cx:tx>
          <cx:dataId val="0"/>
          <cx:layoutPr>
            <cx:geography cultureLanguage="en-US" cultureRegion="IN" attribution="Powered by Bing">
              <cx:geoCache provider="{E9337A44-BEBE-4D9F-B70C-5C5E7DAFC167}">
                <cx:binary>1Hxpc9y4ku1fcfjzoxoLsXBieiIuyNpV2izJtr4wypLMDQQXgOuvn5Rl+Vpqdbc7wvfFuMKLSiyQ
IA4y8+TJZP337fhft/r+0L4ZS23sf92Ov79Nnav/67ff7G16Xx7sUZndtpWtPruj26r8rfr8Obu9
/+2uPQyZSX4jCPu/3aaH1t2Pb//nv+FsyX11XN0eXFaZ8+6+nS7ubaed/Ytjrx56c7grMxNl1rXZ
rcO/v93CRYr0YO7evrk3LnPT5VTf//722cfevvnt5cn+cOE3GubmujsYS+gRZxyTQNLgy0u+faMr
k3w9LNkR4z6mhMvHw/7TpU8OJQz/oRl9mc/h7q69txbu6cv/z4Y+uwE4sn775rbqjHtYuQQW8fe3
G3OXHd6+yWwVPh4Iq4fZb06+3O5vz9f8f/77xS9gAV785jtYXq7W3x36AyoXh/xgHcDytDQ/ARV+
xKRPCZXicdmDZ6gIeiQZwkRigb682NOlH1H5oRm9jsp3Q1+gcrH9pVAJ04NzmU0Obfq0OD8BF3xE
OJd+wMjjwuNnuEhyhHxMBEPk6ZqPgITpj83mdUyej34BS3j5S8HyL3OXtoc3Z+3h7t7+RGQwOxKM
MSwD9KrFBEcBZz5mgf94mD4H6Men9TpEL8e/AOlfZ78WSNYeyqcF+glWw48o86kMAJ3H1zOrCciR
BJsB4L6GoJfY/N1s/gSSx2EvkXj3SyGx6vJDe3A/EQtyxAPCA/wUWF5EFnzEAoGohI88QfVINR4d
2Q/M53U0vg18gcfq14oq+wNQsINNXQts5GdxMBwc+RBQJPODx6gC0eM7Dib4EUYy8CHgP13zEYwf
nMzrgDwb/AKU/a9FwHaH1hzcofiZkPhHAiOf+P6rgf4BEi4CzOjrLuuHZvQ6Lt8NfYHK7l+/lOva
H+7S6T8Q6SFjYRSYL2PyNQ4m5BGRMuCU4kcH9iKa/Pi0Xsfn5fgXIO1/rUj//t66N+reJAf95Ft+
Qrx/SE+AayEhnjkyKY4CAYHF/2o0wYu05Qcn8zouzwa/AOW9+qUs5/JeHwAR8zP9mTgCa+EMKNgz
SERwhFDwkNB85cVw+Pt4/0NTeR2Q74a+gONy9UvBcerS+9Y+rcufmcd/UGC4cg7EqZ+eMhF+FBAK
4g9+9KMIP9saEoH0wykjT8rQC0f6w7N6fXu8GP5ii1z9Wm50d98e9M80V3Tkg0FieH2j4c8ZoY+A
ovuYfyOM31vt30/ndUyexr0AY3f8a9lrm0Hq93f2+lwy/EuJFAwBU+T7lL0GhvSPfALxjqKv7P1F
VDu9y2z6l9N5HYyncS/AOL34pcBQGSRMPxELdgS8WzJg3q+RP5CrOQo494MXqdLfTuN1DL4OewGB
+rUg2N8nKXin6S/34D+sGkBZACQdTMUTlXsWOgKQSYXgUqDXVYQfmtHriHw39AUq+1/LS122Wd39
TBUB8iLhMwQh/bmkA2AInwjK5ddU9oV/+oGJvA7Ft4EvgLj8xcwjm6v2p8qd9IgiwTCoaM+tAnRO
yhEJ0Osa9P7vJ/I6EN8GvgBif/NLhYrLQ5npNyeHu+7nxQuMjxDmQHDlcyxAJfCRQAQxSFG/p04/
NonXcfh+7AsoLqFQ+QuVNE8OIAj83DozP0IcS/BBrzLaAEgUB1FHfNV00AtYfmRCr4Py75EvIDn5
teLF/mAeAsbTbv2zNPQf0FqQOKnPKQfi+vh67q1AxAGmBX7sqVLwdOkn8flv5/M6IN9u5AUe+1/L
RP7VduYAXR/6P5CYCyjCUKiXQQz58gIy+132FzzUAwQVwHQfX/w5Mv9oZq9j9MopXqD1r18ryL/L
iiL7mSVNgAh6LyhEkNeMR0J4EYJAsfkr53oB0d9P53Vcnsa9AOPd7peKLuus/A9ZDsWPktY3rouf
WY4QR4RygoELPxrWC1j+ycReB+iPZ3gB1fr/trD1Okf5vtD57BP/tNmMQCMAYVDpfDVtBDEaohGX
IEk+wvMiU/naBPbns3kdk6/Dnk38P9xR9udi8DehKYKK5eJLE993DWd/ffTL7UFv4Yuhf1WHflyr
zR00+nGKwRq+NQc+nOQZ8z3r7jpod2zb6SmcfDfsHjrcfn8L/U3g05iPfMQgo4SWjrdvBqgg/f5W
gCAAChgU5Thm5PGIqVqX/v4W84f8EwAnmPFAEh+ima26L4cQdH5IaMqhlEAHCA3wt/7Js0pPSWW+
LcjX929MV55VmXH297eQ5taPn3qYqPBBrBbS5xAaoVYOP4JeXd8eLqBFEz6M/x+rgwl1ddcsPMk+
xmMXWjkYlSSdCPXQG1U03bhMAnFcG3r73Uq9cmnwG395aeiS/P7SJMeiKJBtFoFfdCpJbaHSfF7X
RfxpaLBUf301+nC67+9UECQwlZIyxKFCTQCG7y+Xx33OnW+mZe+VRTTUmCuc0FNKgo+ZSPatHjo1
SlIsJ1t/QEmerxCZQo9WJtK6kwvcUlVZLw+LGrGo590H3OGPmfehSU/9ObnO5mwvu+XkxJ7lY0g7
zZSXqnKqrieCjunsnTWD26aGr7Mq32Fq7OKvbxHC5B/uEfRvKZmAQiJ5iKTP75G0pRW8b/xFOS1m
Pw9WRV8S5eGiO/M75qnKea1K5uSqwR1XnptZONSTjKyoFE7rD9yxdjN4J1R73iquEhP6MTslY4Oi
bOg+aVaENdLLNL2JYWjab6dRICVJ/snzzXFK/RWpik+c9rkyeXzpGper1G2GpC0VKYdc5XKeVcLS
Nfg7sS1T02+Mn0wrOTUb+HW5TqY0i8ZKbqdC6kurNQ8tCcLR+1x5Opr6RHl5osjEVJ5mi1i4cJTT
ymf5WtNp5SV6bQumiiFd9F0ZmT5elGVwLCt/G5/hxoUMd0ufdGHeoFWVkFNm135zZ/ExGVmpvFHd
9EPKdjix64pppPyEoXUwB8rlrtr202Q3uC42WTmiVY76iKTcrKzlOmISVmk09NpvMV2VntwMsiGn
vEDn1u+v86lTOmDpxZQavPQLfEf6WZ6YvErDoWjXph+Kd3Oar3yjF2AVetOVZaoqPCovafUNLCFf
aF1vdGmaMO2KqGvvS2+oosLRIppaMaghIHoxMrwR/hUSRbJsxZiEpYtXzIuDbS/5sHD16Cspi1mV
GR5PMs5VgoIowVW85DzolEx5Ew1l5qJhLoYd8q1WXRAfJyarTv1K1cgEUd0HelvEbb4xnN+MRRws
vCkpIhaQcl87/7xrWbWw7dStg+JE9E286fGOZ9kclkFTLQaeJVGPybRzw/QOSWuXrMusYiyBndgX
9UqS+th0ME3E59DvYc0qnieRLOWgtC29ZZbld3KcB1XmOInQ5LnQsg9N5SpFGtyrrc/xecHaU0vS
BTKDqqZ0W6XxStNymcl0mzp/rZMycgP+0BZ6SW0ZtTGdV6W+wlYGYZ3H2Xoo4zzSpW32WJLF2FWX
QsNe/2vL9SFIP3NO0JnsP/hiH2yXcEEejn/nhoOkwk3tJrzIi+CYmMRtR6uRVl9+fPzH85tlgbsb
gebu2PR+6CVsODEyqVf9+OCbCo9t6HiTZWQ8HkZGFtz440ZkMZi8X8iFNl6wrWXTq6bqdrBgdC0F
vRpJH859bHa6LfOwptrsYGceUuPYXhN9XOfXGfmILXNLy2IbplzeVXHX7fqC2ZNM8EzZpuv27WAa
lQ6ZDhMj7NKv4tMvi/Q17H8NGI+x67aqpzZL0q/t/9/e/s9lVcKfL43p//7lw9MD/363f3rs4C8/
tbqvHlJy+/JDD7P5di6YzNfZPQT+Z2/+wEL+hGc8PsXwJwd/jISAFCcpga6p7/bUH4jId40D/6Yv
3438ykXwEZAGDrGew/kIokBuvnKRB5YPzUEBPLWABQYJ4+2bJy4CbcDYJ0GAMCZQ0uMQVZ64CAN1
9qHA50sIrAhK3/+Eiwj50gw4YxRzIgX24dkKuOZzM8gKmVmaD8lSzox+kGnGoUWysb1qgxGtXW7Z
WZ9yuu7qiimd57O3QJNFQ1QNzJwOQKi6kOYegd3nzHHiKndZ17O3bPxpzKPS7wWOJhbMsJUR8z2V
x/FcKxc3iQOjaKs26ojLYtV2SO7EOMtNNgxuVEFBYr7w896dNJ4v2zCeSnqLXJwPEfPbzqq4KJJP
WV1YG8JjIcWoaDbqIYwDamLllbaFkDCV6EKU+Rioqqe6i7w5RfV2kg7djbLWg0LDaEZVWl5dQdz1
CsV1Y9/lk1dvsoanJ67qIIpMY43em0Zn74ktxlwxERcowtmcXw686I9dwpt1PPjmcuJzeY0yVyYq
MEMLkRogrmE6QVwqlvt4XMTOylbJKScDeHbq3ZVAE4+pN2Oi7OACcLZI5+9dbNMhrDM7viPwY6qS
XCaBGjs8x8qvUFqpYK6Nr4ayKrZ+YUpYtMkF69pPhlTVtik2pmTxRRcMzXk3zuNiyJMeq7GZzXE5
+/I8sX31OQ1oc4eTme9HMYhSxW7uFk6MZNl1pop6xMcomFu+Fl6ZXde2clFQ1NnSH7ppDXV/s21Q
rEOXTO1p4DHvFBW5t0uDAi20zJM170q088E3bYhnm2U5F+immed5m/pJfFZRk++nPK6WgEeVqr70
IFQ50axb3M6bNi+DkNXjEGWNFMt46MYNCdr6qqYQPIGqV2XYJUUQ8jrQVAXak6up6a9xO/EyjC0d
ZDjGuJ7UXAds2QDvXhcNHWUY1H6GVeGN5v0wB9mpl+D6XOSkbZZeOs0L3LBmS1IbXGMU2IPv8qqI
Kgp0d4VLiKqKu35Y0GSa99ZrgOcJL9mSBjVr7Fx/luSsrVRJTRsSGWSbMqC1p8qK+9cml/4JKyVd
lxPqLwfPlTvmpbDDxZB9Rr2ul0NCq14FwogbpMukDbtOBpfC4DrMXYaA4SVZshfIlMdVPgSb1M/S
c78peNQxWhdqdi071GOTkGhySXYxSjnVIS5SukJ+797TOc5POui42U7IsBPUt+w9aYDpTL7GpRo1
89Z29OuF7V3Kw7hm/aUMRnLVlWJY82GcPtnE8PdaNq5Yd7F0nzQaa6Pm1CWdgvhnWgWlcbE0E0kP
1A8okAHhTVzFqRCnrbFACPq0JYrmJYUoW+XNqinKYF/GqFzDtk1XdVeY07TI6SUw6mQbt4y8A5vp
15OdKl+lHWX7qsn8PJK0ajPYBxjcRDfZAsBJ5nzReGhYJYa6fdDX7KSSDPgpiim5Drw63nbFRNYx
nps1lMOyHc41cENTzqnSuCBaCV3FOx7XeN2Zod8BwUU7LIvCKgkPeEyq9TC+LOdW1ouysWVYsdy7
FoUrz2WboIsZFh68pCtru/DQNH6meSC5yllnmxDa3KplkQ+lVWUxskk5ry5rJcGKN7FXFausHBq7
AGegczUOyORRTcHxpIHD61Hi8ryfM2CJcvL4FuESjND44vMYuzoKsor2qnRNvcCkmrdN6/pdEHtU
Ljw8TjU4ADyOSnpzsfO4xnRRsW5Y2CmQG429dm0nKz6OxGR7OyclmGObNo2Stu1WMdbmuJliYCCI
J3W5qviIFk5704dpKJPPPUfmwpstigYu/GzlOtEfE9rTBR6y/lTXDkeaZlLv+pz1OCSjLD+3utI3
VcNMonDe5lvaMcgfrHQRMy2jysRJGjVxB4tVpRLNirdBWihHOV4U2hTbeJ7rnc0CP5pFU7/r0WC5
8nXfdqoRU+ovzOx0papuKD+nc9HmUQp76Nrva7KXxdR8qoRPr3xZsiGsNIGcYsyDcwjlVKx1OtQf
B+cJrXzXT1plkOFnEU4neCTTJX22MKivRFR6ONklEvtCkaHrh7BIatKEEMYh0654OdlQjFNZKK/z
5S6bWXxXgdn2i7rqyYVt2oSHbdmNeQiqU52rRPbJ+3Eqkh0vuvFDak1+hfCEQ/D2vQ3b0Y5h7zUQ
CuLZboacoAyylgYtEqHHbedc26p5Ynoxe2l3ELJgn8DGxH2Wy3jtNbI6zR0Ws2rbjh53bOSbViRD
JIWptbJAaCBcyYHfN1PubsqUpTupTZmttUva9WACVqu+bmupatMjxXzfnLV6GlZwpuxGw16NpLN6
JRFkqpnL5/e65jN4JjrkFxk0B9Shn/r9zhGeK+JG92mIq+I6p/1VQsfSg1gltQZ/wvNUxV1g3k+z
vRrjIV1Cw4KArEiijU8mf42KNG2VzgyjUdnn5kPvuL7KTa8/2aGwe8bnfBNMab0SXWvPy36se9Xn
MQLBwIwgFzDEIKUpxjZeTuD51lXsp+HE3LRnrLHjYqpEp0NS43lfCM1uxZTF50Ybf1JD55Kww7Q9
tmLyL+s0w5s4gGdlypx/RHVBwasyWStjrb4YhI3Py44U1yxB3tpkfrqlxBBF7Gi3de9ixc3EljPv
+jGc4jk+B+4gj0tkiuM+9QqgB20GIbj35ae6Tttj4IflecrIUIZplXOhPM4tUZVx/kcDRrZsnC8P
D+LMoPLGZB89XLq99kyVqKTrg7UwuY4SP+9OnI/lRxm4YWm9bqo3OeZFGjZ08Dc0wbpRc4uHbSBi
VChU+SBOeFgvmUvIsg0qdzy2RUcXkO6YLR2L6bq0g3/r54O7dHliL7xMyA1l8XxXaVQ1Ku4bfJyU
DH5MKtpe8QqZSvG6NPtAc3/bdM0UAUuoPqQmYzeB0cUWlsBbyiH2lxK7Wqg4C9xGa9qeW8hrzhOi
vbDseLeQZZF8AAHOrsoMiUWbJNWxZtj7hD3YB0tkTTdcFEFdbkvRjFHcNmRV+MZ8wJVsP5DMzSEE
lG7j2ia983BQbu2MmkWd+BxuftDtrRfMNI38TBfLvJdmZeIcHGQFPt3MQ7JgE+f7PKcZrB2Rp2mW
E1Vk9RTiqmqvUNs0J12B+w2sNL7JmsBbOzG5fRmgNOybWh9y2bdhAGrdRdpJmyrfIPAwZck+JVku
Nj1rcdRJDoGO5rY7n2qSjYqgBu9zMXjKiMq7AZ0zWwnHOZjkFBQqC3QdhPNYmk/cSXzW9rkXOkNs
FiZxNq6qovQYCBNjvZv7EnaINJ2/qa0uwjlrq3c9JBJXcyG784IMzZ40MwnzLBZ7Srr52iOuXvF6
CFad6/O9m2W6KIsuW1spkmWaxSz0LDC0nlZuU/SB+9igqj/MPW4XeJrH07j2kJp5JSC82HKO+szR
BfCSYNXzxF8EZQ9XmjUoFLMkN7ak8VVbjnZZIWAOHfU88MxpWR3HYxDkq2BmY6sM9sbjxhiArcnK
YCUELra2qu3FBHrXErQUeYuCifsqthCDJx2Lm4B7D4aEZHFdpxovQK0NTtww6w+yQNMpgec5FiZF
8iM3KXhzVhh8NgWMfWZtW73Putw79cd8jObYodvRM3hf9xZcRVAG7SGZ4mylSYXPkxQ46RSX47HE
8QgUqmkvUUGqgxb1uOiHAUc5cv4Z4o0sFYLmkVhNswyudDOWTNnef/BsHll40MlQKw0x94JLmW2E
JZ+zwgTbpHQaxGTj680AmmQ0QNy9brPChS2yXRpllV8vPQdyhGZx3S9STxfXPS6TS5FP2UXqt5Bz
SPAimyo1Q6n8ktizQrj6tJlYXiuaVNO6zUmWq6Zs+oukalpIsxiadzrmycrVMbvoBhN/Snjuh0FJ
k3XujdkiwI08JglOwga+5uCKI69Srky90CtRf9WOxotSzZMY0ps+3wyGEzUNcbkx8wx+Nu9bkI4o
eheQGDQvMohlPef0um19tjIUdyeyEmg7gjS/zOJhPiHJPaRJDCkQkZPjPh5IDZJkOTfKToU5S5sE
1E1UaHZmq6qESNIQrJK+7N81vs6qEHWl/OAXPcRKkgdgjLQz+fuOpf6sYB/LXT7V1ZJWErLJJvZm
SB/64nyOk+Rsiqm4soUsTnQHulZV8mmJ6rleDU2uz3JgxcdY4pshEH6E+0bvWDNB+pc7WzQguLZ9
SON52GOw4oihPD2FmkK+ESnpGJCMgn+cceyFzCKkOsTjk3gkfFmCh3jQ45gYlyDddTuWSqYjSNm9
TIlalA87FbahYBWuFIS2cV2hzgAx8UkajXPeJxHXvbzBcRMzNda1YGEvmhQiAx/f1bYwn0TJQbqc
u+zj/1+96f+mlORDMemhUejPa1rPn5x/piY9Df6qJkH/EXooa4H2I+AZcg4K1aOaBI9BEAa6EBfw
aD+CEhYc+aomER8aMQikqfDoMjSSgdj0bzVJQNELnnaW0KMPQ4Wg/0RNgtraH+Skh0oIwQGR5OEx
afSi5IPivC/g77gcO6bDmWkcJp1pFxlwtKzvqg/N1FIQhHC1Sc8gS2enY2q6ZSr6ZOeR9gLnfR7q
FOdXLOjO23Sge8gg6ZnvjeFs2/qkG4atsU6eDgWujsexWtZQSN/mpI6XxfA54AEoQ2zGcMqUrnFt
IDOdgXD7Uk1Wk7ORywVtPHtcDHRUoz8uY5Zfp6xae/wQz72Mkg7KYu1Z6uUnTdbphe+hMDaQGqDP
4PiALwp51caSL2htWyWY16yybg7jjjslZviChXKCiMfDpOLngvUxyFzNrOKYfqwzVWXpTTfGx432
3/s60Suc2zQyZs/HhqpiggwfkRpyFdCzDB2jgWRtlNoewoS7TqUF9juPyhYbMqWzYsb0OyhBLIhj
IQqaTNV1e9nr6X7MNchBQRWS1IG0PkCRRq9Mk8SrbKivRJ09RHa6Aqk6BDV6DEVvK5XlzilsaaCg
lHHQeVNH6Yj9BSnJjh23Me9Dy6c0xNSdJGOaLnJTfc4pJqu2jbRJ74noyKKncxuyhPLl0MNKss57
J21zGWsjd0VchsU0Vcco5qlCizrzTysaF5AhTYtuyiIy20mhNliNbaWXCUirqqzrpaOVWCVU5CF8
c8JV5YpSdb4WCwLCwWJqgpAy2GjjlCjoPYZylyFCFZwuu0CvhKapKiDDUmmcIFWnwU3b1go6cQ4I
ZHfVW2mgxtat5tmLMGyhnJxRSCBLXxfKuBlSXVCdcscqlRTZh87Pi6ivoNQoUuCsoNQmy6AnVrWo
zxdjYwIoI/EPaVZtdBpAJAKv6nCs9/5IQkB5PAMCaiLQI/EaMj23IKmAsFT1n8A+LmlQbEA4aa+a
ok4jVmbVhUjEWYEDum2B4/BykdOmvrGw4mnD6hDqkvHBJudN1lyOuks2eXcJzb35J1JlIQKCvUPN
oU9i/6JNdAZSLSUrR7ti52z5qYlRChVTOm1AlR1D7TtP9bMroyxN4mUjNVeCesNCJsmw01MGZbUZ
Nnki0nM72z6sTRwrGifzGmS9eutNmVZajJCxmXxY2QpHKYh1qifm2gSqEDEGBSNfJMjVC9lX+wJq
iEbfZrQlS4x0EvJB9mEMPBHql5+7djiB7/s5DmCFFBS3IhFnZZhB72ZYoGFheLeubKaAVNnIQc4T
PiTcXe/WHJ+OUq87nKxg6yvTuvZBEL5s5hqEUT6sRZVtK50NOx82qJNZAdfgH3XRZhexMKoFTXSR
Og1crfER3GBZqa4TwXay1RmC0nLIxWwWc1Z/6NOuC7Og+yArlirhZn0D+VinYh+tCg9KPL5F42ke
B+8C86Hkg+poml8Ca/eVgMR0jUTc7ggZPZW4YwuOQVS4gBaAdiVb71BRbzfycTlMA+hRZZJDWbA8
hhxyOxf0NM8GYPBz4EA9Eqs6ME55tAh1HEP+mkyTGqv2es7zveGbTFT7kWhwgk6kULTtVdoP1w3v
2jXOrNhy0Zx6PhCkVGeTynxdr2uo29mY7YdguCiBqi4tIBeI7jQethRmtxoDdhukeXLaeaDnSB9/
Em0DCteAdqk/zmvK05A2do5SKUC+xuWwqXRyUVlGdnLs3uUoMgK3J7VotoUQ5UldByJMcjODXy5A
NAcOvdHtcEy1f+sNdiMRu8pd8BHyHRKCMLkTKdQkdKtVBT0awP/vaJdalQpTKplXQ5jgYVHF5Djv
oKAxBFpEc7rSzDXLfOgLNQZxrrL2LO8nP6qAaS9jM29BSb6VHbkwpr5p+/6OjMW+2desuO0ShyBb
13HYpB8Q3VYzpSdYmjoaglaGJHf+YgDRWxXgs3ayHvaGJnrnegx3njsEUsFso7wDGKjvy1BTX5lp
Jps4ia9tXzaqwxMYD7DPZeCSjZ9k244nVDkb3/V8vh/GoVBT7kOaBil5V41SpUVTqql2m36SIuw5
biMK7SSO3c2Mq6BLJyXn4bNLh82I9XWByQWFxV/ZoUpCYIph/b/MnUmTpTibrH8R1wBJCDZ3wXA4
Y8xT5gaLyEFICBCTQPz69qivre3rTZv15trdhFlVZUVGMEj+uj+u461fVCMg5l2E7+mWU6JIVjXC
S1lfqUz4DptCFL+KfSdF1O7YCJYnMsHODoLlzUvmYwiHKhWhTOPv9GKOGnVoluilHfR4ruLtwr0h
yfmQyLwfxKOQ1r9zHQaRkEqDYUrS267YzY/VeKwwZp7M2Fx0MGQgT7ffDVEqpbHJjOnpW1DDWY6X
TfygPK/V3dxZeBe9fhrXqE/HuN4uvd6fAueJP6wNLohZSB5WZD743nweJSVnWAupXr31wczSHYXY
eImRcTppDJEpE8qWO991hrwgD6Oe3dHvL8FQ0TuC2++6j2qK65d5WgprsdN7DfYKHg7V0QbRQzx0
+tJXfZ8SG9qT6TpgLKzTR6q6YrU6uZpBNtlgWQTveR3ygOnpbYra4IDUrT70SAiO0TgshSD+V+2C
7mWr/5jEIykCheiObfA/a13TMogHdxA93Ogwrg5h0MDN1Z1/7bi/Zm5dlyMWKnLhjh19ifiNbe14
6T36AHIgueyC/LE7PSz10GVqsd7R7wOsTs6FN9TWSkX6pwQB1x0f74dgXi7rZH4vKlFnbHNZJYeH
rmLhIRHNVzv+cP7ePvc2w37d3KJR3E/LwMBXzGvpt1E2wKpId93BT57Eky8YTXGtD0jJohtsff+B
Mf2D1N1nM9S6xEC/ZGZZ4wPZkrgQjX1GWd+715NzWbLseYDnKvP8cTmHjf+bHYJgxwzzvfllDfHS
OAjGD83AN3kW16RnAQY38SFDM+bOY3m1iDhv+JgchpqExUr5niPlG8oplhzQSThluDveZXJzUy5V
H8C+H658acY8HE2T2cTtl6T2v6ZuX0oaL/1lTgSWMjVlyh+RloXcu2sIeVi9uDs704p7Gl3HKewK
GdlywV9zxQYmzpEQB4nnpEh8tcENiDJcyJRb/qV87zrr5bF3/RMiiYMW6tbG/I2FXSbGr2YTuaTu
OEfLD1iNH5BJDZYNpLJzPmx2Ljj9I5vAL6ZheCFBR7I1jngmFyrgwI7mhJNj4oeQuoJO8F+7NdCp
ijoFu7oNHhIvhPiz4tr2A8lUuz0PO8TesFbVna7iJzhH/ZNZwunc0RrmhN5A17SU5o3XiBeCf8Xk
+srC6efO4/Vc0ap+SMB8RT45coXsIt4BzXTVpPNwbqvC2Aav7up5AIcG0CueTDLexXFR2wq2k4we
sIGfQeXd9SsCMyvE3QqdeB1Hf7lXyWILuPk7JCzFHjDEUxm3i7nbElxvz1KRN2PnPcy9/hKD8z/g
JV6r2k63TbDpNnhyvvXe/ps0QwLWxMv9hA+PLbD2Qm8ruKemH7IBS+OTIIxlqom3twpvRIq8NTgH
nn4d1uVFG7vky4Cwr3dPMM/vbBJgffS0ymY7/YGHN+chcy6fnATrZ8Il3dUI3c7zxWOZsR/tZmCy
QjB4HrSk8ehVWrllXZC8Jl1MIfzqn6EwNGX7XMzO/9Fas+YOQcZ3rFxDfbK3MLbPu6OQ5eGIkTOQ
6eZXD77079bZvFaJw9BPb8G2N2/NliNlXvJWdPMlHtcQ6eMG2a6xr3SQ0TZp9Z3g/WeC/B6b0h+u
5rFYbAjgJNpunT/AdmlF7iiFNSxuoVz/VqYdso0vb/rb1orpnI4YkBpGw7MEyjjV3GQ2pKUcTALK
a4Aw3Ice76sH4RfEeWs2nhGnPjxvkg9vCZPiOsWqLgc0EFIy2QV5UWCL3ZgoZdMY5bX00ymJ3Wmp
67yaRppirgBQAMrLW1MsX3Xa1cFr50x3CCN78+V0g7eCkDvsbwnvcSUJxK7AOLES/TFXM14vC79p
RoLeVWEhh/aJzDxIp776aLYF2je6Ste+NMF21rx5Ccn6DOVXl9UgM1uHB68yEEZQas22Xlm0/Jwr
AnmQ7BCePvkx4onwQq97j5okyjBjqqdVSGS3ci6DvgmO67aZFAIea8luo1LTxscqn5s4Xq5yS+Zy
4fMLW8etTWHmw3+WPQxayttDjMX9HCH3v29HjKnUq2zWicHLtn6BF9X7oB2qECvOEK6XNrr4syTZ
oFiYdZrbW78O95yFqeoncR6xZZVtmEAQiMjet7R+GEzjZQvd14dVtTNk0N+226JLJ5IgHXCLmSfj
HGyveWLfX8Zw+0JcniCZAFOXWFEjLamjd7Pvx1FWsOmS6GUIkUPpRN2rBm8xnkB77TYkDsPKrtS6
NUc00edhG2yAEUasXUb0xw0pEAaA6Kbt5h14MHX3vQU/OLdfhM7L21LyYQpuMCkAnm5zm+6WvYxR
ANHu/Vx5+LZNIf4DZoqmd2+K1Z8mNEWy+4iFavpRVW18bHx+nIK2XKNNfSgBR7idk/rA9+W2AicG
3VjOMdvP+zbfVaKtyni15ay0vJKkS41AJtwknS26EaKZDutd0yxeFi7rdAQhpjO7YrqlwWhPVUxO
VWMN0DwWZdg2/eH7Ub/2IgjzvqssVgtfn8J2nA5xjXEHw6HMsZRsLx5rf9Q10eXg1R8AaiN43e0l
5MGSroiwT5Pfj4X2JnX2pp0iPAojYA3rfjB1E8BTNt7XIsw5xA7yhkSb583Kl5cOnm4ahu7YepvL
tRrXs8KIO3WYqLgAjMuqcAStOZ4VsBSENI1Lw3onaUC8INs0RdoGStNrdP08qx+di2zRB57F0sfv
YkGHE4m76hAAIUxXOW83b2hEahQf76ZmPcfEXtRu+ms3r+tNCaKyFXG2xyp37eFbFz6zPPPWcb6f
kTdcAubdAlY9wFvt7qK9i581q8eighN/MLz+lEywh05Yna5Vot/HyKMZXFEkPgnRCL3X6BoGmHPh
nn0aCHjkqbN6IGZbTmx32Jcw85dVNHgAnhrQiI7IC8N6O/vMIZoHiWdWDBpkFvc+mZqcEIiFOaQ7
toJhPs2Ruo2zPI8b/GzZsh9R0pUCD0vd6Pm27zCtvX3vcofUMR3bcThLX+tTbNnn6hNz3YKRZ8yP
q6LjwHp5UiINSV5lHfoHWqk4ZTNmYrWGy/vS4bX0vG74qe16ksnenUJA8sXY17/bVXvnQUx4OAOA
YMXY7izF+BaoIfrplOwO4z5FxxZuJF50Vsh1N/dT3d53VroSIG0MfCOgp9HHhF9rWCFDu/Iycq19
XV3hjDhsDSwMTC0APyyWS1bfG4nFZzUJPQj44thYBWDLxLu1TgXXbXXxeaTiqrZva29221GGuJKU
en/iDXNJPyuOJCu6F/MEkKyFKJVrswIr0RPGpzi4hP1aRFHTnuE1tYd9wJAJHsgHbR239/AinjT8
hbZJ2nIJmvlcdYbnc5V0eQfCNgdjYqFOax9ygcxHEcgRDHdIMyQfax70GNLkHL21jSPHScIVAKWL
y6265DrCmhGV9o6V0GsJyvTFJ6x95ninQ1WYxbrnFhBdtuxcXur4ESyR/+wmGHxeAiVJxu5xW/W5
0ia4IxKu0VR5MN3V8DSiy3WuSUWRm60/53CbL/OyEgNnEMwEHq9lboM32aSCu89Auwme4FrONcd0
1mT+PjQvc9ewO/JNqflY/K9MHuIoYVinhboipFOgS9WaQoaIEilOwzoYCVU83GggDy2nw/NCtwxg
q3hEoo0RLgRPQU/SC8mHmJ09IEaaS7c3dxGtaM4DTLrbKOKid9Mf7/s3MvY6Bf6T4joq92haLp1c
7p1caVnrCm9MB+Vm2xbhHpgnw/w5ZWHDS9V480OcxEe+kvrE2jFIoYncicY1BPLo4Pi1I/6s5ONV
qvUBzKFKeTUAOkrWZ9AD4WEO9rwDY9ZV3KYQLRSeqI8MDNdrFe0zCgafVcObq6i2r9Cn57nnl3HZ
LjtTP5f9NGzJr153S4Fk8s9mEfX0AEFO3jhfOq3jMiYHn0IIjzqswThR/MoxTsaWH/viPdCu9/OR
g3why7xl86outFsfncK2G448hM3EQ+jr5QmIUJxNFdwLReWhJ1IWLZYBa/zs+4eXxOVmNc97OD2L
Wp21AGFpPf8zwACNR1I8z217DT0TZzuRsC+j6ouM3m8Ltq2IYGPJqtGldSecW33Ptuo+mCc4xuCG
0N2cj3U9lXz/ZSakQUxIlq7dwejIP4p+vt/r5qoaGuFlF3ltWTlyrnK4/EEaTb+3CLI3sTLIpa6j
PAiDg4wGH9a2ddhTxpck2AuW2C9AlsjWf3LjPXBljsvWrdkKJC3HKIQcDrCoP5Ln7RtRYRj04HpE
Pyax7dka+KLwxyrrl6gvkigGFZg8BO8dUPyrcvybPSAnb+rWQ8P0/UKrCzyYTC+/a/MLSa08Afy6
a7y/SwRpEzU82xTkOwnFW6v4uxxW76Iik02kYzn+6s+9x+gB3w/m1lBfFrq22EwDr5gQTN+oGu8I
rX5LpacHZWZAIki/Tphxh0K22AewrdSPTRcBIFUg8zCFXOrW0UxN3oSCh3Nn4EfurIw4hRoTcjzm
VYsp1daKXjjtMYsHOZK6/lon7wz83aXlkY+52PysVA38kFtsz3H4O7E9KUZbycuY2DKeyONmCV5X
SLMF1gqOfw/S1cS2oHBcBtpgRo738SAdqTLOWo7tdb1E+/xnjzAYrOFr4uvPxbhzFIbXqgfuH1B6
xJxE0sG5Wx25nxUb7rsQyJVfnyAB72YSv+2BerYItzM18tu2rJ9u0KXa4o+I8od6O+h9eTDmV1N9
i7ROp46Q6rDi4UH0euK40gML5yzY/V+sVVMxBWtyrDRu9O6CNBhquOwK64eAObr2mCdtjIcDD28d
8K/WWI5JUUe5W5bqiHXpRHtksoKbsGh6+Vd6/Udjkafwo6Nvi8fxzcJHDewV4BpW6UFQWP34hrQX
z4njL1HYXOPZfIig+RmTgR78Wb0OCXgNFWe1CR93Eb94BFP6ZaDr18zi93btP8Z9q8FNQIk1WF/C
AjApPOhxuVKs8HfwD6fAxHm3YjkQGfyoqvDRJslV9Bp3SJdm5uaiNkEeL7YFw9bd29XrDjuIj0sM
vDBNfBOkS+ytd/4IR7CfMZcKPSUHpsMJ3l4cn9w6ohxWbS9j8txQ7aWhoNUd4twPoln4johOwA2Y
fvWspYdGr7+FjuTBk83nZLpPnG/QPP6YCdS/GgCQKbFGdyMQpzUKP/0g7nHhjsEku5cF2Ei7SNyD
et3LtcZLEyceKD2sqmeACA7PEsSCt5jfwdwT9E580BzBoAquJWBrjVEmCTHNW0JeQdS8T7r9uXE5
Zt0GSpV0fzwDmTZPyIJkA7uSewbNCdhnx22WIvvnmxI17JlTdkCIXqd7HG/3dThgV3MuyDsCA7Nq
CKYMsBAzosnj3gM6EXt4ReBZjl5LL9QfPZ6in4EpoGmLHTsz8qT2KmDG0hnZCZwdXA53N4IIJnbx
rpKNEptyiyBstvGlHt7apCtavRRM7v5pJ96daYLHjtXi5kZ3RSqibpvrC4xrQblOyFhYHx0cc/Fl
mNh14TJKl5qvj2Dw70AYsBJUcpDDxX8LV089MkfmjDfmLsKkdAGDMh0HwOOsm5tMbnOXV4oeuiHB
FgMFegxwv/EruyVHF0pkFWUTFPJCTnguS4qI5chp9Gve+nzqvhMu3cJehXUPCmMKsPzzw0bMcfiu
4fRKYVPwkyecVoX4EHDK3TotryM6j2fQ1mHpzwO8KePfsPGq56QnvzWxSb5jqM6kv7ytdVO/5T7X
JmsDBBJGNNCPMq7Krvke2Xys61EV/00qDg8Pk+hkgYE1DabisckC3rvXcYaua6QFYN15uiQDfsWe
Mkj2FhFoRWyArbbXRbvPZ5hTU7opQIi4eAfjhmdY+dVDuLMEdsLZmGC7N94uzt55aleSxhqltVrV
e7HGY2m2lAFuxujYPIZ2jc+NjwEtiEH8zdz/u4u+L6IeYUGi5f0Sj80DYsa3gSzBdUzICOQx+DsZ
4S5MBnBh1HKeEVmVONL9DcETaOzrMhoN9M9/1Xwp3MjoO6/CN8OnqIDtbk6mXzBeDWY5NxGiVYyK
RbP2VyrUnm/WXD30hxyQrF61RwCsT30N7nCa2OsUDcHBhz9awU++xaa7AP7/2kLXnxO56oe9OTey
Ig/LotD+4uRMbbJmOnKIFyaa5FPC/CJSDfwTfGIDjPzBz4gZ/sb99qdraVAEpN6frY3fg4S/9aHa
H7yzqzlynmmRORleW+OnK70C6BrT2dH2KLcWLylW+ZzN7FMQTCKb0X+3qINSqlF6Wvq17Mn8Vywe
wsgOpFyr0eSUQcAzh0kQttpwWBOVZMhtctl1T1HHRcmQjqQ76MMWzj+2tVLsGgHS0oGOI1NuZuSI
XojJuIdHDwL7TxNZViDz/O7YsUiSfBLTmK2uB5JjVnKs0MfzXYsSlxh6mCJmO9hlPDQBG47LDBxR
+3DE22+BHP6eB4vxdBNLvrNOHtYwwTrOECmNLO6APCLECw2vEG/ZPzTZikTGsthB4WuV8JPHbx3t
52wXa1DApTzO5J6g/nH0wbU97V5HSz0v+0V6h13/0Xjvn4l6Z4KyLJnis2RVW4Z9r9OgIsCr9JgC
Ap4yZ7fT3luToVXzPura5R687ILFkT544RDmUzWiAYNoWoICLiMA92Xrw7By38XNdh6rYxsAEd6B
J9qdj2f2bUmivnGB+YBobK6fggZjO+N7lc8YklNDky/0A5NDABtqIL0oxsiPMJYBUtwd8KwKL21i
Or+Mmv3v/s02VCrEsIvSQQWoId0YrtS4zl4RJemAMt47adkZSu6XsesOcxR21RaZd5F0aM8hbloD
OEVdXa+vOra3wm8H8jzhI2HOABu2zPTuIh2F2pv9ESzvwF+VZr+1mVK1SCQg/rMQiJ/a3b81bfPT
m81btytaLAu4BTHANErItByGjPYdkj7iQA904WXeQAtPsy53WN9gCg7xKMNsc4HNQs0/+4MLozEf
KIc1CF4jiaXMVt3am9HoawIeX3a8wmgnpVvddvksKps3DT94XhtmXmIQR/bqHPdjm418fGaOQTYE
SZyOQfIRrxBn9dC+fj/7qa5bmdMV1Eb8RTokeapD2yAS7tn45Ctpm4KESw9Fpmy+zfNjv008a6j1
yqHS4JKNKprJpKGs3mis1kehhlvU4yVgAjdlSmYoLZiCxr//5zVD09fHDz2dauO7nHLo+URv6tA3
pGwEobcWJP1xHcHeaQdzeHsLwZHD8Ni7bGrgBdoxF3K40H9NPfjbJ06f1tG6vFncCIH9F20Kjv5C
jdIB8fvUk+6dNeivDP665A5kZLrtCdSS1F0Bw/QibBXfmv4D2XxYTrb+4zrBi82bsWg4BDbKLyvt
IojJ9TjsU3WL7Yd0jKOTg6JABbY79fo6uTYWcawP27yOsZTMxnaHxoF5IKI6e4J+koCDsFNUXZAG
hdmEN/cooqA+eB2WZxKYquhh41+YHZubN4FatFbZd26Cst/RBZY6/ICg8Q/DgJHBGRJ8eIn/MK0I
rFrZuHxevOl5asMDfu2vqsbjQmECAA3dsFmQM+zC5SWckztNaw+JxyZKzbvn3pHpnDSK5jqUCCMB
Hd5D6d5NVCYlelXyYqDokwqdsNpr6zzu63NEdH8zrcqnUc0PM/CmoZHiBNfwA/87NpR5Y4WI8Piv
INXPy7TklPLqPPJhue1YX5rQXxHhE79wSmBC7aEno327/fOFNmrJ4hgenlsqzJO4mAmWLCfD+Irm
C/DIqUauvUIlGReVBMsAPnlmf3SV/+o3U5/7q+lKMJaIdDBrDK0klyk0X5ZV8lw3dnqE8VjOlvLb
0mlRDvsM23MRK0pIc+nvdH2aOhiiK/Kwyb/DJFBDY2OVH+ZcV01wJY15SupovzERthlUyJIHqBMc
Kp/8iblFuQzvCXdY2oPuexFBx0HPzKA31RUoQElUiNqbNNCket/DPJmWrYTVveVdYs8BiuUoj1D/
gfbLcGp9yDi5qUInrfzTe8mbhZN6ZaIW+TSEfbns454SHZ+nWcynTSaP9dDT0pAZ2hZwZzH0iDVX
APtHbts5M9jg7R6S+93W5RztEv+G+kc7cEDe38ZTZcEqAGePHzw+/QWNEOYSZkkejzGOEPBGUlAI
nEKvrct7FCHyZhvGgiRAs6Qyj3PSwRNrp7NqJloQ5Yucj6I/730ZSSbvURuB/F5w6IC2CzpwcrFH
3Ox35U9A6r6/SDGe0CKY0JHysmjmFl6oL76fTFAlw7VJ+HTUoJgO9QpCoA5vLVX6Z3USY79lNWdx
sYPHiloG0UPm/thVMD8a1fyEmG2OjdM2jb85GIU5As35CHvPvh1GxLSRkWh4VC0i3KFBx0fMdcZG
g0vLPzRQKgH66WWWeE02YB2iEl8OVHqTvII4aeCyq+AGl5MfvWS0hRrNo45rfr9tjD6gSUTLKYny
Uc+f8D2nW9cRmS9i+BO2fotQa03yRoJDwRpibgu2n/ux6XJ4ieoaxTiaQEfTjgm+GU/RFkOa8Aoz
neK5l3j8WFVRl4VzNb5zvNjgE3Vbmtk/MCL2135RFyDPzXHzERvI1j2ElS+Pw9AjpG3QpCfD6EHl
U5dFEhXvJaTww/VTLaGWp2Cyh6Gtiz5iriALJOYUwEVrdwHfZA+QYXv7TaNmhLMD9jj3wqopQJSP
uTVTdY4H0b7RPldgTwxVE6CshWaYShFO7fhp5kSe/WkDDUVw91rGTQHbUR/8oRIP3AJ4kLO9ofrw
5CGZPwnZphPI86O0/VMfRO1ZTvuHQ4GhdGRRZdjqH3DOuzyJq64M2d7dQhjYc7BOyGR6V46+aXOz
14gbUQXOArO7u26snsA6zpfRTcUAegsTpn8d/BHIQL28qH34yx5nlGMeVM0e1Bh9zzjj+EKX9Vcn
7WmH9RfhABHBNvSCIYYOS2/+ehDlc8jeCTinY61aAEP1DKzNe8MdxhxWA1vCh82U7Qo2oPWqd8xx
tyFeOGqHa94glz5MEmeTxBU7DQgjXdejrcNVf1zoeBuDvr4fOLspV3UYWnZeTE9URqg1mnyqp7tK
R+EFV3gAeOJAd9Eo85YxPqE8qVEsTWf7tSYtvE7sn/ukcDkQetba5hQhZBYHQLimeII4BME3sv3q
+wI7EkefCkHPmo2DCPJk7cIj+PSfi5dgM6hQOwv2/aY6FCHQsBY4FgOGUICCTy3PbcA/qEOpRKK1
XZhF/w0TKAevAprpheKh2Tt5jRKoJAn0dk91t3+zRfSpdqoknauPxpsP1qKotvD2zWvqVO3yV7cH
/cVz6bBiH6j3eDqi2HpUaxXkK1MvTi99ph1s/anaIDq3zwQF83TU61UjxbJtlYb9hBoJaIZ28bp0
CIifWiv7VDmvbNrlIkFs4fW69MKjxUCDU7D0b8lIMSv9prNsDkNCfm5kPGwYYAqswPyAR7z2yQFV
dNChsVUHdAqxBg0byxbAmLXc8gU3OAecAnlL4fuzBj8V3DHtxvEyquQ3gbn9zRf88VfuHYSz70x6
Y44Yf4ARjAYNEEgLMLgecFZK8Jft7LzvzM+CdotB7uMMkGKhuPROYwMJF7KfY3c3BKhFREQuQP1w
OyeIKmORwaCUsIYTWJHDugz9MWFg3Ojc5xVbXodKkUvSzl+oKuTIzFGB7p8gzqLMONnekGFCGe+Y
YY02hajjq1JVeGsYPGVfsqPWCaySZLCZHr4v/AomjU2QlMgmNAZtpIc750g65gFJAyjlQdl0792M
egI/CBs9EfnT2opelhUqXyOibFZ0R3XFHER7UKE4AUY3GRvwEQl/0BHBsdu9+uQNeBoys/dFjZ9B
Ux18LsI75cbqedlx7Ifh/ZuAd9BF6pjUo718t2fIN2kZSDb8iCvseEsJXdN9oLAo82Y3YL90cowx
A+T4PIntWFsUZUAmz0WDG4yCpr40Vm3lxCyD3Q4jBSY+CkgbRgI6gpNc/Rpuu0BPXCOxeayneS+A
n4X5P/+I0wfcIxl8WEQV6ogdeqNZ3PUGI1f8PCUliln2dwTrD4cCxUdGwqfNZxcvRrRM3fzM+QyT
eLxIMwSXwCRPa9N2ZTSubYHyrC6IDx7W+FA0MNDZ0DefBEOGT3PiMfuXMZliG8X8v5c9YNsL2+Lx
2OPshKIy+hr6tjsClE/jahyPxkFUm/5O7EmVCfiD2WKiMwv+KdIjcfE6UXAgCjA2sL207NXugMdQ
8x696a/sR9Ac5hYSclplEL5UMOzOAKWx2G+deV2EBx5siC9sxivrZtXeM1QWW7ebYvDj+OiayDtV
BIhRHEXFykFU4cyL+FAv+3ULwb7uul9fgpY3mXBdeHLdAqiG7rgxbsA5AYGZcw+2Cqou8H49iLgU
jXA0h9u7Wvn08s8XMJVdWQ/2WVKOZWGKUT8LCRqp326RQ3L6/7aG8u8Hmvzf//+OPfn1759Z+u+H
qAXB/3jgyX871+77LLN//vy/iikJRzEFHwPBaIBCif/PiSX/KqZE+KAjn+BwkRjHWPznASj/WUwh
/P/4PA4oj2NY2wTo/n8VU3AYW+RTgoNdQxDsOJ49/N8UU/77QWT/wdl5NdnKal34F1mlgoq3K9k5
7tB731g7GjAgJuTXf8P3fHXe1Zx2WeVtVzUswgSEMZ9huagCqB83mOFdv/5FrWEqD35bqODYedBM
7rRGqKSur/5j1/ofRu3/U3LOiW7InzlDCf23+JnScl58Hlh8Aj8EKaYtvl1u2iLH0SCwZYvI1WCO
VM4Yy33nQHK9P0sP+qDG92k2/9ZopNeEkNmzngOMUsrByR/dArdK+5TM9eLqP5DXl6tZ6Dd/bvBZ
v7W46MnHpPKPKb7RcRWUadZjP3drkLz/m+X0QTOWOm7m1J2VH4QNUtyReHnsHUHvIe4M2EuHXMnp
DmiWSkVWgIcqLDKNAN71UoVLDZr786xCwWw8H80VQoEbKDCp+rjfU8hJsuPlCt4T9v4dmLniswpY
pke7A5HiyIqpzj/HWUq6AaISHnsHSRo2AUjQeoV6vVyd8x4/9299CNzz+kRQArrWTt6xT5IBSmmX
RaTEHc0wgYHyDVdeSMDHZ4xyd/0UWHcQyjJSgF/F3HIFpLXUYuASz39BkUD7UXijh3t119sTCZIM
Hp0b8EsOo0ruL7dzadwATzqvpEawjmzqvCMocMFbImVwnIhdXF0ufakJxvKAXSXzWyK9I8cj/B8b
ztp3bQuAA9QcEJPTDuTCyxUtDZdnrBS1NXqiST28lSUxBP7K/+J6HXId/LDc69AVkNn1yaFA5v8M
7fvMu+FwueaFDvSMBQNH61wgLcY7dhC56iOgOiC6CZAuk40VGEuFqxKHTUXuH3EtgJQzzjneBAD2
y+KNFcyDdxZZLk7+VY1sg6iqp8CHjpdp6zWYc1VW1tSFxcgz1oaW2T0oUB4CKIhpNGZI/NlZuNiZ
8KoPRa81qhSfjJAZbBuReaTO2hPWeLHt3SmOaovp8jRKB8nXKivrIbpcwcIe4RlLAwFqiY0CGUFd
17vdVYWvYfuoK6dQSLfrRrUSPEvVGPHf1CAMgtTBInyt6U9cTvgEFp18aoFX/A+GbnF/XarCiP6R
g3Qz2l4YuXPeOIVCgN+GI8NmwT0AvzYOiLEKpMD5cRYIFsmCTtcW3g8eoVRDUtHl4ViIQBMQWsfZ
ZKOHgFULGlftoPSn33yND4nLxS/0ETUCvB+COmA2KA9DgWFQfGyhsZsgvsicXmzrIWrEeJ/hi7+Y
chbRduDZsZgY8tVae4L6aFsjjBjn4IY1oZqHoJFkzsvoc/uYMdF3NxxJLc3Gvpr78Cz0AhfX60BC
+BFea/S9G+rmAdQjZBgPXrHtSEiN6C7DARcdfYLgo07ZH7zEH8UzZPAWvyWNRjpoZ6Vh8AymMPG3
HdaoEe8BEqpDG3nf0SAxTFHqTU53qFQB2OTl0VnYJmcw8nm3qWxq/A4atghCfRLsarf3IeUKkRqz
wwvHwPD+RmW2UtnCakyNmJ9AY7CBrWWRhwSH4GT3vYXbIdcdhkOdBJnzwHH3bM/p0I76drl98yb8
L674v2cpaiwAhUrioNZjjDQwN0WSSUJ1+6t1dSqOlkbS1TPPXTxN4B437e5sZJq7bxPYDd7z5eoX
FojZFum8e5H2g+MvckWjMrAg6KCFCyVOIA6XS186esws7PPivaFTUPw3YURsNAaP/3hTwM1nXkxR
0k598hW5JniPoJqBBKfwBTff0jKWg3cC4MBKgC+10VhBWJXjhmLM8BQSAMq393X4Ryg1NisL1MIM
Jcb6UUigwPAwHkSUZEC+TWN+lMBVvVis1pEq437lu2WpGcYC0jvSZ3me0Cixdf49Z431FA9FsrI8
LZU+//1seWpIUuWWhRtyrxjtfN87rNS7PsNF+LbYIsZK0WYgt7hKsqgDUAX6uaBz3S+NIMgkg0ZX
ABitfZH8EqVu3ZWRmXvmg9gixtqBVNQC80j6kc8gfdxpmFWLneZ4aRkmLI0r02upFmPR0FTzpvfx
cZAmBT/6oMkcKoEnb9wubTy2EWOR8GNo3vJG6ahFFnDkIpHvUAgvOF2O0oWhNymsQL6llsIGEYGn
U+LtyMkPuIp3t00sk8OOr6iaORlCwW0hl7bTWVBL5coIL/10I7QdHzIkVSQ6ygJLPwNg75LDgNv5
teP5UvlGbKd53wkiJx1Z0ONdWzZokfgeoBu7Zp5RZzFHxOCJjqP0Lob0n5bYzSabxyvzcmnxdY2Q
ZhVS0cDOwYUrn7Wb/RWx1H1ZJm805K+KWZHF/ROIT3u3DFaOAwsbqGsEOTJHpT3GLQZb5N9sC++j
Sa+Q8UyRXxjrBEjCrlipaiHsXCO4kQGcau1YYzRa3h983vLhRDuO9/5uDPyVLlwafiO0yRAMVc7j
MSII8JewA+/DoTVf+cKYN8EPlifXiOquwuI3an+MHNo04MLo7xbndyMeR5FiEr+1ddHvAAlYmWwL
Q+MYOz0y1JA+q3Mk33uzM4Ak3gFC1SsuwCWNa8BQhSpWGrbQbbOd9vm8xo4PPDJeQ6IGrwYOHg2R
UBikiqeHywvWwtDPSKHz8j3Ii7kFvuSR4fYCIkgf4uqyLm7Dilcru9VSE4zAx8WtNTh93p0k5CDt
a+wkPLkTUIn82daEuWlnoc+dbGiSwVVHSP00niX1pyBAYiogcMm2uevMLTurATxYThmLh2MDohFE
LJAWNSF4/5d//9wPH8zd+e7+vHQicuoiAwwE0cr6ligoPYY2fBRI9+uEl29b3R0jxLnQEtm4kP/8
0wSKZxdoP/y1JiwNsRncHot7liKlNxxDkDXm0tvtHWQEN+SMIi5alA6lGCQrYnpKhP/Qz0BWPBbk
K8Ow0AbbCOqUeqy28SJ3VNT9A5w1O8Z4Md/W/SZOi6uyYFmCwlnLoFyn6XSEWj+9uTyDFtajmVF2
PoNUhxuvYoIiWLnyioYSKTkUkg6qT4OgX9sArM9tFRmhXCKboqqJ3UOC5EEebz/kvHnyVP4zJeTK
x8P15WqWtlvbCOlWyw4Q8RHwjMw5kRhZ6Dy8sopm73PrKpE2iAL0ucw80IT//81w8Y5qqQ+NGLdj
T5IptTqwAyacH/KI5TRG0kr2AxKS1yBUp8ttW5pmRrQ3bahyHNL7Y+6H6c7PkYfZS1CuLpe+sJzb
RpgDK2glGVAux5pa/imxfLzf6zZ4xFpYrEy2pQYYsa566gJRHQKz5UhQSyxdcgDikIYdHC63YWkk
jHB3kb4H7kMyRB6foAmUnn8SJcNYUO3MSDEPiaesjC5X9nFr4BX6PnScDEnQtSr7KAHG4gb4GOfQ
8nw6Xi794+GAGPh96b2MBcjyXg9FFvneWupWtWW2q5i10lVL5ZuB3055OcG+JcpS6wGr7jcwvJ65
KJ8v//yPdybk2bz/+WGWlYFTBV2Ep88SBiVI+hvq9GVgySxuJZvmrBPOjTvbXSGNtmTI+j6SmXeP
bBloG9wBSeHq6+VWLHXSPPRn5eNRexQtzuhHF8lAUCy9Qj311fVKmBxeepJcWKwAcHtfPsugeccR
AVZKsbYjovBUzGMIZ6ChKo7I/wCiM5ZkT2UHdFemkwPt4el0ufKlETLifUi8PuUoOSpwPHyYpgLi
RnAEryxApE6CFf3KF8JSPUbQ9xAv20VcA5OT5Y9Q5Q876qKtwvV3fhP+3dYYI/BjljXBkEEfNA5C
7GAb8ViW0J8FrnhC8s+mndhhRsCHFdKjhFV2EdR4f/zey2D2oIKnyy1YmGqzCfS7qda5newklGDJ
MD44bfJI9HArevWyrXgj3DWtwzxOeR/ZEmhJZJcc47H+XjRs48834p2OVI0ZQfnIWnzigDuMeX3j
uHRl51iYRMwI9BrcoQTK/Q5bn/U82EhH65nCl2YN+IJNqpWQmDvjf4/TSPl6PwZglohAA82C0yKw
9CUYa0P9OQb9Jplx3W6zckZZGmoj6q0UnxyyRl/xHge6WB9d0p5iSHovD/XCvsSMwKZinIjCI8ex
1sMVsD631FsZhaUfboSyABHfrwU+XonTXcMG5qrEcUHTfmU5XPrhRhBnRafSvscPd+tXW+AJOfyz
qUcCI3BBl5FCc4wr6O4/3Lh5gGZ90xeqExhh2zcDVwCIAIfQ5s4nPXVulPdIULv8wxcmZGBELYPQ
KrcLEH+c+JED+FZ3xS0s2qLAtp9dYP631WLEbuJ2iSWojSStJnzWjgOwmv8DEnpQqkCiEVaxbWLO
ZlfnSxxmfdMUNs4EMFsQe7z2IQ9rCMaV1fmfe4cPojcwope1Q9BRb7COgF5H6jp9Q9oPvoiT70BG
TI8A8Rxr61A8y88xMKIrm9tCRICd/K5JaZI2tEmnDsrE5L6zs+9eAkuW2op/Xh6apfKNWB7xjjhN
wKQd4RN5leGN4xBb+UuWsmll7JcqMEJa9r2N51VUwEA/R0bpT8g27kEL2bYt/I/6jnqT3bCwPcqS
PCmX/4S33X0beCvFL6wYpvoOhjIBIcrponAk9AGQRuRMU+WvRN/CpuMbsZ22FBhlsIuPRPcd1Oj9
z0DX+7CyPjsZabcNgKmzU0i/GMEB6yI4qY7IkOXQOh08JnVxEE3drp32FsYZlnHvJqoYSxrjdayL
Eip+WOPwdfTqN5h2rRz3l4qf/352UEZyvy19gq6q4GcDrBy2ZAsuHwDl625lNJaqMMJbpkOA23+F
Lwo3vZM6+A727X1csc+XI21pKhmRnJeAqgMX3sI7jNzL3MqO4IVn0eXCl367EcZ9IqFvRXZ4lHnI
srTlNUOOXjHqFR3e0m83g9izwOtDjlfkukC5uZJ8D5XTbJygxq48AcSOi6cOUIFpuE0LIG/H+hGJ
GishvBBkpizOxTMnFMOWjPgYv6TMvyly+1ONn79v4kYfL/f/UiVGJNce3IoGikrAzwHYNhRIcUu+
+XX526r46XId/1y6frD/eMZm3QsYA6bOKCPfqaOyhfjXc9wJphnebzI6d0gpDw9VkgImZCPzIE3F
IbPFK7W6JoLj2dpHysJU84xAHy2CFZf2MwPCfWw778Wiwac2JF8ut3Kp+PnvZ4HejaRNBfAIEczE
osT17mEOcW2Xa9d3CwcezwhypP5yPy+ojMYuOwauIvshbp8TAhsvl8GMzJOHy+1YCBlTIZdpClak
4m0UpgL509NDyTaekj0j2EdLugV0KzJCyi8QtDLw8/vGB3YCqZa4ILz8+5fGwQh5eM6oitceOmrq
niwssuABf7UE/3S5+KXuMYJeQQhb+Lh7wIoytFcwKez20KmSlc5f+PGmHi5xUw9nGVcCbel8HcG/
hHr/SC2xMkcXfryph0sVknelDciV52Z0nA0Cwm6f4AmZr/z+OZY+iHRTDEfTJGE9K2SklfWcle6n
ohFPqqojBXLY5QFY6iIjjAukPOFGAFW08YAsxOS+7tVVl609rC0VP//9LIwLBph7M0wykiT4ZQ8M
Z37mds9OMmYre9JSDfPgnNUAbhUojYDoRP0IPm1TOLcJskJBoQpXvryWKjA27FLFSGtvUzSBAkZC
fPcxTu3HVIa/t42AEcadpH1PQ4wAFtTbYXJveVpFLHY3ziEjgMMxKcAHTCQQOdkXqM1fGile/SF5
FM3au8TSNDWCGI/80saZW0Y23gI9jjwpp7mD2+LdKNlxUyeZwjVcu3axP8L+pPXZVx/4UWB2o4I3
b9uKN/btWFEkvoscWyr6ahc2YAIkHoPfHm23raPE2LQ7oKWsvA4bsEDVZ6X0s3T5M9JnP19uwDzb
P1gpTFWabePjEMZTTcRgpIF82LxBpKm6fL1c/D9vsB+VPwfHWZTloLHDIQvgct6IzzoonyQwjpnV
/oS/zQiIof85C9x+XzXE2+U86He4sXHgb5VvbJ8R5XDw9MHKJU2kQ+nunZY+DGOyJgle6jwjwpH9
C0cNVTdR4sFUFtYapKnFHxYOfOU+a6kCI8QpgMghXs0b0DtaeNc5TtPAOSimoDRcHp+lCowgnzhM
e2UJHLQHv0dQyFUgevh3BKNcOZwvhLgpSXNKMCxHWNlGeTz+xs3lnfK7do+0YpDjbHG63Ip5Mn0w
yUxlWhAoxezBFhHh8rMH1srO9sFWIviuX2nGUg1GnHcFtJsAMuJiCyBcmBKo6cbRLv/BJwVH2G2t
MCJdZRKptwpdVadzuj2APoIjY7dwNsltHNfcsYGiLa2gF5GsmIBBsd2exqJOV3a7hZnkzj13FugD
/HMnmJXPA+3pr3YdJ1fIqQRB73LnLBU///2seIJV1nMnDHFYxU17CnpGgJkHFnLtK3JhopqSNLyO
8roSg4jgLpsDvNFFUrLPdVX9APdq47nSFKMFvHQhU5eYRrR7zZL2Oe3015C10bZOMqI5iScQ4gug
tYIq/F7VI5yMKF17ylwaAWOzbsopYFZfCmQNWPK75Tvudc/LYdv0MWVnouvSHE5udRTbsBrA1Qy4
J8jV3tQvptBMTsDjCgChI1Z3HYy3vGterYrY5jv6DxYfU2UG7grkmQxgnRyWlNbnJADiBPnhtYzJ
i2/3RN5aKXg0+z4O2PTUBnEgrhtYOcHrnPYeu+4blzt8T8N4nCLk+ZDxMI4TEASK+SAmAVcBgyCb
d1V+XY4xkOYJeNs5iNwzWwQ0b7y8hgTGAd/tjvPsNYxrD+5SXhuwQ9b49nQaFUxSjiA6tdU3FVAa
P3XUt/KfdgLX5t8FmN24yeNdUz74uCJwdhLmjBMwVF01HkcBluNBAAPmvYSqdCdIfmEDeoJdx9Rf
4RpWJ1djOAAbUAbCt+GEGefhdR2QMH7plUqdW3BZ7BiXDD2I6huH01jISkV7/HJSRxbevnf1WOE6
cqq3nbccYx2DonLC8bAQUeHn34EXeAwd+LoH2dvlqTgX89FsMdaxAU9IqnDx270+xipT3AR1GMEz
9bCteONEAhQYmRyAfiM3DNUutgBHBR76NzLYVzaRpd/vvl+HpQ2OOcc7JK5WYHlUYwkjo/Xdz+Wn
bQ0wlrAcGdAD3IEQTbYdQnlsFSekA8KXlHTlxqXGWMhSH0TQyvWBmMYzD1g8YP/CrIe+XG7AwgWR
KbWTZTIAOTNgrVEy30O4m9/iyKuPjZIAS5Csuesde9s7ram8g1t2h6SgEJ2FrG0QYZovsmoA/oH3
1eXGLIy2Kb6zMwmYAghqkewaLzmEk1dfuxAHf8P9CAwRtlVihLNTZY62COasD7NtBY/fTPwRfap+
BxaatBIYc3x9EHem6q4rmzG20g7DQou/0E7DCqTdltnj2HOdZ2cT0MHl0ExBjS/l2v9UibJ/49qq
f5d0Gr9NNan/Xu6opallBPfgNRrkX7yuFk2oYc+WZLNlneUDWcc1aXZDZsEhWiFeflyucKnTjGAH
Fa9wbJXguMLq730NQnWWZRt3fNuIdBGMca4TbMpk6mAkDr469v3R3nYUso0gH20k43sZbryquihu
UlYBrMhb+8uWjoHtxvsRb/MqAUC8xipeAb+VVsT+jo/caSWsP+5221TWBapsdNniKMpj2Gz0Fcvx
nt6tSRDnsPrfSABR+f1vd0nRh9m8wbGS3dBCPOAQ9x1k6S+wbVh7zFtqgRnS0lEA6sOAxpoq8idF
QsEfXfaACW7rfmOP9lxS5WnO8dXqB4N1zcPK2dvxOHorOo8F2Zs9M1/OIxrJ0ODjFUABQ7HV8aes
miYG86nKhYtiW1ufkrZ8sEBudE8+LB6zG+aDsH2TWp5Xb5wDRqzLgODsmONUCXprymA7Dpr0rkwr
UZy29aER275NND5GsGjFROblHVctwyWJarq159ClOWDEt7Z7iVRst4rgRp/hGDLmI8UVD4jPm/YN
uGS8HyTQDUtZuaigTbK3Fpi6VPegt1u/NnWQKaYrYJHcwcmvioSs2r1KyF/dgd+9rXD2/rcnjXba
lgdlNNj0VLj8xnXblRPaQnwzI75Ly7IB2OqqSI8QtgKmEFWp++yDAg9w1edtP9+I7y4tZOIgjS4K
PQa8pzPAHyOR1Up4f3zqsE0t3Rhk+OzG2EbZVOu7xHbUQXdh/ml2WVmZ/UtVGAHe5rBCoRXMs3Be
A4lc38a+C1za2tvCwtxnRvQmCi+cPvD0UZhb9IrEaXZVCLHtFsE29XMj9zM2cFJGFNbC0US1/FTn
dLhKg77aBnECX/L9BAUzHMn/lV3ikAzLxQb4uNhxX5tJb5xBRvBKAa+fOMzQQzQdYXEB1wDsQ+7T
5fm5MLymni4c+TSMDnb/nKRIIg49GG5fp11OpwNMpurg7+VqFobZ1NYBmASLdZJgkfYtC/joKmRw
fbPssD5crmCpHf8Ty1nbDLDkityifylgVd139kvixMfLxTvzaH5wFgiMOAYepWM2YLvI5m4PzAqv
nGp4amh5tNN639TqVMOLEQYtf+0aKOps7T5mqVnz388OzFXOmMWhpYSFDQzGCe+S0zBZ4rVKvWpb
gJtauwJuM70NG2TY3sfiBKeQIhIl8aIu89jGwTGCXGirtOMSHoSDLn7VTXHrWlD7TrFeufxf6iVj
h+4nsJ1gN49XsQEJaLAdF+J7FngStMKwHlY2oqVKjDgHGimOQcQBWV4GP72CX9dp+iryaeUktRQh
RpjTwcZTOlJKkRgN8v5ONiT9FPTdmpJhjoMP5q8pr8uAIK3SeB4CksfIPRAN3CC6t3wksDnhlg+P
d7jLXA6WOSY+qsvYsmE20Sst0RRHOvd5Zmez1xdS9hyQsQD6WfuYXOgxU24X+hpuyHAUjZyxc6ZD
1kP7Cvy027SbFKGg7rwPPjaMscDxGe1I/engcEIfWwEvVg0QwbZR9434nvwMLw0j7AgTJ1E1IN2O
/eC6wlvL2CAL65Y/d97ZAuJT4irf7zGtkOVQIp+0gWNHSsF+RKKK4w2nVIm6PeD93eZRLmOGvKqc
pfVXB6ZOkSgS+MAE1HoJEsXw1DVBGdgdgzS0ijdRu4DgjmJM4Y3n5eoXKSm9BUS4u5mydEDGHuyZ
Qh2mWbqzy4zqT6mDVKVnGad6ekxtCGIfcpHCS5CUVtrek5rIcE/cuB5WDqYLIesb646n/cad09qP
SYxntCHk4d3ow4llpHb+9fJcX6rCWHpg+UoGPQwcdqHelza2D5h/z9yaNk5BY9HBx+xUWv7II6Jb
sStceg2k/lvYrH08LS0LxqoDHE8J3yTFcV1RFS7yhyYJW4kJWoyDLhtL38B+NGfXbWjl29QS4H29
n5HwvfN8Ongcd9KWf6R8LE5JU558H4/qoKyTlT1hYREyUXkprvYcAjBw1IgERikaRld4FruBhfvJ
H9u1R9uF4TeFgg7I3XAS73nkF332Cs06fWRpon6o3LFWLmGXqjBWITsOAVcWDT+2inD4pRWqY39b
KnR3lY1IXFxZiZb6a67+bKGAViLpBx/0myTD68ip9xRM6HIkDGSlZqCWD6sPWEt3BqYyMElxbxPL
gsOv82/M3iCTPnaa/BU5OSi4mXOHHaEBeujk2gXaPLU+2JBMhaClhIMriYpHurKuUieFnx6MzkHL
1k23U055dIvmBCbztpOCqRoMSMyZLgKYDiRN0F2HReudahZCiuDDudZemeBL88JYGjyU7WegtBxg
CA1n2Tqjezg0VaB0W2uJpQs7rGesDqCpNVk24QktCLzu5GdOss8sGAZdXjoXSjelg0OGC1PSOyl8
Zwk7yQw+WXmR/N1WuHEGsX3hFEVQxECdwwUhJvAJ9Fc6ful3G58aM7G0RfZOfIDfL1KmcCKHU8Pl
X70wptSI9QkkQXg08Rh2Fe6tTLursHmS+bbdkBoRDh2lHWDKxAfYRzY3yE/MTyqzXpIiP2379cZZ
IwYxf5iIFR5UD9gwq+DlRCzbOxZW+udyDUtLh0nHA4FXxh4wOFFVyT9u1rwhP/EBSIVnqcgptvxH
NcCpDFk8f0qxNk8XVkYTmJf48Mke3D6LisktTkMdqxunwerYksTZ4yGGrSz0C6uUycqzJoUnpFIC
lt6RWwnDpniI70YyHj1CkC0u7jDv9K7qt5EybROUp3K76VtShwfcR1njqZozV8CaZPpwebAW4sQU
FKaQ6jYFrUI8hPt3yeDBQLH5tq1oI7qnVKmkTHCwg/kaMun7Ckt54b1cLnxhHEwdIYwHOl3DtvJQ
iuBLPMKefHhj7fcSdxWkcl+Gqd9nsPK8XNlSJxkRr0GraodOZLi9TuxDl07931hW4ZrubmFBIUbM
w4UEqTDcCw+M1hquxQ5MEqza+dvDtdHa2AQj7Hu/iqugISFyzvVO8WenXnvvXNBEAjj//lBCfT2b
kyZp5EwWnORLDjOBH4GvIBKBfkLepJMHVa8FlDlQv1rZ4fPYybo5BkjM7X6kepQ06nBAl9veGkz+
nbIaB3SYbv5cgzPeNR+qMjvBGltY2/bEfz7jzk5hVQaTcuakwaEPteXdMF5N6gSKOrLUL8+3hQO/
qTKEN2evhxje0n0NICaPh6csLh94LP949njqm7UUzoVF0xQa4sjoEUFK1CNymAfiIZ/nCbweegu2
9MGKMH2pEmMZEPBwgRUIKhn6ke+s0nlwdXY9aedr6LQru+ZSHcZuT9MedJYeyQC5q09VpZ/aZHgL
fO8PLlN+Xh6ThTXAlBvWnDHbJnF3HNy03DELdlmNovZpW+nGEpCwidvUIoDBIEF3V8PF9aEISPfl
cukLC4yJxKO4aiOO33THzoazW+bH0KR1obOHU99aGtRS9xiLQCZHp8bbdHeMQT34DG83EL18Wwcr
Z655snzwcWAqDbWXjk3XDwAtS0zQvgWd3vbu3YxdVYJeVQn7mgZryYNLTTHO7Ej/Jpowrz1moVOe
PLuq9rjfXeMTLsS2ib8jo0t0wTsYbcHe03O8B0ogtQ7b5m/vIF8tn35fHvOFekwFYj82AMYFMPSK
neIl85OnMkhvC9E80nZ6nROCVjaWpXqM8PZ471ukwciMjvMo8YSMZ6iXYrT4Lqjiw5StiYMWRsXU
JVpalHDcJOBMIZcJzltpCifwbo25thAhzrywnC3pGqkncTbI9hgI92dW0GegLv7WIrm6PBhLP94I
77RMy7oWFF7WIcw5LZdCu6/j+ni59IXVz2TeFQ6H5rLG51kd9316nGQ/gcPal1l5mny3kCcqhbuG
ul8abyPQ44HEFC5a4Ip5/i/Q++9xX/g2uB4Mewd2LdRapsNSo9z3IyLSOOg6H/VYJS7VGm98UEL1
e56yKwYp3baeM0Kd51hYmHblkQlYtnX5gA1KNvBH7NyntoxXnrCXJpfxhR6C9dCVniePA++HU5ky
d5dZQXGXwBpuWxSaMr2pJL6v5QgreNwF7JCg8EvT/K5M0sfRH346Tb1Gx1sYflOjp9OS6ho3Xccw
LJodt8RNOZvLJl7yGHTF36oZVj7gF8bf1OpVwRR0AYvFMeNDCmdkL4Hdnah20h/kTip7JXYWItM2
Aj+mtJBO7qOarkn3RcIdvIPAf/Xy/PonBD/Yt0ydXu9MOu5lgpsTaIoDjtfOiZx4Uo97AILvxhFZ
49xSXz2qrpHO/BBmtDkBgCp3TuOdOk/ZG+fH3Pyz9S0mqKqHavyYNt1fn8BDzc/Fa9I49wKIQL/Z
ltWPA9H7evBkgYeBKQxP1PJ24WD9qovq0+W+XDgCmLw87rhOzEkTnBq/L/e0GatdOHrxVdzCo3DQ
Sf8FinE34mWcni7XuDQ3jNXBKaB11KDYnXSsChjaOU5X3/pOUbGVhWGpAmNhEC3r8a0iwhNL2bFu
YVVpbzpQeqEp6QPKrukmF0UPrhvprDvANfawoVtQtLHjwxwmi9OgQbfMyC+WIDWpbPpgZaZ+uFii
9HnhOZupwO8giWSq6UEhW8Cr+F0lxZPtBysR+WGXo3gj3m0PQjFSlvQAPsdJee4jrbLny/3yT/7F
/wQ7yp6bdPbTPVCzUkkqChA6++MWo/cb7Pr+po/j8KVuhzcy5t96IR98qadIpUN/1VQdf+GAJR37
MoUx+FTXOwdeiPuC0GcS+u4uD/kaP/HDFRU/b+6Ss59XCafJ4QYa4Gmlyt+KpsC7oHY0FMpOc0MB
FHm93A9L9RhrQGZxQdkY+6dSWO0V0nqn6o/bI3PnKin1mN53OPmsXT7A4XE+EHzU6/Pfz5oVTG5c
DXlTHNNWjfCbdgo4hYtj7SGxajY69ZzZGLVB6t4+lW4Y0B3hesJXhC1o7EKL2DVw1agL4aflSThJ
zstdoTmMtdJ4suIfhIyQZuIjP+/4bpLJKEfklGTEuQ1T+FU9DG08Ov61AvehgS7QG0XxmSK5qP5U
O5VUu8GFexJ4RTa4pCQv7UbsB6drlDjB0NEJksPUDCMs62hY40MjzuAFrgKW3xBOuj30AOKzF8Ag
qyi0/CZrTf/CrgAZ3oFurOAWhG44uOb41NW7sFJOfQMcWXojRt++n6qwQyrqlCl89JVhabVR5cU0
+z4yR1g3VZXTpN8FtcxuIMHyo7GiRdTbqXx02wmviTyD9l6zlMO0oiQg1sLTuzzhdrdP9rkak5Nn
abrLaHZdpKF+S5EI8LVy5J7BgLnwq+uaSW8OMfifwlteqUMMt9O9n9tsx3p7X/iwx3bD7BrgqyFi
VeueIEs9cOH9FnK6S5EhtHcCdU/G5uTVSDmIhzGaBpjWumFzsAfp7DMW7Fs7x5PkBLdm34Ur72+3
vc3rsdnV8CKmgCfDA+4WZFi4IpxCWPy2TXGjpheQbfaVkyOb5LasseOCSJ3yXQZb1nKssXP1QHfz
71QXEaza233f9ru2/Zlgzykl/qvpHluufirrV+vkv2Hn8JNYP5H0da8b90ExsRO82k+jfeoK9BXA
YT00SQI2rr/xRemrl9F9lZO8AU9pJ2V2nbnoMSF3/vS5DcUh1e0dG76MSfqAPr9H0si1p8qfdjh4
WB3g8S2nbOdl+gnZK81uls3vOwg2VFFnL9D5gvAV+/WVCpGIrKyhfYC1M90zEtcPqZvEEQTYpNj5
vJDXVHiwqcXcRA5zkuNUiktI2U0hOr4Vh0k34QO61t6N2PXQBjzP1jWdTWKv20q95nnvw9DWuyll
cRdPdB/k5GFIYV49wS00Hr7JIfmcp8Mf4nsFkNnigIxBjnzcEUm5VvrVnZJPfdc+eRpTrmnIjuGR
7FgV6c9aez+cyvpKQ/qz1eF9EWT7ehpve1sdUsv9PBIf7Ody2tt2ah+DJn1jAOYgJfrA3e6hyDjm
RTn8ssbZVNgLjzRrDnH/+n8UXdl2nDgQ/SLOASSxvALd7m53e1+SvHDiSSIWSQiEkMTXz/XbTE7s
2A1SVd26iyw4+scj1/B92hi07Yh7j3vzMZbJK+lJQ/WSV2HSL2SHkW3pbyz9TLL8iCyHgx/YVaU5
Fkm0fN+cuJWxeOGIJAmDv4q8ODCN3F4IPCKJ2FV5JohyjpLkQXRSw2HbPBjYD3VmaXgXn6d4OMHQ
4tDb4uQSj/hlf887hC8Pyf3M10cIhXgz9dPBdvyMIMW6H/ufOG7VLtpHzsNni5Bc5OjVe/Jz3POn
HLq4KMsr8OnqgHqPa7AD5U3hv4eyfOhhLRcXW5WoRzpNpxXByfGoD+BxPlkTHW2mHzheqV6rA0J/
Dg5BFYlBovVixSPvl5MVf/Psv5SMH5BJ3an+O64ZXePILmlr6myhn2nfYaL9Dr4/67J/TYv0HGuk
3XCMVQhFuEvpMjRQKl5TEh9H5AlVc49nWixOXI1jXWXT4iskw7HYpidioTjUG/mCVTZAtuIr1fph
/87S8NuFJ+oayv64IKCgkrFCVLhmbwjielJuP/E2fZUepbQLECFCm4p2Pi35gcb5E6oRPGEcI9VE
mD5mNm5PeYck0TKDVkMbiTACseOlsM2G2bnx2dZXfIW/nI0o/bmPrXpFZFypK7X6vT1Ym6o3O2Df
VIFKkz+taUFfB4+Y9ip3yr6qpA/N3E14/OMi6rWHSDy0fxgSrmsFu5Gsxt+10+smQ/REEwvf5H6e
wCEdogTnWsYG6viuGPO7npLuk0rEidQpKyeEFnQin6uM4cP5KB2yTiuIEuAj3g80l1DU63atCrLa
N7pt6kOWHB63CcWV2uywU5uqrdPykJm4F3VBiV/vXR/CUwtrXHIILfhEFzZl4neBpfiPIgfKNi0L
eaB0jW6pn2jdOoEWaps9V0fj7RIdZFKinWF7Mt7JiK2/SQQ2eB5o/xM2vimvQdiefkyqs9+qf6SD
b7u6tq4v6iClOncpvmOTehGrMxGzZY1s4XB6zoawlVct22T8m0XM2JdkkPTV8xI8lBRRxKRadaR/
G9/5322bqo9iXGNcE5qePfamNxj6BX/QqPp/g9Bb0sxGlzdo2n6Msozu1xwhgIfVzAxHbItK2whT
QD8KLha50GRix3a1ajkOYi1xl9v0o0+L4efedhOOjUDBfF2Nmc5rnvSvC+LH/+McBhRIfOo8uW6y
nP9xaUh8QCSU/QklmP/by2FpWsfHZheKnJcoow9j79M/JN2oxnMk04kncXjo8RR/jaAtwTZuXR42
5Ij+18ZupU+7EuWdQWF6kjSbX+DZoV6DnOcTteWCM0izQtXrlAHja/0Sn9rJF+e940m1UVl89vhW
OKX5gr6Bmv3dgHcxXIo0y8/zMPcNcnF+LQlFHProSZ+9TOXS//yOWEurGLjof2uU2qOxpUnPq0Ge
w6OF07BvxIZCPAc64XzRUqEwBSoeMz+ZQ4QUs+fOMfdDFol/pybO36Y1kRdsANixV8rd6bXrj3Dg
ThG+nocHXJjb72yLFoMoCjc047oWJ8rxM4UA/tp3IHKNySR6ZgGikpANIPTm+BRxf0RRqFHmtvfF
J2popiGwDaugvCTXvdskq/t1Ev/8PssnNpgAb/Stu1fO5T9ywmUddV1Sg2ZJascShX9lRgXDBNgV
SAsdCdyy/mYddjO47wqFZJw7N8/L8tAXNPH1rhZcvcELol/gEuIRry7t/GX9VsSkQu9Y/FjQmH+K
vo2724ywYg55MbLdvhR8qfsGIYhJXhcxT7bz6PuUHbxCg9NWfkewyMlDmR0OO1RaUbVvXj8x8H9N
lfjcm1BnDE5hR9ikY9vajTHnVa471/4TeFFdVMViFzOH72RuN3sIUgOSPAvqVrscdAo3FikcSFhl
hwviqYflmKzHbEQRKwtZq14ZudQIuovMVs866mxFKUtTNLyKvPTDkP4ShL8yuATVK5+jFgPn3L4i
12rbKkbaDHefy+Wb9ylXaAALzuczb8HQ3bOOoYFpoz5BZnpYozpGiy3ukW++6MbiFnxRC2/7qxtG
Vpd+98tRBq9DjYjhOPqNhseGWyx5md6VBcvToYbGSNFrkbvS/rUWqYmvbowgwHCJWcuLSl2yUFCL
YKG811sqy/6+F3bMnyeK0N6p0tNqzdVtabjhjinCMe2HRBxcL6PyMlvHogbpkiR+cXPn4GSGD/un
BpRYoEdMtxhRayt5R3DAsNV8JA7ovpDDb+6/RzmXp0V5R+WspqqHZ9ZexSpVn/GI1qLxXYtsaSn8
zhpD0TDKGI086JmqLx9KeNaFRrWa7bdhQd7W0zZQbw80IBT7UCAs0OMz99wfRlmEvOkcWcaTauHx
24RJ9X8hQ7HDSctkmD/xbAK8Y5AnaWvSd7GtWxz4rY5nByM1Hhs0WAkYkuDRInhyxI5zy9oj5L65
qSFdnsg9TddCnBSEJ7ZBPNtOH5DtmH8Jo3D56DB000HpLJLVpiGiPzq3bewSGQfoi8XTShu4VxbD
ySyTnRs2dz6r+jTBZ5jSbv8VwQFNVIPfu/bA9nT9xx1JSiTrsEz8t09d/4mDxaZmhrP2Y2HIsAN+
dkbVsJSRabVBBKbOdrV5XBeuFLpGxl/eHaH1nsINihxT1PjSiP63jlTpGqINTN6aLts7cjBxdbew
KfraNfX/1oLsn0ufiLW25QAjPjyYQp0Q8hTyOg9DBAeGMd0fIPngxxWSWdPorciL49Bp0TX7t71B
hXcjsXclj2zWTHJs43sCjTCroFjD3+EIlejPEdyXloMvdZgb6wuEzOA7uvFIEEcCKqTBwUsufF4G
8oexFYMNw2r1Vyt7h6lgJNGfIZtJuNOZ3KIT7ZHWeEJcgn9u+2zUjRBpP35b6qdxlcsU1xvPhlY2
adbP9DFxY/uQTFt0Addr/68UCSwfHCTSG4wfyho0Q/R3MMQv3IUXjqbHeU1aVsFHlfzAfcHlsU0z
Af9iUWwP07zmvwPaIlV1eJhd45OW/lW5F/sD7/VsT0iOT98WBEUUhz6hiOlyXqzbA0rQ3laqnDLf
hMROWR2hzWhPnZEcpLbE5mkd+JZ/7ctYMCj1uzmHsL40Y1XgKaanjkRotDik0dt1SIc8ud/IiDfW
Czrq474kOJyTKNrp0bISr4Pa+Owb3kbpdEgIaJrHSIe4wECE740JYgJ1ethxpcNLrZ1hzbyNaVth
BVKGh87Hi6khGKP7IZhs3VFNpTAvcH3f9nrc442Dmhmn8kg4aZMmB6Err/Io2j/70ZRtg1q6gtFP
i+Tj+618gjAJXutDJHVyAZ6W/f5uNdMKDTldK9PHrT3higN5uevKQddlMWpQummapBWUR9lY7S1L
2rsxLDq/y00JloBz+OAqNgT7ZYQ0a7M6WH82q1HwxTBEgoqfCTRdl3HoTNxQlB/b5Fm3rFccXbJe
uIUIEYTIGOF4DFXpR174TtUUAyUm17Rsn6a1i7uL+jZbrfIWzMnaKGr+7YttM+AYub4VS5ug+/QG
r6zIOg+T2hwLqzrOaYDjO1fllyVrUBXFDCfPY8tVfthx3kVNhz5/Qiro+hH8tzg8ElZ9ukiz5zGA
B9VF0bBWc+JYDviEx8B+YJSenVWPLgmjL7KacNcUCX8D4id6EN3GHdQDwrO9v+WRikwVEEi/tICH
1tyrKtn19z3gsrbfx2poxfct7exG2AeiMxfAKMgMH8eXIbYmQYC0/q6dNprX2B4Zns36O47WdPDV
6ug83jtveCcqj/zp8gTXEIC7Hm4c/IGhMIuXkluX3Rz6b/NsBC7P87burryzEn7WzezSNlwJ8muf
YGXLzdukdYtNS8DmnsBWBl3ef11PZXa/b1MRPwB3WtqjolE6X2ZuqSgwq4vVDZXzpKD/mZ734jEh
MAo4e7BSl9vksrWHzB7BqhiXylDNbimTc0JKsz4yM0fqd9r7QlwzQQygLdVJ0f3RblmmqwVtREAe
EPj+0UbJsD6LUbLuAdrVgZzhPpSJm11SBG0fRhuLDGKWiLR/dwQFeQy1y2a/NiSA9+hBi4QOl25Y
gz5pMIdSXkGxsMUHo+EUU214M9JXhSbkQlJJ5jO25Ft6i3WP/O56SaIRLR70Eq6ZZQ4nNESsuL/A
JSTKLpJIV11JCOUJinefiv/GVE7umeoC0a+86EXyyrCfif/FEECkZxZRgADrguP4xQtQuocqH6ex
/9rAU4/QQZF59K42c06XcxJt8f4F8+tuPbe6W9NHu8QI7EWnUN7yaVVngzXLdsWMkHW/yDZl7We8
MLJ+xj6Awo37N7L40B3hOwA1vWv41VZdluxLXM1KRfKxyNfd/4kQgUlAykkUVKNNW6qeiTp33Gb3
favS8DUuueaXlRRQqADhdaqEJ1Anx6MSPS/+stW2yRtG6NYfN/Ta21OcREX0Fpu0aC+zFMNyK3s2
7g08PL1+EZFnk8DP5RAeU5kMmpPiNuwopa5yS14A3i4H64AomRLFDpd7FJ/X1sRSYDsbF9lUFWjj
NsApSBHE0EGAi9ITZy5TJw+GNW2yrovGRsWFbr9Eph2ADuJjOT/obu7SskKWiNdgi2YrrjXQqnRy
z5Kebo+JimEuv+uuKN+8TuG4ViRjt75FZCrw2uVxBEJmn3UD3I0Z2YGa4vrf77WYpsgD2mOLwC6R
jwP+AqNmua39gp/lmwE78tuMSGf9hs405bqiA+7QC8z2hhUUDfV9E/AFYGhWI20zI4clblNdI/DE
jp/DCIKIvCrbLqEE0oIX70PjoJGPZVgCAaIXo3qTOhdkij9hIxYEafiaM1yJebYJSHDiWAPVjLZF
bnejx2n4yeLFbcc0H0VSo5Uz/hJNfB3QDnF7LdEvu7UiiZLbpRCu6KdaZhJLZQcq3tqQIknsKTJh
Z/fYP+fsPSaltnFlRZtsL/BGHlZZOwN7miuN5u/wRazZs/A5OrTarpatGLCmJmEEJoz2kIKasmIL
9jinWUtuHeGle0rSIQxgKzHTCbB9CPzeTLUpPfJjie4nv4PIjK9oUYRZhyOTqh8UalXSA+koJqnY
BFR7XNx1077kFVpq0h/iIZlj/GLrWh4gd7Oyct8gBmIRMqMPzJerPgkqIuCrZF45miQNM4/uGxfd
DOa7KuVTnz73btfmfluzmF5gPmF3AAVqRhehxlI2a8t6cgEhkSwHwArLn3aXpLigRZXxA8KfzHoc
98kPqOPwLL60eu/mhqfgNL4mJuXkK0gWFTXasCg96V739Kqj3kdIFwlpOKclGwGS9MlQPs7EEkBt
a2TZgRDCm2ROyAmuZut43HEMYHCP3TZWzzLR3Yn3bJtrlsZdBimeGfvbFLP1A4QLzJXtAMSjkZ2Z
s2PAvro9SO4mnHZpMVeCckVdFQ2Z3J9bxIMnB6R5F1hZAMGYDza0pHyDNNWKc77HXf9n3SnwhpFC
k1u1OKLrzxjSkvQ4DaxdX8YcQ8B7niTZ/tolO0uOfMPgfEYUGugYkGNo5J0oSiQ6e7qCZh/7DGAq
fCwiVPmljGtitrB+AHTa7QN0bSRpOhX37TGjYrvKwntzJnC+MqceWkr5CKBreZz6wMeD8Cwpj4bD
++2IAheZhm5wakEw+V7EtTFohbvKTaJ0Tb4U8fZHWZ2NB2yEv2kp2KOsGOEKtvwDEDUORzQxq68g
dCPqvl1x+Z06lbvkNg1REX/4KSrzj5GN5ZlOFjgpQDV+yHMONosPhNMrRxlp63FRfd4MfmKQyPll
H4APIOXshOVQpCrYFkn1sPQZNjPbFGW4rxfrgSPizvjMHEzHPwqHy/EHDDAxvFZTXnTw2cD0NDY6
EGguu1LQH6JHjT+08AN7sXAZQb9Ris09g2M+Th9x3rMPDC2YQXy3AsssWyLSBzdL3v5DFpBv34uS
b7+XHsYaB+u5k3cWe6Zv/ju2K/erzzPg0ltW8Gtr0Wbfj6woDNqEdlLvPpPAOWgqefqeOR40rcox
tJRVoieR/T12oZhOfaLHFjL0uHMnClT/nyWB4M5L9tG0FaT7fsEKBQzVpQKzRjzasltuFl+L2iFI
AIcDseRPTmXA7gU85V74IrFq2Vp7VmHNH+AeY5/TxDrynLoUK4GUbQWw0Gxh4wXa2H0G7JKTv6bs
9rsi2PIqYbjwK8OwfGSbD0faAbSD7ydg4bQDVLuWBquDBM5kMwNTn5bOXLE5gNdKWMZbAYXWMcOf
NWu2F402AfJkJ5BYuRMw2NSwkDsnSQmUMvHPE/gFPy0lOZgHkcIXgj/00IlSADi28k21AaoKaFv/
Uu67S6qxctLt/rP1YTsgykq5KtNl+5fYov/V+2w8Rvm81kCF9mPU9ek16wCzVDsq720sSrJiNyQZ
OcIeabuPaEzOSqUw4QozRfwdhK41L8v2Nx5n9GtoS9kCpUEGsVNwl/bpDsJMp5PlH+sUEpbZbtV7
bFf5OInF38V5hpGqm6j0xyhdtgGFgeu05sWEjRvliGgFzZmGQ5mz+AKONjvH6daf0p7ouy6bBSSO
TP7Q8+6OvSvnw9Dj21QD1L090GFKBiyz/H6OgizGGhByDOdPPj5II9ZrmU7DaVAWUAuc++aDm8jc
UHQuvErsjhhuLTEO2MVEj0yP8S2GfuAK+DM5hPQbJFv35JWusj+grBT3Mk0SAF4DKf8MMsPgyuYQ
H5NEtkdkuWSv+d73j6POYCOZpnkjiR/ziq5uvyx54g+9EOUB0XkK/puckXpVKhuqeCbw7Z1WeCUh
lCqM8EEoCUXahhnuwiShSNvw7nwZvkJQ2AOOKzGmVSVMEg8TTwEKtr54wZDMfnQD78sGV4IQdZnR
5IlFXVFUyabz//oI5nBYPW+Y6oIQolpGX1SYJxTSnsqta0aQh17Xcok36CfS6XdEonDD/qD9VQ6e
nYe90E8SJnn2MMM0sRnnFV3cgPB6n0XxDSFt6l/Kv3dZE56z1w5Vs0DjjLGTke0MjD8Fo8oBisDW
lsDivtKW74CkNNzb4UYk7AOKN0IdkyLlpyFZ8zcq4vSeyN5Aby14qPNkK5LvgEzgkGpkoLMKCBOh
fGSu2ZDRdF26PP8ViqBv7YA1WjfK/JJGIZmqFk36tQXJ7xBgWHfhO1yS4ViKHayA51w9Tj2/bWme
/AQkj6FzmXL+pxB8qEsSh2bF1HEfFYl5KjCx/OjoBHv7CB4PBCKcnojQZEPyLW4C2kcrCav+64gg
xK0KyqB1oQQW+FGcd+9DNJEH3RfjXC1dtl3bPMfqf1Ybdgso+c8tSaLXmLjcHIEcYHMKm/4Z6xzh
1hOwt2+wNZ3QyphpuRn0YadVju5hy8j07AbWAw3GljRJYV7jdH+jK8j1FrXgjiWegXLY7/fRvoO7
BJQ3ZXgLB9GjA57IAAhfJMehYMNWLchKqWXQ8t4Uiz1uxv/gBrzhGGAMpgVdnDPIs5/2nf/mYfOg
mHXw7x5mdhc5aONHV2w1yAjrwWKfdweHKFtr1NfrsAmsfffoY8U/cxgxqcRIjPra0XR/TqAO1T2E
wNATtvKYsB2Jq1CqVEthshNcK7HajgRChOMuTHezyJejgAj2wW5OAlQx7SVhnvzzrYoeII397nWX
zH0Ft8YXq4YY6/siPpTj3t0tdku/XVnsUyiG7SHLyxSYjqSFqOJpUE3G4qTC5Ekak8vp6vMp+5h7
7LehzFlOgL/LE0xEl6dM7f5cRmWPWW2XaIbK9XXqEA678A0bo73vwt+clPZYgp9eh0K5WmE6rXOL
5AtGSqjOFx6dom3WVZyXCUps3AEEC9O/ZLKvBXLqoaJPpmMHtP6Ni1BUMweiW+EibLE0B5qaLvwl
RaE9xim26dWed0n/AABvRspKPEzdTcEMiz2hdC/6CA/THwYzMQ8N7PC69Y4usscvve0DBL7VaDvK
yQGdFEvPHtBd9oPFQ9jveBYH+xCP1Ec/vIjCdFyHbJsT7Fpbz1+mfPXtjSA9CfM9RLV8O2+471fR
YCcYYiTBToCgml2BYAnglNPcyQp6bwXz55zx8U+h0V7+ggHsFg4LKwxuvi4NeERFD+ZCD2zibskt
AAw07UgAvWKQ8f0Nn4FMD7tBPCsFJaPFHVwtJl+T+8LD5++dEiBJl+Ajjw5/3hTrT2FW3fCcRZQP
/5CeDh1inKkFaVsrNlPiP0xNwpAqCcu04Q3v4V+6rfOc2KrjMHp5B9VCZHct6CT7OYUMP7/v4DUx
oPgbQ8Zbm7fF8LbHgeq/eWe5/EvLbRJ9lZQ4Zf8U3YhEF++Q4HIstyVLG7/uMUGCRYqkEjcHPQ3g
D2yjOGVFyZaTGgY9wqoQUORQTz0u9alGNrTZTxsmGfnc7a3zd1MZOwVeQNq19wvvdPcTnroL/c+B
zqojgNNial+U6cEDq5QSBcUI1rk8+h62x/w/iS2Atye0UmEF1SiGU/djTD12aECaYz+dDCIANFA8
0dpfUerX8YZ3dZxPO8IBApjrGstIBnS1/FNqAh9cqVK8zxK5DbwmjKn4Y46MxP4vJMFGMEWY/Pgb
GNaMYoBkI7jZzzmc2U8pnef1nKCQ6/fSL0jHvYiYYuA0wmp1xhNAmEuTDJEnE1RJ0zT/gYGdkRff
osnsqwiz0vxJhJL5lU1JtH/AOTRZbunkV3HAi4HHWoMtire/KPE/qpkoRq9mgMOAu2SxH+j7tCS4
maqRM5H8jct96d9xEqftFeKx71Rx3mZsuaSw5AD7IEOMF1DpIpT5z2hD6foF42Aq3+CrEhIU1mUy
9qOIAU2DvwLM8xDleKufkglOw8+M9EbLCg1+GwASxGoVN4y0c3Q/wZ8qPOy8FOGaey1meOMVVq/m
e2RF6g8RseUf6d4qc1BtPCpc8FuUPlEsaKa8ws6T5Pew1gn66Ai86I/dhKhZ3M96zOxtztjERIU+
d4/QmIh27M+DWbPw37YB10V/nhufvEWGT/bUUZeDoox9W7YfkT/P21OgKgcMioX7nrzDarFU4J0w
Ol6mjvgNO2G7uveyiIXUdVRmMVdnaRy6xX4M5Xppe5KTiuwMliEdJg/9jPWMBhg6F7Il2PIxLCdm
AIvjoNKDgTbMsAdhY1e6Gx4dSHdH08FtnB5Z3gv/GckA45GqS1Yy2SPAqA34xbRnyfir64wYwKPd
OM7mEFrOH9FXGxdANCEZehw6Av/LQRGbypAdymXnOKsMCAtGTpApJg3SS6cHeFMBerLFoyhLgOpn
0Og0lgU7GfLFNHwrbRwqLNsLOxxcTm3xBjcTKYFKLNSOHzoCk+kJWMoyPw/L0BZ/ARqX2ysbe8Le
uwQH5E0HOyYvRYwBH+e5gynZFxzaW+/B0ZQGEBcMMnxBmphla3Hv9Ob5dezGIrsmdO/n51hb+GeK
yXfuIIQRM9bycdzG9ai0NfehL8Jwy1PQT55bpp3/DFZ3A/a/hmLFbWWBjbJZ4U4gWZxvb7uAOKz+
JnCza9fRPf5TJN96lROg+jHHgr8NC0gdIgIqV6RWn2bSM3pMEczrvkrj6IDVVNnS+7kdN5A+NDHM
bWdQVXiJSziLWVutSH5KAJ1iKb3Uizbc14vAAAwAbwef7ALiBbW3gNAtxR8VpCbj1bDFFh/zAvCl
ol6G6TDbdXUHeJQqdVBjiK/gQ8Qvg+hAkikXEL+aPon8Lxmt4Bt5B/T9oBwmpjba+SvBxh0BYUFi
V1z2LxHHXQMENk0dNjgqwTAI7qC6/8ZIzhRwWYBnrKXjncN7Pld2hYDxAiSMiPuQFoBt1m0mEyDV
Nl2bLDiQC32qIwDigjOGEgFw7GlJgXk+lID9yyctgU9sNTUIjOCPGKDyRV7hLJkFRIfpOOxxjYCx
LHpPHfdfWuA9y+puBc/uIcKeAVyafRNTA36Ua6so7zFPpd/vqag3xGxdi6nbMV8IDPYIGh5iUFAy
RC/U8DQdU4wWKvuziZLHz4A6aXcUIHR9lgJGHI8coPKE+bbUrgF7Q4HrtwS0isiKStMV8SLg94yV
3LlMnlpOM39TSq30rLq9x7CKtR2wXxMgAqOhdNsbT4j+heTM6ankJX4mTDW5exj2XBUnAh1f/wBW
aT7Wm8KPc7cTVPS7cchndh0z/D4VRmSTvXQqiULVyt3EJ4oKg/1YbzDPcOHcDx3RVtzGuU0+F4Fh
s+aDieZqSFubPiYYrMR1XjqqnqaY5MMdXCsWUDEkuAoPbdmRtl5MP+k/IxJJACR7GHudprkfob6e
Z8xA2DVrcZevnGVPkQe5tGZz7sBswm5p0s3EkNRSr5JJWMuggcclPLLsleo8/okVvxwAz+isrYQb
LVzoIsiAKqt40jcLm1tMGNkeXmkxzVO952Qf6xaoX1YFvKXxOZQt+xxyCsO3jkaAPCMoA6Ijw2UO
39Y52X6o3ABx6jTIRnmVmdCNY2XkwNI7O/nJvY7w+eQVJk+Y3VPUzejYQSifPzNVdNEdGlSc194P
7XbYe9J/7bv3+gBUu40rBnOF+KTEqvf/cG0NbZ1R/MaHZe2AEsC0N0kPfEQo962dDP48CrP8mYXV
jIeW4dyIWIIaAdpxDCoktpHgKnbG7nWMXUx5QNnweYNADfsva+eV3vDURgwew9D9oSJBhge4g3yu
h4yNae2WLaga11sLQEQC9asxYC/DJZTM5v+8m9N7m3U56orqsTEBFTtkz8WG27CZqUu7psA6Zrtn
PvO8MRPgpsMUenpPkQCF1eo47aiOs/nuuUmcTeDFpONc1ELt0uEHBoJ/zhOR+SrHPGXeUHjSoemW
TNBHvYCHVAt0Rdh3S3xBDMKMIW+7wSRVy1Q6fmJTFH8VYjI/UQtIcqQCXM0aJuF2PJCV63vrwftt
pjXyosbqpvyfs/NqjhzJ7v1XUcyzsELCJhRaPQDlPU3T9AuC3c2G9wn76e+vRnuvtB07szcUM1Ex
HJLFKlQi85y/O1cEdIXmj2JJP/varQo/i+vZu3GTJT8Y/0fb4zod8b2BgkGhLyokk4hiz2XaQDV0
OjI6EB/90SyIKACYtRs0t6LVGc6bjyS+nXrDmXWcCWx/a2sJh3u9roS1ShKv+8qJk6YbEGQLYZ2j
GT/iiYGNSELHzkm3vQKKDwj48vJjy3QXwo5GrA2rKOo1Y12M49IyPWNuj6TrDNVeRNr8rS0tyoB5
bujFaMGX+Moen0eHSsQcbaMwCneFSiHtKawg6FkvbjldNbSCMii0DJ0c84WHs0fL5BSrNk7b5Wvs
ZtYD6efxpxNNAG1+g5GvCAQGLvXRw5XKe64kY/omJq7hD+0HFGuMAIra5yHzdOcQArxDly2FFrRp
5w4oYaTpPOH9hIKszDkuGebYyKWe3rWJc8nXvCrsZj9yki48TXXX1C9Tgz9UUi2b3rgWBWjyRNMK
6wvfrYC6U9/mMIayt0IK4dJHS97jyxz1vmq8dTlZTvze2f2MD6sfGQfMwKJsUDnYSoTgLWTUozto
YtWacTbMq38lFN+DunblFoV8HnBELIhhDRf9SsTs7kY1z6XJmCB77vsHNWv6uogTKOtOs9dMyUFf
T6mDHkmrb+Ncf9UnqTYQM/2jnjneEVx3eB9Dw7vloy4yX18GUJxMz9ZR7YhN0xjzDiFQ+bDkpOQO
Hdp33RW6n2qeHaRyBtRV0Bxo1bRTj0DlwWmVHWgdYpkkLaDtq7o3mcJR3/HbytoBRtUvuNDrp2Eo
hlUc9e6xobIx/dxUIUgv4Ec+TiNYeNK+IK/qmSI0dswTdIqdOdThF2uJoo3URYkc2Jr9ga7FV60N
2lFZ8WFxKTZEVFcvue41r5GWTX5jRaKGX6tm5LomOGllZkE+CC2YJLiaa8dO0IVZiyZ6Oi+Yanxa
4mUVAvjdLAZzPDeoOcl8TMLdv7aLzOuwNPMdEjaLSchRGJl+0zY26k4vZWf5c5uL8Q8NafhpfrGH
ORTeRVV2+Vptoh2uvp23MV70teEE1trYUqT7lo8hc5uthiA8Gke5w9a3tr7XAVsSwdv/5HX8kWHq
FxOZnZvDBCeSr8PoTZetX8XHAR3fn7/Jf2xgtL1fY6Mrpnt4YeK6G8HGuHYQnDIitErQeDLc2I8h
5V7Ruoq9FE2/pszL/LrEazwSWVn5LnLkncqQfNFB/fPXdH9n/8DxI38xoDEnggnqM05Ab2yNbpMr
acW3ihMd3NWg5/IBpBd7RzQ8ecKDitw+QNIQewEkcNX/kyvzBy6nX3Opo2lRU6K17oaektnRSUzV
5YaIvSmgrB3KUkfu//wz+IMPWP5iWWubbu4s03Q2C6Ce+0SMZlqsRIFMYZclFfTpn/+ZP3DGyV/c
a5DsjVeMhr2BUDBQColy3cBs/i/fxC/ms7q1h45ESnszuAWKBQEUEBW+W/+zIQN/dJF+MZ2pJmqK
OgrJLwKT8HHI7EMvvRA4+8/y4v7o8vxiM1OYP5E6OvZGWs0aDyjaamzV/2Qx/dGT/7KVhBPcqk2z
v4kQCviyHdghYyDb/90n+8sOYWS1iW6Xa2MsheO7Cni0W6qnP3/yf2gIRzV3D2j6H/Y7pxXFiOuf
ZROD2v7oyuRenDkzEaywBnhf6h7TOJiVsuvLn//JP7hav+ZUxzICLGMu1AbA2H61mra7pALK9c+f
/ffRSP9ge3F/caC66Ww6wxxZm0J6VAWdV97ZS8E/nzMl94tVlR7/p7RE6WyTOn1OF7BgvQujL22V
hM0TBVG8buf8xzSYMRI+5S5gRb+/un/7Pv179Fnd/ut1dP/5H3z9varnNomgdP/+y/98rgr+/Y/7
7/y/n/nlR7af1eWj+Ox+/aG/+x2e929/d/WhPv7ui3WpEjU/9J/t/PjZ9bn6/fl5hfef/P/95r98
/v4sz3P9+dffPn4USbkCvGiT7+q3v31r/+Ovv1ksB7a2f/uff+Fv376/hb/+dv6IP9qPLlbtxz/4
vc+PTv31N6n/xRPwPR5yexPm925yHT/v33GNvzgWnlzbtTwbFf09EKWsaIv++pth/EU3bN2W6E5N
05X3k7yr+vu3hP0XR9h3n7BpGI4ppPXb/319f/cZ/fdn9i9lX9xw6aiOt2T/fl7+96LiD1jSslyB
0kM6urB+jSg3+llOd1Bp7cxxErRL4h3U/YGNV/7XQ5emWSAca7tUTrbPavUQyQIcIlFfkimqDpq1
hvez/BxLAnaYXKw65ngYkSvOhl2tZTrKCwgan4Hd/V7Fo4ye+xsXQASG7uU+Hw3mE3QlQVXF+iW3
G2s9qnlfpNmPsM7mc+1O1cYYrWgdU8yoyc6/2vPw0HGoHpTV61s622MptfrYgCaSfLV8sxlYf6zT
ntlTDkCUVRwAHbK1cHVvrXIbrUJMiYju76XMre7a1jo5Lt0FZehCnvI0nszBexHZIvfOKNDCRhYh
SD3yf6esdm5avC5W2+6NHoFG7mGWn7jIO7eY5Ka2Ynvdq3b2KfSHs2lC6bQugV+Ij3aZpS306/VV
zeC4Q2f1BwSNQT5PxcXqxLzOvedGd7ud3ZjkM6gbeJL+mBCZs5vCAJUkkOkinSeEvN1jr/3IUbJW
WjEdalPVxxJNkGX356XFolgVGIt+f+iRDK6dcBkCLdFzpJWJscnt/LNAV3cPa+5PaZrkK9uekkAN
fKJFbgbIQWTAIAQmN3T2FvAOW+acRqtUK52dx3hqzCsOfoK8Dy+9Lkw8GPmXdC6yU5F56WmK0y+5
J/rNrPXdwSjuwLqrRefIjPLVUlfN19Jj4Koz5q+j0j6ZOLMyBNz1hKgu9vAp0eKV78iGHhXaw7c+
srZtbiaB2aNzmHSpb/N5lJsFmdpDDazoj52+HKWdQ5/o4oVIvGjXu2N1C8s5PwhdfVbWB3zn/DW1
aIsl6HtR9Xh4I7NdlVYckLEzf3rQEmNpP+jUTOfJGKaVM9JmFPq2HrufCVXchnb9TLcc0S3JaF+d
53yp1rZmu+cKZHT3VepJtGZV1ycLzZzDEKCjRGFiw3BQk8riSCOA7AeRHkRB0CZmc+1ZgnuSciZa
czk+Vo6FJRzL2I9Rneym7UmlrDFnVPid4tZNj9kyNoC4Wr+FG7h0uCjOiGpGtLxp5huZsE4MlzaO
HWuT/rTc4+o4jFasBc2cN6c5dNEDN1TH0Zg2B7eL9yqSZHRP7lG/P7TLssrmysWu6cYrYKX0Ypel
R48flYFJWXuYXfchrlC259VobpyqC9e5Hu+yprYvyim+N6EWnlhI3DMhGVJNzaSOHqPuvsvnm9MV
t2Hqi5c4r1eFyDpoZLB49EdXhjFrW4w0tT/DOpxAZ4YN/3Ft8ZGvJOLt/VgQZoz3t1gLvdBOprgM
KAf9XpvVuxzdn2mojhhJqrU7w0F23wpDkcUhsxkLXmuubVXpPnoE9xoa097O6l205OObydbhZ93A
1pHWKO3afOOYo3hjAs5zNkQk/TgAvxUhAQJm+9uchGfDuwyzFO9ijptt3+vDsRksFK7xUK4QKIjA
jtP+POj6dWFaxqbMxiQQOPt9z5rzBw6LeJWkzaoVbX+i0oIoXeCjlQdOu7jRIZ5Q52llPm+dcob3
h26bYBDKcbMk8Mi51aiNyDjKEz0i5rtLtRXRhhtoMHj8ERGPVtkacLi6goEvCvWCKlx7UyJjB/ae
QUEGKtJRXHMk22cH5eboscbKrBtxiMWfme6chWZgS5YOeC4OdKMe3ppq3qKFo2tMIiNYQv3HbHen
hXyivNLiA9M6YFllgKHIPuLM2S2RA5xa+9j+ky0BtVaQNI/6LMoteqsHwxlPTPdYsbjNYNKbJkj0
Yj9p7WlKOmSlOtc8XmpIxvpC7w6dresA75Io4dze4dsbj2ZMPMXSPatI0dLZ8xenTQg87xyxKtJ9
2hIxYiRJ6MMunPtl+mokXoJptwqDaQC5rpPnMZkYoIQr2+iPdEjdpnaMy2ziBzb18d1Mym9CG73A
KNJPF2cNUkvbH4bl55xobJFCW8lEIUAAHSiG1ER1g7ZD6vYViuV7k1xBYlC7tcO4G/R5PTv9S2XE
r+St+Y6HI7+F7LqrML4O8QRjS3FapAhnHekA/+Y/2rsB0wvpYftIbETFtY7T9JQW2ssI8KIwxiLm
d7l5rekwikuTxOkhl9nZtZrtHYbwtdj5KZjte5gNGoSnYcKkiG0uySST7aS+kTMtAyJpl1duLcex
xV7bVH2AxdZaaV58EJwMPkjeGLRzGAd1vvxECwBWXBBSNTbfIOUy384Tuem5iHHd575RyEsT1fMG
Z1fDrx3yVL+N3vCM3A/vpnOYAJCCtD0NApxxxo4X1vigw7Z+YgArAlC8cHNoBKzBB7fpUEkojC1F
JJ77armZHg4kr65xkYh9IqMPRxMPi4q2qKgJpVWl8jMEFL2LsrAw7COA3iqrhvzgtBKzQmkjz+fe
2PRgBsE86An6nNBZ1cwsfIxCgCHUvd0uZagdM3SsF4ah4th0hhdyyzCyRh6pHneRiGPsrVZaG570
q4vjYz1ajbZhOC3gmZEQwgH9fh77l8grxEnFZn/UXXXIe0yJVXPNhmm6eYm5LkWJuTuysp1j4OXD
V7uqXMJ8E6NFWJsv4ZFD7GtJqsDWiwUqr8KrJ7Cy3ljhcNxWLDfiX0tkUXL8oi1MY7AmU/PL1lSP
ZSr8sO++N7bXPtqmgSd7XnCoha7hZ025GTRyI8tCLJuZVbfL7nIrhMx+jLz0MrpmutGnQ9GL+qW3
b9Ncl9ucNK2tHhJgLE3oP/Rb1qk2i2/GIN8zoxo2Ia6aZ7S/0IxLwM44XQBwkaa1xbICgSm2ib6P
c6v6WKCQ16Xbj4fUdD/0vnDOXmZv8ZxTR9raeNNRWAbUi2+DVsktdMEGliQL6k5xeE7T4sdjrShL
0iownLLAwo97H0li62cMqNhGyajWjs2yTWSFT9xxV14l1QEdivQBZJzYUQ8JHNoDC4N5P1o9aG/Y
zx91eKdKE+OKObIShxnOULzeYM9gOY7efE2qO7s/ThFQoibXmaW8Yxxl5whDj89+LeHN+gskf3Kd
mMDguxRNB1WgLZqi+eLgYGsKs71KIjk6PUyOeHTao4cy0CvlQYFqr13yHtlngEQjc0hWg1TaVgyu
s2WCz6uJnfI23YWNWlvfZFxvOFLt9XDndUqjwCPmTi02/mXCtJI4ryIMgf2jB+FQMdnuDwctxjFy
NeOkI+LZe1a1W7I0ORa68az1MtuLpPM2hYhWRUb4YNIZ7XW0LHiCvn+cmgUPoNOs5kxs1YD7yLQG
uSlnqeH/mOunsGmx6NaBAe/+PNtKbvVqKlfwU4GlRfoXz7z3D0V4gnzAHzRXvhHPOvdYH4xp3QdV
YWrHSK8p9j1Qf1fJoCrTDkWq4620pXEIMsI1BRvRHqx7IZIyl+SuOm7XbYiXwO37nvtTaza97Hr8
dXJXSO24FGX1nI/i1Z5ZXlmddo9RVsd+Asl1TgYGPy/uxPAcrsvKlRF2Yr15nLF/7DDDy+2UHAzb
GZ9xjHaXcrKPWKDu7bd7q5wvjGauDx4vqjbI384N+Z3RLOoAu9fvNce8jaDoK2Zv2oBliXpGH6tv
Smlngd1Pr7Th9d5hzuWNuYNVABXWkPKB7WJAfKuWU26y8lxtvvY6BQ/E9Q5DjLdeGm0vMzHeStue
N26H7s1tIijIxXmc1M7p0/pq1uAdXfXZKrO7Tojjg+iFdsm8jFNxUE3mnueIStwskax0cDLIxPBR
D1ZI8VpH83NUPrXNoJOA0+Y7qyin9Wz32gm+Oj26wNwrWolNarOqJlDyVdHSzOF5d/wYiVjgjfKL
adhF4OW2txtTUMgk4g5CBk3Y0MmtGnkdNH1Za9kmhXkc53gbx+a4L37qHYqkZmEQpOsOexGnRjCV
9k/N+rngID8NUzZfO1n9iOI3Xc9eVMjFsON53oX95K4jw3wdhPdsYHvbplyfx/As9SrcFo1LaW4v
26Rf7lRE9qS08ZXMBajUsMFdlHr6GgR5V4viiNp02npkD2FrjIpMPEyi+YRi/OZYRbyaE/e9Ntl9
WT/zLs6MnS2HfO2J5kTskLZOo/SSGOVwmWckQEWUjb6kYt31VqXW42JbF1MhKKN9wrbdjA9OvsiX
MnxfXtUUpTehZgfxXYlVP8XJJXPr3Pb62Yt774Y/FEUUn+OK25yXWzinrsi+2GoszqEcDmJK8x0Q
A0ruMA63egzpV0vvpRxr8wEeeTvTaJJ77FGMxg3F1mTLIBbOB/hYfHUU5aU1hScDQTFroUofIkY5
BLa1VqNjnoyuEWvmc17iKM9O97wuODbWZK+8fdtF5Q413UeilnxfCSRJ6dCvoskleQcp9EkrEUJP
moYBvKTNlSMRS1ZvbCwrOasoPdQZMgliO7dOH2frunKbW1cuW6ZwLHuSbLYFGrVtgYwxB2O+OAsO
NI5w1PH35I2xeLKHxXzMbQhMthonyMbGu072IAJTMgm8dmvtUnXaMUXNt0M22xzjllRF5pdk68J2
86M+QB9kSVfsEIZdGotRV0hJ890wuTgOoEqL6JllWVxomAd2WPrCuR4DZwzNg5hd0j+MPsfp3rPn
I/Tfo85+F/B451LEPUqOcc2ZHO1HWx6rOvZOMkY76ZYLg5JHGOS3PqsPLlTThycHGSgjzHf6XL3y
bqcTWg5cXLW6lREpxnbs6ld0IfW9JifuBJPDtuywRU6ozfcRqWC7ciS0pe+SdZhY5dMISbg37/Zn
FB/pWcjG3jVCfRrTQpdKs+HYw9oOR+PooKzal1q8HcjBOwxOeYrrjsQaVxB0oLQ9ctZDhZxZ2MTR
mG18Mq0y3hYzIM6d4SXhNwviyNwPSXGq+29eKJ/SPDzpXDi/F+4nwG8PGjM+oEIlbqTCRY4fdKji
aEMwO1DwsJtxA6yaIbnlIe4ozRFfEFzSdljOxTEVsf3V8pSNtXvrd4iIac4bafvV7OKZ1VPadbls
3EiebdfRkZ1VgijAA6Rwt6bRrYE33qWH0gcv3q4cnpjDcHCo31G5RCd8Cu8o8RLCbKIfWs5EhYwo
s7FEBi8HB++NNe1R6hyVYPJVoXv7vsPya0zwtFWewV2W+KTmT0F2oh8md1dyBhohCYglmajxO8NM
t61TYmwbEeBSXa4WYnTwSDgrN9W/upGQgUimlzSdtzrcMCHoa603KdTN9gm1nhskrfVNYkQc1GpY
6rdGmP2qK/IX1OlfIF3B95Dctwv9Ua4dMdH97JjQQH4cKuVFGSuqyLPQ42ILGfmTYd1Xe0LGJklZ
GPrIY2pI/dM1C1KNQl1DJLjgOoruY/dsa4vgLdpbWneesoFRlYX+rULRexk0N7xkIsSpUjrJ2sII
7jOaYF7d94TAGuyEDoPNpu9ddbZVsQcnzN/LHMmqhnoviKYGQV++dAevCpj1SA+ZZ1dTVRfhye6c
2vq1izw0ZPf0BgeJ1UqQVnDp5qbdm3l6IdohrfwZ8coxAyumF7SHo6tP9gYlre2PcVbSbzafmO4Q
XxPQdNWbEJn9u+kW0me1n8Q4PTVdhWvDxRmfytYNzJESqFY593DYIJBTlth16aCC2jbA4LVJ3Nz5
GJGdcCWny+/TUANnU0ugRKTWRTZbUPyeWlldxU7YJ4+gox9mlpcnFeqkdqRdiEM4y+n7yaBquTUa
xjU9J31yo8Y9ukU6vE8SW4EcNSfgcIKfTar4ccHr6RdurZ45SFY8QbOWaGG3PRjRwZqGlddjp+gT
Ln9K/ZUoc1N3lvsWqfjRaLXHGHsq+v6w3bVOn6xEaW6HULynOZl29AI+eTtYWSUXxtaG0c+yXbO0
G17fSM4GSsGynpbtVDqNj/KXVor+hwKw6AhoIyRkYFqf3x/IPX3vhOSUJzcTkPVuKqpU62shuJ5R
2yvDVt+ipL6F7eCenZSbaPkhJw5ai00uyPv0VXTx98HGMCVD8z2zgXEjaQaeEXl+HufHsuuTtZws
3Nk2OHODK5Ziqu4IF7OipyLU3ooQHb7M0jd7sB9xjUd+OablTppXe7SKS9shtCCxBmypMTkZyJWp
OLcfIcCdiFFWrKTNoEf1pi2rh6K2nWsiO0bkOkGlj9YK8cdDrDu4r21CmlimzdF05HFAjnyRcbOn
eC6CXLXRGv3jc3PXBC+Mmsb7+s1wcOZpVJ6YapNnhAo2mkRE8mNiXYkX1m9J3O3aQsVbd+azVuMe
wZB9zDSF47a0NojdUAMiots20jnKK8HazmtCKgcn62KSCZTlgd128TuDsjeuaZ7Q8nxw65XrcAG1
AXL2Lv3kIKtAC62W9BrHe4x45tbBrZiZXUcJZ8gVTBFni4nAqaJ99StPbMlrB/msnmP8kOcyQyoZ
ldhkGwo7lEXljuXNpkoV6KP5tAPVimkz9h4+FykznBrOTwJQ5o1S+Vfm3ct9NpcXGZJdUTHialct
F7d1Ly2SuzX+dn3VRGF9qLVOC5Z2is4LYWCrOVzZc6UuRU3II7zfG5O+TEwC2SvVe4Y0VPNnDpMo
0b+7adSvFRbi3uS6RtTBibHCrOdsRcOSqSLJpzdmB7scqyDrb3ff6F4HqgyM0D649XIaMiU2Q+OR
YlcgH8dA4+dolXKiqbZRZdwL5w062S/M9tACZlD1fjVK3XeG4SkeIDYb46Ec7i4r/HMmiiV/6RGK
1YkLgthqwUgoRNGTntjr7rrDOo/SWDh4Mzp/QXjIxtU8zzOoDEjFC2dC5A+CaII2th/nJD2RFwEy
7dUNMP4YpH3PjVMCPNGTz1VmIoFU39owNY+a3X+hAa9WSO38CUX8Lt1YCIjWBndgWw/OjqHSXYJz
DU6i3yJ/t4KONVLebRFaznaj5Lg5s7FNa+42ybnHRuDl7oFc6p+Oi6dHi5aBZApMjY3Rg9ojQYAo
GF7pj7QNWplPq5q7oEu9HwU+sSN1IS5F2qV7HoRaOicYiqJZiTjBnDrd8mayg2GRMhhqI9305KL6
ymHX9QCuUrkR+CPXAphu7p2vllNlG9f5MVn2jujSl9YS+zqCjir6+pgQnS45DQYZ7Vw955RAa+n3
S1L5TmMjTp0UsEIT+kwc7fK774tXFY36Bx6CGQyE40HNmCm0/DkbiUtxtHiXLBJ3MHWVvxh+S7L0
EYj2eyuo8vP6Zek71HPZsEktO94JZhWmUEGPcawH96REzUxurrfJyU46wYLc3F5WJ4NShiVR/WyI
RFxbGTgF58kbToODU3Dpm3bTRyq6mqPe+lMnzhnxRMDdSbbirP0ad4Oxw74hVpVgJbQSqDDDsbPW
BnFqXGIl3ThXB6KLzuiqTeDXZqB1QITCQY0F8HEsiJUl9AAROcLkbudKGC898e4F9OzPRQhgnTv3
qWJQ2ncdK5BXd4u0zl0nMyrL2rXPJEYD3VstNVdKyidKbCwqAleavW8TYw5SPmCU7uNqxql6sDzj
HLbxW58UcoVezdyWJnY0XZJIE2kvjO1RazHlBEvqza4z7Newzt9VVf8UJIJuNPwYgQ2XWHJCueO4
r7LlO+xTC3qhMWkpcm8xYSU378ns1M87HvCclB3gYiJOSQQeimUscwx1TIfoqb7H5rSCuGhPZRwS
Rl8Q4wrG3QtEtKbrbU17KWmswnKrOU25ImLkvTFFup3uYl9cNm+lcIpDPFSPHRXhbgSaT6PC23PH
P46JGs6SZDPRhNENDVi+KW0X571ZkQvD9MwTbdihWYoQGE8ubLM9s/islPRPsuSIkvIQpLyMNbY1
Dn1iOhkQiHAVV3BxZ9mUttyfvdkWIX2kEnEbWL3br2vHxiJVxGvK1GGTJC2qaVE+DqaG2N4dzlri
zUGrjdqqakbuBUIhApMkr11azDdAj3BLaEW2Qw9+BJxfvjRKZzfLi63UiNFFcNe+aqFTBoQUuTvE
BuR6ueHanQCUpZW1+8Ih34Jl5EEmwAMizic8yhyvhYnjMk1Khj1Zo0de2VCsGDz4WZVmstI7pzvj
xP1QHr1v0VnbebKtWyHRmptt+7B408BR6bqULkqcm9DJdqHSvsz6uTS7+FseE5eLEtYiq/F5ahG1
K/fNaeuDRvED/p6x14dFduSO0PeoHKFxl2lDLrBzD+sE01rSXT7n2Bol1ipoH1jCO5HRimrXeORO
zMQZR64t1xpTuwOPmLo0/6pFxjkC6chozTYpeea7wmlOFnUNmsHIn/Vk3OpLtII2VTumpu0Hhose
fn/oau8VC8qwsxM7udYCLoADJN3gJ06vJq0xQ8MPVqqT8JdhdqPKOvReGdOgpvWD5THCbGpIycsI
syrGYl7ZkkugNCiu7L5Nz8xm5sBrjBXeuJ9lFsmbhk9tM2YEzKZWKvcij8Qu9mBUYXm242KYV1I/
HgcJdwQUXuySjPkdA7AedyMlgxIDQ7Ey7UEuldqnlncoimHxM+VVW8zs0WoxlDhVTfSKmiD5nCfa
alBdP+qNZt+C1d9qOYn10k8HtuppNemkzBbLAo5dJ21QN8WZbIfkXKclkWNJc2IPGFdh3k0B9UJ6
SuwHadjp2VDOp6EmtUFT2a+cyCiCMHaWM3laj/XSg7UT/7aUup/LPLlMpQEC7Wgndc9SssbHOVdb
LMW42O4NEeZEZPJN7yIZpjYQafewVEZyUEb9jV3UPErDOLURyn0xAn9naOVXTWl+IflUf2jBHXLp
bguiH4+dlusB0zTgbhxNnuIk658ci1M/bK+edGivM9AGk1WHhYuH0CJVGx4lGDTCOHNDH6+l1fqY
jvrzaGQagVtkRNZgC1GTcgn6ycY5RLteudNbkzlERpgutZLVcWQmKxcH39mr4kOiAVCFYUdTg2VB
3KFdkrG8Leqhi4edhKXGbVLrxNlbxLIcJqbCh9zY2wJ+eNcDkrBW+mentQ8WrQV9rbga8Tic26r9
RgjfhpQC9VSoGoeclXpE1Rq3hHhzbjbQ/SoRGN2RWr0hjgjKheBfcJ5XNyVGhakWoORaah1TnHDr
NJwMfC8yxqyVy53WQyiarMyjJQiSjWLrY/Zw69fGVxPWh0GGyfcsNO+tNiCGxlI0PEKHomUTGeUl
cx0X2w733OC672bhPOC0ugd/LW8ESq3GvFp7lntNCtJYQvJbZcXmM0wLjT30fDt0xGT5rpM/uFb8
GiW7CrbcF0iYfcpwstNaWmWpTD+z8+tgmi9zJ+y79fEezm1420Hr4UdFdorS6jZ7RA1UEwdI6Ywo
ouH1hvjRIUJnm+SKZ9f3LvVYhO48w1Tjioza3nMgdfqMLEegyLTEAt0gcVgh4+6DeP6pMWtibcR2
H0TQlAYpd5uCPZlkaqDFKvkBFJwqi2zd+sUT9ApOrH4w7OjJAs7daqF4q3JyDHEVBmWMREyJj1qp
6WDSS5Jnpb94d+Z26ght7OwfE8kyHpMK3Vp/a6bxm2FnpJR08VpqDkEr36TzxZ3NboN/mQOxRFQw
U25EDJMpOqJWkmW8s7bvzRgGcGK+jjrN13V4zsmhk280iO9SHPMpBLaz3ZWLluSOx+6UrU5zmgTF
yAKQM4IStwkWLinn/CpXHDahE4zFOJGFsjwvTCcJRKSfga0nkEAXFtGsMPik+pfK0AhQlP6A1P9M
LaxhT7y5CSRsdQ+xkCVhKKqpufb9KzRHsm5K/RERNxnUqfJppw7Crl8lgwm3WHQtfyJFYq0TaCpm
gt1i0e8Xo7slZo2pr8tf0H7EgHLP8F1PmXIfrAZUPur6zu/mJyOSCK+xafhpIr6Kzn0e/w91Z7Ij
N5Ju6SdiwTiTWyfp8xThoZg2RCgiReM8j0/fH1XdaNQF7uIuetEbobISUircSbN/OOc7Qp4M93mh
pagtTOSSm3NZDHGV1LsK2owo/wjBCSFOr2Ov7ejulhFq3qjhc+F02QqFKm+pl9hbho4kYmWtHCuW
n8LNr3nPqSXwi2qQuLzZCF9a/TtL8FLOKfZ8ySketeqvxED+bUoYwoP5OyysfpNgxMXQp73AHe35
/LHZqWoV7TqD7Ts9p9eJHHVXk+BRdTN2u1hEq3RZsWGT2ISOfW8WTrxJhRSdTfCAap4h1ZhfCld7
TTSt8Y2IXb6GpQ2UVzNvYyP7TcgE/dTqhAfBsQk0XT/ysrnbJJrZI6+elMU1vmJxkmvXXANISdOF
OTQL6KqzfHDQPsObdxH14caMGOxLMA6GOQN5myIGZ2P/aRs3Q9I7yWSqV5M2AqqijndRP8eBO8mS
vrJ6t1GLeaOMN6hd/lQQyJm8YFNzbR3YRnqHfwvZBznLkFnfa2BgK5FK6am49b11SeG7DF9Vm/9C
kPZm4pE489Ao83eaGOzGrbb0gMX8NrQJqnfT7yC/3pZsifaOlV8Xl27AegtrZGLwTmbGp+17PLP+
UWcUPYTXYeksdu4Svc65eS1Qa3l1NCm+gOdnQqr1jYohZ++WyC+yya8yjjIxvHRq6dnPS05DWTvH
fh6k5xRUgMAE5GQdEGOcyyh/zOoyB2G2HOLF6FkVmA7RBsUR4oND4d9E24XKBFVVfWqXajeItNsi
UyBH0652GV46r0R9QzyAsVWb8p9kUAOsF9euhDQzaDy+Jj4ofxq0ZWOOI4oojftSat2xrpH20PzA
02swDjcOGESjfsqAvl4Lo17WVSCmjiI6g6FKA22hGxmaTJwSCbcpxp7u9fBggrhE1IdgwHiTyPxG
zcsRYT7Qc12WKoPxRgSBJxPT3bn1swHG77W20pidTudcWnakE+kalFtQ+qCQ7SdqJeBWPMCR27Mm
XX8RrdT+/b/0wVegIzPaKcxb2JHJ1c/2NQYN45NjEkGBGduLo4/PPX9HtP49MQqZ/piYw9zhURt3
s2UFxb6phkV2SVlv7TLB3d6WugbdMg6GRVOfpxFRUrP6yXDm8SPBzPY1mPtosX9rNhoE1BcXwUcI
S7OkJYO438igUrUn+rSgMpSMUZtxTerlKbbHs92QDhE7wK+13tqPNlydZe6A4yB5IEQABRepi5DJ
SMzR9LONAXqhO8JONzRnfKHoUXL7rof6HBRJaJ7NXZ+VR3RTga1G884eGbsPzdJjzNS0fTHDw0D6
Y+Ic3rb2V0rxd8SbvC9JUT8TkWSPt9CCwumE9ZsKwiaP+uiQLf13rhYXW0RsEVxwQklf7lkLpVdT
6iRbwmfw69jh8Ouxky6SxS5b833TYuFzqTNt4lTZVRCnwpiUy7ssToxMxDEr6+FKqHrOk4VVK4YS
sXPapN46i350B9296qJfn1Mx8IKeZrlMKAVWVoMWCU9munNSXIExTHdsfzImGzfhrAerypq1tLWf
o1wP2kkZN/pskrfsaMt+GspdIZL04HDXlaatbiyrjs8uxBxK6DncK6L/srRm36IWvKm9xpJgUS8Q
OMR2MNXd4DQMqs05ZseBZKlQ7UNjudTGibJV0rbfF5amHXnKwNMM3ElTdU4jRi/mcNfZoNyytAJI
xuQAwfOs7WmydHStBWQl4iTO7mI/W21bQZcZUNza9nnmp/4VMwfSddHuNGG73gKdl1EeAhhBeRe/
RSvr2eId5qS3sqDG+HVWEAWRqSPvg65+FEULFWboHxJK4LUyInbVIX1Dp+fuxipGtueAb9W5O8pa
zUEquM411RZMyBGgZSB4vKaOfmym6gHSIBgd197ik+KNgqJMjRhDiQyL22xpMaexgrWnHO2T60jU
QeGTgbThUXb2m5NN1VGzCjBqVQvaRKgngCNvxtxzaqBwDAAJM0ILu/gqAdFRY1b9tqe6PNVkQjiL
5e4n3f0WptB/5e5yc4e4+R23LAsT4Ts2dCsN/sOlQ4viKxkI+HisIuBKxQdY+d9geEqXqfgKoWLh
/J7qabkVVb6VxVz6ZR9yGU9se6h//tgNc0pHRvdOLzhh4/7eRvh9c3sUO+QXod8STz4YTX0E+Gv7
OkkwB6FCe1/ssGb+C9Z7YTWfTvkrxY15QKGOoUiGGRNjRTw30SVn+GT3Su4NA1v90mFAGM/ybGDH
3enqEVe3tamU+ZgSHBGw7J73hPPFWRvd4zZGeaUb20oZ9kvpMnemPhzBkNbKbrDUOz6n/twYBHgV
03Ap3eEVM7/hjZo/QK3wajAmHD5ig6v2S1q6OGkHOVf4m5cOQQIq0ppBlVMRUJxnX01ifgOSdPau
3DujeNXVzJfpYuzhP1oXR8lPiM6Kj6AFx/LGq2ttsq/M7NNPhwyeqeKnmKGyPUzMz4HWFDpSUoEN
GGjdXRErvkrjNC1U1djDmvP6UJdUIP14oIJ4iUwtRbbSZ+cmzM1zshQlLVbW7pIkCjcz0VfPafau
xq8KI0/JbuVZE83vqAltb150i0cfX9cCFXuyDCuggEh2BmxV37RqZh/AKz181vp2Wm8tbX0I5RqL
kTAppIkqqnPf2/TtZbsGi02GpyMCSkdXu5po5nXZz8cmWnbNABGoK2couLzSmIrIwejHp8Ks7iJN
5YmNmJL2N4it8tnM2xStbR4xzHVQ/MXsJaCgrxuv69//5TQcBPSoiTexVVEBPZ9YjH0itox3+szY
o2suNtLifHG+6zkZHk6lP+CEP3K9kmfGUx/tUufHJnRAqjV1twsVMiPH8Ar5JcASABm+socbCkpa
3ano7532W1ad8xKmMK/xyqMOYWmyaYkQuRWZZgeEUqC7B4xW2YARWBlVdyY0dAkoKvzGwOnd2WF3
y6Xyix276cssb/bjHGFFgIbnxumqz5tIsTF800ADGarUOwWhIJkiHm1vNWDA5+sKPUQqGipBBHWL
xVVcXAzNfs/URRwUk9phLOpdp/ByEWT/Fa/qG7fBCVrO3cnumz8A8+pdI7PsqkskTkYRln6WavYx
WX8Z3TTbQSl8LISoXMs5aa6En+zawUCe3ldbddSULedRMJpa4NZ5c1dlOB0NM3xN3LK7u1pMgzsv
MaCuhSci/aUzhtmAnGNhv9Z0GdhRjzALeoC6lls17sjpGR2Mnc23CbNoFIXCEFl+WoQroeZhX0iZ
7tS25kex897OBkluFP82f3RapayAKoTniJhixJQsVehsNZme8pzRALnVHUjU0me1GbM/WB4d9Yw3
NCbzCsKIRAiFUgqSXRBtVanaM0sk5mfh0Jsj5jW62IDRrTeAmtiXtgHPlYL7f2Pk0fOQePJLnVik
sQkGIHLNU3BGHOSLPxQLui4UQkLRmz3n+n5q43cU78th7Ha4ueK3VmeWCr439xjziM0sw+GdI8cD
4cN3QOb7Xm0fNFrpizO1514nJsHG5HtAtosSpu2+FHAnd8AV+14xu/0C84YGQg53evUHC5nk2XCm
EwdAewhTw2akJsT7UtUTwwewZ8Oo/imJXj6mofaOa5yGWkskfvZEyMCNRboN8fwSBFoHJcEoClzu
o17P4wv1awySMOGVyCsfXQXnvk0baabzndU5qnx1cYIaomc969NHVJR3Ua4ZFeA1AxIT7GOsMcEe
GaeX7IiMeCgDTZTPpYQ8DCc1JPYQ2WGiOI2fO5zYNWE6W0vLnYM5sOeTve5XUdzvuWl5baFvwvdU
7+y3ta05kT5XjGlzjmue1CjJV+ptClrYPQ0JFAaYgJm+sjo49i+MFXhmKPU21rIKhHLjda7D60JY
zpGBAoe/xnwTSDbb905Dq68VHgfZHUyOfckQo67KKGi857iTyaOrIHNmuXXkJvwejfSQD+TddZWz
rRVgO0733udddrBaEqnsDIbtWNtrNN3MarIgUpYgU99sHd9Vpg+EdBwJKe7sUa8OQLjeWndFzxBx
IJRPbek+h6puKdZwsUQR9v9Y/4GU4RxBZY5QoouSHfeqYkm1+amHHreNk1eZ59d6uKgZS1T2fMkm
RIbIM1+wPGpk81SpdCaZZRU+6qknTqbxkOrshbqvhipvoylhzNGOy7hDvG32iBmnCHntSN3gpfHA
MFYkzzaDdU10L+YCoTSKjOHEc9m9jMnUBiYQk61anEbD7XdJrXyaOosRAgSao8Bp4YIiNluLxsPt
1wVU5enFkO4zqzyVQ7KtyZoZGboDM5x0P4ungckC3VqjATvjb41ZOqF3S7NPSCS8vuOy0YdR+hkO
dpR3ZEAhKGi8UHSHhtpaK44sNl9NA2/7NKCp7hmyJlQQae4Xjn5lbQvVKENgMfykmXtM8wR9biTw
9TjwmUe0/AglPuO4O02huMEIN7c5GZN7WCW2t2jZy9iz4GNvnwfLUk+eVjnWrSmqrWRpFQgEnYzI
kKav27h9HaKBAcuJrtDJsa39Da6T+nA4zVn8rtgm1NGLCImfiWzSBGiosbxE22nSO2SZDI/daJtC
q9joGrDNfpS/sMDUc3yf7GFr13jAsvIpSwak8orORm+2H87QHUvE0we7HeFim/q5dVowoWKZfbpn
81rhEYsNp3qujZa5XCSj31qLhy4xjB3JjfpuSUssVbThHt7jYkMEWX9z0VvlVPFTX0yHdBhBmdXy
aiPcYd+AlsnR1eg6RWyC51o9ydHmx9KR6QF/ODjaTGsxiRd95Jzk2sv3gxEDk6tHQgJ6JWgsuUf6
2SJoJVPB0o0DyVvoqLTSby09/HBAisrcr/XJRASjlC/QEvxFIW4PfFvnkYjUXhawp5fCZeGSzupv
JEard31Qgl4fPtyY1J3ajgAHq9VnSEaS3/XUehlyV8woY0aoYz2BfX4RtJCnkiHHobTyr6gnrMuo
xg/0T0zUq7LxayTBG5aYHzHKrTMZRw1+ViCjWhQ9/f2F75+/Vmr+EC3req2R9hh8u0OVNNa1gLqL
Ey+Yskjxk7paSJSj3EPpFdA0zG/JUn5wDWynvJxeTdM8Ao/LTmMmaQXBcYuwfFQaWhC4ATcy6u8p
wtYrmnjCLsxSv7jAfnbOMrI+jlxUZWNyBE6b3xRGEFvu5j1w+XXMQE7nImPTBx4Yoew0S6oIjRy+
YEUYbgyjYqYUYc1AAqkyfEUnuTigbwlleHF7QXyZmygPzewb35yGZkcYGVviiQdTLYlPy02t3Jtt
iqVtXdVrC5xaGJZbJH0fKvQslByEN9clqLHYLe3zBK/pPHVM7tIFYgp09v5sLTiBhil2IRUcJaY9
QDXdLcv0n2HWrEsmACQy3St8hfBJwZKLAb6ieWWffuS4mp8wTe8tfcnvWsZ2BlZHH1D93OY3XVoH
PGf2l2qypTKIPrEo3A7WZMbPeXHJTDHdQMkG4ZyEhwyM5GYA7HwuWpsxrLm6OZTM5gxhOuCGq+Bu
lH0wzOZ0UguqBw2xJitmQm0WZTkSAvZw+qLaWaoL1tLKhD/FlUuYWNvu1QytiN7oOyJRtyUm1UNE
zuB6Aqux+qKFpb3TWMUzDZPdVsvkP+x57k4RWYdMJYGF6NvfnJw88mLdnE6MVAedy7hhCKUph4Gx
LVr9RDsjKBqwpL0sNNV8G60PPcYgI4KP0bUtFDp2I86OcKE5WeZBxXl2//sL2roPK01Djjw5+SAe
MybJ/GNMHMG+VlLm6MlyBEUpb/HY3pAHzSd6dkZU7re2VEgh9JbqS8z5KTFQC5VwW+bMeJoqlsyL
2h2ywfnO+045MnN97Ww8pTRoN0PP7c1iDBOqJAj6ceJ+jmGnfWX9b7nyA/owe+twv6Hm5/XRVLd8
n5DXSNBHn2qGdVEQI5yakmWwQV0LBvOctoByTRdLJotus2DorkpKFmnl0zVzauO4upKWJsmuSqSX
QZzT/oqsi89oErapwVetkOCzSRpjVzlURLYZX2aqZk9pmn0oVGZ1/d3sdaoWh6fb/sg1sHtz1F/k
JH5kv6AVBSgks+LQGRmRYJSM+M9sFsynyYpvRYvqwmGyR4yo7uup7HZKzEjLsJXVWtjtcKLl3pT+
6aS604o59amZ2gDir1+iZtdpqqu2TAL27l9GbRce0KY/1TxAsH2RY3QPRzRMZPRuimHmbqqS6N43
hnIblUheJjNESLimDPAX3mS9ywTUlNUtEXtTsT4bYShYErX1c5W73qk+/05pEHoNF5nWd1QG834c
EYE1nEmujGIyCd4U0SJTdZ1DUprdR0hNSVgE6A1Q78E41FjcJI6ENDnP1uQ8WaHy4eSMlBes5tif
ifBljwSkzWpxw6RzT/pvk1wYdb/oYRMdWclR+mYmM289dK6EkmSMsPxQdmy3AICVCz56RJzMRNnW
N2Ej/Byf2LaMjOISlS3yJi0/1Lmqof9qpns8cvagLpvpfLPLmFgroziVB3Ui0I7RXufZYZEdqpqV
VE08XJBVI8DiGoKYguoVFdq9qhKONLt7VDkpBEodvhPVjF4yMsGaxMVqDA0Gcg80DcxbEbavdhr/
QCBEtSmJWUhodRESrN1HbCJvsc5pnapBGucJBjH9mcFAGyRu9UVQ9p9BH9/75qCozmOe8InE+vyI
dMQ7dGvfJtpde2LCwiSz8gkgoWx2h8vYLocsG04qmuvo1imGztaPl3l0ZqQhy6O8odofd27Mdhh1
BjdBRBkGPOwjqvgRq6kHpBwTyRxKEPwGmbkmnw2ccuoaa6wpqBV8VG7yIHim6kzH7wbXDDKg/4x/
cQBCDROA6VrAztuhn55jt/md9dY/eTK+RTY6BBmjp++EXwEI2NCf205+i4XFdMDRSBUsiBKN1Wts
8KEv6vLTymiXVNmfMCEnGvHDm0DnVirkhLbD2RW2yukTPw/h8jfcYIQqjufBiXlhSt3dhBqRU12N
GYXC0sA2tVs/AzHwY5UADAO2tBWyoHLinV9/DPkHTGbvw4/eNeMwnqIihZiNzNPNwuu4xFbQkQzF
yjchwHRWQKU3GxHx222U98SWjYC3CiIgQMoFiVYHdtwrnp6zrCsn+2dM1ziPajkqS2YjyE6toG2s
U2Ekv1xjLJhgsxVylKw4Evx46BOdUbZRC1+3aUobOyL5SRtNduj1ezN5lWhrr0vIK5yIYvMmdXkv
mUWEYu3pyBYhp/PQOgSR2cL+qqZHop0mF7sUfLCBBgDCV5QqlF+UTwDoKbur/tKqf4wCjy1qI7Hy
c+AVJtEtT6Mfy2hDL5NEW5ZgtiMHG6iV8x0NAPALF9XdKOeHiBKTx01/dE2BQJlbUCt74dNJSIz7
FkelW95K54Uw5Fcz5inT1regt+KfUQ1RnWkIiRmVTLw/TBmZRnUMGTgf5Zj8GHP8gowW+8uE3baf
CmSx9Y2N3O/c5C/bEi/gzbxSzJ08YEAPFMH5IaxTOsYi+8Rr9ewQubFP2w+mH0S7IWrexC1gLSQJ
sCuFGtENim0mi5s2qQ+ZKmKvE1Lg6VgpkOOqbwAycEAvNFRR0d4Vhro+9lzMvQ4p2VrEBMYxFQKf
xmvFisG3qY6CWWG8rLHUhnsP/FJZKaBcqJMQ+04lnyV6n/H7em64zm+Gie2VJJksJpaHBeCOaGO+
yxQ1H6uVM4PBoHJNQqjimVaMiwNKVsWCakNk+S+Yzt9TXfCSFfXRGal5eSdvodJ9K2HxQopp6JVT
4xNF294660+I9SMgGzcPoN370lxqryDAkYgE/nzZMLQKOckg2m4h41yWkHWlsNOd2hbCt+unaGqr
F2O0LkuWeAR72J+Jexjs8EPRLHGua4bPqAPc3djIi5Jb9kllOkY2FQGS+XHICTewdGyBeZrcMpKZ
UAKavoB56c1qVgU0RphTqm2o83iYwhB7lHKkobG/xQ3RBnTSgZJIxPsURTaqLdVVvLw3d3VTRoFp
dwgSIU8UKW5fbPdrDIix+FMU/zBJY4nzp7c0+tOp3na9gySksp4L3AWezUBkY3T2tkWJEhiCp6Nq
8mCO2HvxnhRb7DubmrJ3w84BCQzRyWlvtVBaK6TpWvyOfFdC8qXPF5H1NBIxOfCneOlEDh2ByRvI
BfzQcYJitWJOUDTsxmLe8N5FFBa23Smq2JbMrSP20Hp4qlMUjkvXnhNd7uVsHycsI76+cM8yMvR6
TZh7zImNJzQiHUOQpMgrEXMUHZ4OnKjbyWk76gblta8561k7pjvTIamGi7A+WsVzzJ5oGzcJ+i6R
/GL3vYpEsPYUcwJyTnXbYEpjA5Gj9Ty4xR55D2N8m5tPd1GGVQk2dPkjSQVjVBbdx0l+81EIn1hM
TiQXeWuUVLgXQyaolYXyY31pmrz/rZbjjgxAt0BIrCbzKtsP4TQ28qmOuCKXWuXYg5cyQandLWM/
IerWoUIwde3UJpDuyeil9SR4eBFsu5u07JGcW+TaFlPd+E6XmOy+A5nXnx3BOnfK1e1cmiaVMFGQ
hH9vKqtC1Y01feeQFmO7ygu+EDbUU3zOBu1DYTS+GyhKSXCcfAe31wwTEj3JY7TYEfcJL8wc1rA9
+YZUl2SkVBivfdJ9KlWzxasz8OjUX44Mf4GR0Q+6qn/1pnuf8iH0nPV1//s4r891nbIKN8xm2PYQ
BMHZzxt2221AWgMwfEirLf9+wKjmYfV9owT9kHH83Yjkh+Sl0CMcuvKTX4vbX9ZJJsWUhbWoT1nc
A9wHWs0vfkpOPa7FFikjsybqawDHLZ+67Xh4CiJvqsf3SXWQdMnwPRxHUgfBraJeFA/6URjiagGK
NCVLqufL7yYFgmn2oRTcv4Zkc+dOE2F601JsCxQH7tB9lOH0PkkcF3UV/gPSFsOFzrYhIhyHIsJk
QlvXOx4T10cPUc1yDhKs9vYCbX8esSTBhYAeYFD19sARIpC0nhnzWHc1Gn5A8qzK8R7C+cF2NzvD
fcSeW3MPgZzTvaaPed74LRNZAQBnxcvfmoAtbUY/SuvauFwr9NQUbSZ/VGby/tkdnlxUF6qjChIy
We1lvIepojxPKmWviwS8K6xpx/C+9PQG3ehihWbgCItrAV4y+AKGWUAV9TQY/pHNJHZtb0TINGbC
CLmVgWTXm7mBjEF2y7IU4Q7DaeKppf6iOOUFPRClpUkgAJVvxVLn7+0Y5QMzbotinyG3Gaha89k6
ku+V4yGn0APEQV5AgpcKgU4c5z9xKLkGKRWHmMNIbcUnRISdiu7C7XVMfqxC/n4Yehj+0JT+vZeV
BEqfYvguYJiAGBkW25RopQMBg23hIVXjnUxXGfK0NJ5iTu+aMl5ErzrPicj83hyUCyGxXr+02HvX
Wlfh+JDQpxOFc6lJxLs1ccn3UmP3QIde7ScLf0xoRcr2b0euDV147jL19vefkBLBA6DQdcC0WNbU
bsuKyiIJ7C4TW11rat5wwmbn+hjWfeopKv/N0BxfZrtFbbPWeXNK1LG5VAdGtqgybRSJZrl16oov
JaSOVav+OV2K+1hGP6iuga3kyqGXTFRgAnHpsJLGFp/iqq7ohIVx7TDBbZpRPa4VZjIv70sjWCY0
5WmkiPTNiGlHXBxqB9d3rPNKtGUE8p8EGm5mNhCc8sjNaPxly6yTj8dYqzq855KxUsodUiIkFLZy
S8vsR1E5nEgLZxqqsmxWcI9h58QFZNc22kvOOO9viZeKNVeQo09H7O1bJHzDjWcJ2KDX04v86BQk
WRipx0eCrg6HA4wAvyg9xaidnQpRPxp6gm6m97TCb4LbPhgM3tTOeHLcCZgPYlH6VcVvBd1DR0dA
zDSJoEW3QxDyYwCU9txfVrS8R5IyJA85qObIfcbueiNtaNP35ezhE/QmjTq719eyP2SvqpH8Vtuv
Ccim1GFaAA7YdJSHDkzRV0xKF1Py2Zipc1KxSXYjNS7MJ+J1SW8be/2Zt+PagXQJNMxI3MyHuWKY
j+LObwFHILdC7E9RuBWlU/pKkrPgc+3n2swg8HOZczAm7t2EllxY2SFP089I7Y8snd/Lilo+GsH4
lKbcrkFN6TB1f09Hx+RB6Jp7OhIzNzCBh2370SgO2cTxZpgHpqcNBTmBzT9KhOXZ5i0IKWr/vl8a
BwOTDoKYSCYAY5QyYQvWV8KkbiREbPoFXvymG85O5t0ZLxvPidvzJXd8boPGZRrH4yonZCbRDPtc
Wt9tSmW9jN1djOs4SfLQZlX88/eGrRU+BTbvUCXMta6eajgpw/JtV2S+coYiKqQ8xCJnxMbDzQfq
9IqPFx0h7V7BoQh364dBDQgBrPDVwHVZtKyrhxJBzGxwnTk8Dd5UctIMbY6A3g4Ulloe9y6fn6AI
Q7e3teIBRxvZDtu/nWZDkF9GKhjabkD1tbTRWugmUQwUxV0aE4rc0Fp1+R/w21gH8woVZ0FErubi
BHEA0G3YYUDLfa9csiIM41prlOcQl/NNx+ZoaXjFUv71sBASrTvxS2wWmBT6dzAUpLmxhR67+Z/C
za5NxW80B5aHeTQdE542+oYBvSnFFagWQL15vlUkIBrEVoDjGCMHJaQkwyiRClpsB0gvYTCPo24e
ll9TPGSX2L6kef5ldoKJecEqE2Xe9OKa13gwxXbkIAzGSH7ZLk8jUdmISTFQ7c00DXiIvoulp8VL
W9p5fGYFoXIbdzRPfZc9FoPHaojhQZHlZf27ZU1pJZnDgLLVx/RaT8uvHLLcZqm5nKtwxlUMc8Lj
rgBUknpTiHVMT2EiAxlJg6kXrY/0Q7thxebWpCPmZX3LzZLhLuE+lCDmsFfkIK4R6e0Ma18dU3P9
hi0XdkjaaVHJE2/Vv+sP2+FzR/8oN9mfRj9x+qVIb5H/J5vJ5IfVq4xCQjs4NO6SPJfDVOECUuEo
o1WVip+Jhn8UdrubY76EMXRe0RhMXADzw2zW/e9sb5clGba1/SJG7tHcKfgM2w6O0QBvqtb/1E6U
QqLgbIq13wD6eLmw8TE9O8SxunG0qn/BgOI+hxRYBi/P30uKwQFfaT8XDF1tFsWMpQxkAA14NHv8
bh1b7KdSUOsL+x+EXhdeZ1KRMJumes8oLFZcRtiNj7yPKsKgZYrbiDVN2ZQ7LMG/qlhROUe0NRGE
zXRMLvQhblqeuYocAKka6iM12EkgEL3jESvpQWuWrtxLDeEWO0XJ+1OvzwfRus0tUjnJUGntpqaJ
gejCQLc0Ln3bNoyAsZvrEQoKbW7kmgd8n7CYIsyjI05iN5JAASccY+U0kXSAnVINWPemV6KfiTUU
u/8n1M0LFSp0/T/df8Vu/gep8/8jNqcqeEY1FxLqf4/nfIH11f8nmvP//rZ/0zld7V+6rlkq9jId
QqduQ+/9N53TVf+lmsLVDAsIKHDOlen8f+icxr9M07JM1+K3OHA4+Vf/m84JuNPVXGE4ps7WFoGA
8z+hc6IJ/A+gtE0xq1uGzh9oWSBmXPFfMLwRYRBMignO5YV/wAp5H7J6myT6Zyy4B4FWvszC2DBA
vXB1AUpTZoxxLEUROwOEk/AwK3kcT6q9psE7znsyc3NDnbyMKjB0oGkNMj4wHThDGLqJU1rraPl7
3x1DuSGC4CdC5FTUT6nUX7rJ6slWUt1TPn5Fzy5U+QBnS3MqW8xPzT+sd9Zpde5ZbhkoDEbBG90y
bdrZKJrWW7cn1+3YinwbaxNp2g740J5d+hR+ccR8VKZyaBGpBYs5PyX2L4EcxROz/TrPJAa35VZX
iufWGpGlIxQcsCZy9VXbUvsUkf67mcJgSZUf0smuBJlpOMXNCaah/eaOXbsx4fv4ktOoN39Ma5j2
ac4YnqyCsEN3LUquOqtQilMZDcihsr2yMAAyw+bUlOO8Y2Jb0+rlxJVE6ue4GLXfZojktQG+S0Lq
Rheq1y7rrKPhsGTHDC7ZVO9R/cMCqRFC2KjOYwqQfVynvipCBv5ojnOGKsx8FNwNg0Fpj0u+cOP+
kOBRfmpU1c/Gfu/gvs8HxlDtgBcNTBuHDEjO8kJ4JaAnSSTrYoPoGIYOu3aY3hPoavw3sh4N2uzX
DtszHNkN4nmGAqYbH8YSpItlR0+ui13REljvLaRwoHPERpunPtDSlIpdZ15gWdiicVjjXYjWDYPv
IucEe8MEAd8idS7WNNcaL+h9rwtJRU4izhYmoAtEZ9IWHYYmpMPLLalfAAYrfB5RxMwWKAktrHKI
mfN7hmUIbwUI9DUxg11DGFBc2f8UbEeruc22GH3I3CGAiUHN0Pg4ITsmgijD2qzKDlky/x4q1dgl
MxEF2NxiezmGY07kRK15SZvd2i5vtlUlwWDh/qlmlZBAK8WvjaxgVwwcy1GjPWcdQ16X8WPOpIEx
6pvbJ9dcoeTNuOOduN/Bt8johGXmGfWr1imf5SJZxqktPX1OliHmI77dnEKiwi3HwpIhd7ZbJvuI
vRcBMzXcRu1Q34SZdbTZg5f4PhK1G3dRZRPZuADMCe0t8hLM2Jby7VRkf4wRZqIMhBgGWbpLKmwP
LG/JLc0QNIX7hkF7kfzhmL51q8h2nRn/ihHGjCb3KmSFdLW1OMUkPAHTajBJLnLFOpF2dckXKt/s
Ln+QO44PTeH/SEGjxIVzt9z+lLfibNRpTzZE3nmIglCOk86SDtkfEjiSICmIrsxAFZTup7oyD/4X
e2fWI6mydudfxBEQEMBtznNmzcMNquqqBoIZgvHX+8n2J8u2ZMm+901pn96ne1dnZRJvrHetZ+H3
WdY5jZJ1xOyGXSzuKa/sKFfufa87YU8etm3LHSeNw+8+NwF8SYgDDVFrIif2gkQG5mldLeaSqLWX
PSdSPjtBwz0703uPkBncMm4lvbOfGgsOdki5lmp43AVV8mVLives+ZfWwq/Ksxp6KBqeDqgtg47R
Eobgb8nEP1ObCgu3BaXqUEibYSwlQVv9elOIZySbn+thTCh1VNtMUZnTmBPlj6wg85n5tWywprJy
OHQDeKBRidXs4rUlERr2HdMSwaWkI7CUqfiVMb1HU2re6AKB0lLwIGUeeeDmMhmmd2zr6SjALPC7
xYrUENzZnB+Veuc5/m1FQA4pVB83lT38GvrJlf5jPwXP86huhaB3Dy7vRDvkwgrVjoWuhFZJZQ21
W/ioXc/YZyFOVZlsmwgLDNWvlD6QY9xnEjxoy2MYi56/ZVEprhBzWEOT5XuZYm60UwW/FT0C46Rm
XXaP6sGyeqTGDitQTA15JDMWAvIOuzF4/U1jxC9vXBuPiyQ/Gg6gFN0pQKyl7eVBG+AXzILe+PRu
OPSd9ql0ooHqHUHXZIm3sSB74Hd+sqmVay21zzs1Au7bjOk2mYEEZnHMQR+02zq51CGFpYKV+I44
+TmqwGhiJe3oGnKWUmQA5NwQtKf1wbGdQFJLIR5rvNY2wRpc9e3raIUvEa69rW2Bw8Q2mW0mLTH6
KK4R2t8X4/SqHfmSNSnkn2AkXZU9o9aNF1vI55Q1LJUNw9GdZ+QUI/qABKEhtMJeaibmPG2hU0TO
sQqRAbu+w1BsL0NMGjje2uhQR2JnOMRcZFNT1dRmxrKrQCgmMXlrv21XVd2ggPblASXg188j2KC5
hNjG/fHe573kBQpqgf7VsO4kI1UsSOmjUIz0ssHXcrm31iSUk2euex+6lQdJ/ftBU36JBAEaYdz0
BPkQREkzI2A5m8QqP81kfhgspEPhso3PYwSrKFSbwNMTR0EpX4gWtQZdjvNbjF/2UmHTXODKjlHy
0cqsUl37jBtcMs0PURJ9D7n1A6AgonBM+ASTzMP9gWgG7E9aZLbUwgagjGhVhogQBuU548AGqJuQ
5khIob9327D3/afEdIY1q3SyoiD79nlGL47VcHRUFwNYUE53lSsIprbOberGFr5jL1fCcp66qPM4
4CuUMCc7ErCmVsv0wiUV4fDKQJB7Of8nK4X2oYJ87yX65tDFtPQo712qatjhUc4POPJXEUMEwWa0
lcT9RnxqH504fwp9uwSRAV05n0kApF5+G3lRDtl4Yk2QbIGI1dyV8MFgEM3XdhX/VAXtroDA6F+B
pCHN8RyDagqr2V1ULSRQP6X1MiHkZ+AkO96NrllpsVm/V9vLeng0YmVtPAfbVUX4a4vF8l6N+LfL
1VtvOhFqKcVg0jcEOA53uATtxTDs9kgdOMxfci9srBkIvZJ+3oxbOvMEPWkwhbZas+Sf2diPvgeT
ycvSTcWM0nn1vnPnKxNrtjJsAJh1Z/+yjI2YQ7AVhkGxjwM0Fx+Ey2QQOfRcSrhynpGAZt+Z0hoQ
sIpjlXBnjm4ONYfxJqDmfl2X8ZPoQb/Os0kt0eTTUR6rfa+yfNEaU7vxShdBvJW8RczuZAQfdVjY
m6lQ2OVN3ib13Wc7WtMz74ENFbEY/tEH2ilq9rIqfosh/GapTcdUO6HqnhMnijd1K96CgpQrDMHl
PPJdzBF/aV0zPTvhVs8F6xLVXSksvBca1Q+2X1irqJbQcEb5laYUIwFe9WdmN4tdYQyxaVVVelW5
7mOXzsDIQiiXmct7lvETYo1+JO4H38pco5kDnoB+k0TQh7UzfSmngwem+hef3Bv7tITnWNW9sAs+
+Vg3FlZbNnunHeAUVPMr7Huz7fSiVgwDgcmsOhQ26HA4nJRmIEls6uyj95g4ila9BQrLdeqhcJPJ
RYvEqkmvm7ctXTwLvRvstVFj6jB0vuUzTVuNIw3qN2gAiqnG8I0PA1QiBBnWyVQiG4Bu7NWcuL+z
Kqk3tDDuwRL6yRv5x006LBxNShwFKCArVPE8iuighXhLezXQj8TGwG6eQJ6O7CJyXNWrsghfSQRj
ubWS59ItDjZ+k7XonK+GStxmITWX615yXuFC280zToqCw8zn1KRGcGG37psL3cvOx/golEJ1CZBJ
CM04x5iP2Iims/SzyN9A2V1bVT5TKC13FBOQsxLNSQenGqgmrHqquUCTHgyjgugESgcD0C1rdtrR
5O0q/6/bqnM+dJJxqP8l/L03wurJt8FWChZ27kTUmTgKokQI5GypvPloxo69nLjpB2yUuVEFv6NH
YAX4uLFwDfUIeRA7J8V2AVNine304HYkNfS8kYSpgASsWdQM686g83W6R86gdpQgJleKTxpKLqyw
wB0wRPOJmODUC/Bvy8TW+zqofkLlfJuDfZdTsXKSNg097O2CICXd7m9+1Bk8ecTZMBHJ7+WumFkZ
XqZkj6nlkMfjj+IyNIcXLPL2su1YeVR2v8QseoXMadrBS1cd3MDYUWjVrkQf2STngR6pyD9g/P1I
c1yKXt8O6zlHcnSN7smqEnLNkbHlKfxguNYreQ+Cim34O9lrq8BtPHdVvBpho1hwUMqAnVSrIZN7
RvEbCfuBZerFGuH/TBwHxPGgcNiZOvtdy1N0Jhvh1kVHShIVi+a2RzeFDQVXRxP357PlXQKreFFl
9oeYK5OOTHHaXIguI/MWxYeyTew3qr52g9qZAJFmaQD+yo+lgY2gsHeD4/5YuFSg5DQrFL1i2Xf+
z/8Xb/5vilVsxw2oQ/o/KzfXn6SN/5dOlf/6Lf/VqeL9x5GmCXdFSgzHruQP+++qjW/9xzGhPHsO
ogIitfifVBv7Py6/SHGKh2Jy/13/Q7WxvP/4lm1J0wmswAHHFfy/qDY2StD/KtugGbm+5QPrEHTw
mtL636qZyFPWPoy+eVNCnlp6vSS5U82ayk37xSi9N4JWpwhbdYM+S+/kknw9FxzQO2PS/s5g8CBc
NAvHDAG3JcVm4NBa5ElcbYuK9SOGi71O7VXbDufs3aQwz+2YDBmnjpVOCADFiuZiAyMhbdncbhNv
WwTDLmKEXLRZdDI6IL+0bj9aHRkJPOlyqUJ11GVxbuvopc25i/FYeBIkVxeykoeEyL7R/5Ox5w+a
OD4GTLmbejTSU9F7eumOEJe6SP2Z7rnCEo8dv8X4tZy/YYX5cXwy3c7j9OuSo5fjxhvUfsIDuG1R
dXeDcG75bGXXudm5Vm8/GU6+YrfLM3Vo95GFziKIV3P5rO21Uu3VoV5x69evdLeEq3GT0Gv7EPrB
NwGy2gcJ1JT5hkccr3Y1oqAzdkQOmcpI8UIraSxNwDbrvMan3XHb4nANQ4xrfsmWxCtIrOBiwp3c
mK8klF/ud6yibt60LJ7dZvih9PtcwCUt8Pv3bcd2DbP/onOhDaPBRxu8OcGyQKYiOUTTH2ZRv7OH
PypKrqbp9JsG4MqONlVW3hiQLrVJxMGZxz1u43w/pa5J/BbKD7PBo+raX/pR1CFJG70SMhQ3qt7N
TRBT6py0Vk/Ot37ErVqfuTUdBP7zM0wwCmgqdudilm8WTHMrI8dJ1WG5poCjXOceY4N2ikM4zgRp
Q4+sXcoNqTWtzzIo1DMWgaWm82KTWZ15I0HNfcwhlB+NI8xZ9K6mpx1d3xFVCbWKG3uKnntPxg9z
5e7x6XCDIF93iBxnlSmMg42AAVJXsBejAk7FPJbliQK5cOfRXbosRb5OtTaugsc/CxUNW7Sb5QN1
Y+H4VaXeHKG9WetY9zVm+ZKwpQk4Z+y/Q/B5a79zTmLs3c0Qy5sFoKvD2LEKKTBBZMoE7j6LfH0u
jlUk31lsHRsRgRtzvom0rWG9PMUNlkzql5aRY1+7gBxKNTyxeXExPXrZWsinyauLbVujX4Vknjic
AiiRrkXKTXremugK8dpIu5vIxaYQANade1GyewbHMUn3U7Ii37Bub+Hj+phv7I72aiP4pLP808z5
U426Cen+jXddzQimkbQs4pBhadzAc2NvaMqN0fgH17QJTHjftA9v20l8cpX87Dys/uzCyTCj53WX
VPAOKDCzRUX8S3n8R6G9AyM3ezWTF6OrwgfULqpZ+Mko9VKpnyFXP37rpbeqc+alH3Rr12ibqzmZ
am/D6t7Fjl6iEmpCXW5xhFRQb5rykcZ1dn8z+BxRk/fDxTDAPgqjP1H4hNfmFdg1Vsd5ptU3Z91j
6hMMGYJ6hazWZlzifsyT8rFpmp+gfw5L8G+zF4SH2vKJ02H7XGkpimMWOY9Ox8on6ewGhy0O74FE
JrrsgFMH0Rlbu1rZ8Mx2CV05Ud05N3C5yUqZPRjcMfSxTJfB6d8/0U6ATGQZDP5jCwtsDLYc9qmd
5L9R0z2XEVCBonkqjGgbeqa95f3wNqbPfTbOf4nDcklIL0kJNRqpFG/AQL0B4qhzItdNJXp2xzD7
9+SaDL7DLG0vc59/jfeSFtMIyIj094J2D16MY+MJNWnHOMxy/pDlJM5dQtlUMY17K9Tsez1B/Ccc
5HrIvfSQ8x0L4Eif2kuJHOC2tFptXMgTj9sulAi52AN4qlbLQbjNTZSjjdcX21g0TyzMDI11N3x3
cU0fOuDJlY33vU9689hl1rZu3exYTeZHpbv0pQUaIB+iqLa+w2GEky/r8UYipzoOmoCGbfkjk1L1
zQF6Z5njhyTYGa45aL/blrtiy6G3JmN5z9/xvB4b/jaJGOjCIiRwDAzrZldjfyJp+UzdIr5tFoJH
3Aa8MUsTM5Zhbnm2QO9VRy7gWMK9AuKSSaEIm3qs+CWOEkqj+Wb8iwgMmqN9eDOqiX48rBRI13a/
rqUtODy40SV59Zb64k8rlLvTfr5zGvMnh1CzZfRUC08U7Xk0+3CnXZgOAj6BaIv3vuOFAiZPYMvt
DgbVz7TrRG548HrxDrmx43kn1pA160t+SIgNE2EdyeHOclOXgY83Z5CvLWSfBurOqAhCQCV/amGj
n42h50jP1Q7/Rb3xeOhdzL7e9a1IroQ4Md3nmbeuYhBilL5XG/yf3Id7Hje+9iF2FLxN/n3BUZ8v
xpFYZIVivUgq90sCTVw0kv1mSD3QnssZZgI90Tk2NOM2IiBhYhJ5HpBPmyEAspgL5g4drmVMvi5o
kv4FrIjYDOTu1v/+J6jhcas9jee6w13DH+bQC+W9dXYKSrIORza41CQnwloj5M7N4COYjMORqCr3
Zy+e15Cew5Ud2B95yiiAgerkzQI1b/6Szq42EYC5U2OPrVZ1ENvsL8yZO5/apibmmVqiH7lZ+l1R
frMSQcRJ6WLI9hFtcLE+pGb4kG7MOXlXktcBZwJr5wLPqfEQ016F9wVWgqNZ/bdXkPko5L13m81k
lQmjpzJ8Glc8PQycSsiAGmT6knBAh/P5zOuEGw4LJf6x+DXJo+PAdllxfda7VofXbO4p56q7YN3S
FkKrWSHMHa7Uo2vAdp7n+GcMuPiPNE5Jg39dVw0Rengo1nuTtSCfw5cZXwnonGntjuFwCKIBElcn
GPVEXZDOnNUJ6STc8CS+ZBXrN8PGIuaahrPr4gASrwG6PrVubANIQd8/jJHt8P6Nxr1d+P6DbaT+
wzQ6yNxFBGPKr3jGXsD9i68mJDsMvyJCtgPeTrQIQZG9C90as42VIe12LuMFoUMQBjIYVh3hbjT7
+e67i7JLHZCh6+a/6ZSle4DHMHAw/q9LMn3gg3nb/yue8/L+Vfbc/u6jrTP4PjCU6kRRzsPssFbk
PxW89+Ip0HdQqNm4S/ue8SkB7q3xdI3HRPXtLaAoYcGCgxuib7d4o2D3AzzYKmKHmQ+IrhyA/9cE
qRazwKjksJs/Ji01M7Fp/Ck66KCtdo5l7FPq1Th/EsT1OsPfmfhhR75QPNidMg5JhW0cDwehkGA2
79xuRM8YYcAK5E3wa/wUc3ZgmgFcFeaDByT+FMeetSRX7X1G+fyy28SMV992pz9ayZDvuXm7nquP
vnKnr09avc7atqqPNqSZylaN8Wwg2ayxJ0GUjR7ISEarjOH5zQzGZEEK2zhbDaJNDrYU/Fr4m2XF
lwtL79Ulh2OYbkOyf4oZ58PxIw5oGdRm9eB17mWspu6szRZ0QEqX12go44Qj/NES3jdPSDhlIr3G
LV7qtqMcaza9B96r9oIWhepHAA7yw6r8jmTuLRU9ZKVsOXKaQVymXOTLvFDGV5N01Iz0/ksHmY46
6yDe8sQ1d3WBNDkET7bWwyvE9hm7A6Z0grTUoUK43Lb4gglkmjdt5vrF9+JiE5HDWjd+eQdVtlgt
agFrpZAhvU9aPMd6vlOR6GLPEpbP/N0veRt5x6KPTyakj5d5KgR9GPHJ6qX9YvIUv0Gi28X6AHV/
ODWd+vRHYT6oPMRZb1Q0glHkiFEVduhK9n4F/pN/TdpwPrrl8Gx4kH9ap0SqlJN/nenjuU6FkRxT
nV9Vm79ig7coAbDSq0szBobixlkZfldfnDLQO78tv80prS//vuCIm4cqvOJQ5lI1NqCk5/Km71/+
1b1EPglbB/qqbLLDbI3iMSgFISp9qsf82hiOB6N1ArWlrIdgKDmKMtoqRWhVG1IU2BcDZLHYt/Qu
z2poRNz0NrASwh1bWZM2GowrtreqbKLGRE+W3EI58hyjQ95e6Gc64dFTRxRMwOblVd5l4YkhZyx1
/4NbcyAk8FumBbMeOY3GGeXZq3zrpguFLGS+NqGc/lAkSenwBfZ891t67aFMBkxWunyTmnxu2MpP
bxhQ6u4/q7gfvl2wlhdOtMCqH9yqMPeJc+gNDu+QLRirEmcNQ1xvW0lSKos80ASwD4X0uMrSpdTW
XIvglxQvvk5fGofdXp4ZLCGbNPuy+y8Vw3QiPj2vk7h3DkEVXzstoQ2X9DJEe6NDkvM85W2DIGFz
es+xdCUUDBuCdN4FRPNF94iW5B1Cp3gY06Jed1wdnPvmEKLjirWxuUpCCAMyHUbOp9Q64O+cg/1Q
jeMpl4CbdfzIoQJiCEwVJkasAHbinZIBpvY4+94un3S6KDx7RwtHdgUzlpwaXINLWb2OVZZ/oCl/
wMrvH5t4Hk6tTQOUSUHZZ2EPb5DuQTdh2TtJCoLwPQbmZxdVL3kS5k/sSIKjybpv9e//7ycBdRl1
+XO/KlUFNns3st/FlPMoh+gpg1tHH2hzb34zROGfBWPK2Ci1s8SIR72EM19TPDRbTrwa2tfQGxg3
cBPmNtp4MWbehvfxwok6+ZxYEetrThGQrHKX5ZFipABf39QOL5fXFkQ+xPyYdX52UUENDXhLlv0+
cBKrrRhyHc9X6zhLp3ciclgWVFuzb40FLFfinecEkveltefukiB/bEToYOjSvb7opsoWsuxcAjte
s+iDeXyuksR5wIcm4fWourPe2lJDOcS6wIeNCwen8EM2JMD5RzU8dAZxkN7En58TpDrWMsyPukic
bR/EfCbmESAbbY9rofo7noTu1jpswBfhxnux8+nVhtz5hDPsAnh4xnc6d+u6A3pC5YhAQ8EDWlYW
F363oxJAi/XU1TAgy5zxLMVnWDWKe9hsYnBg2FhoA5Iz8Bnj3MSTcRaSq4I/eM5KRIZeCDi4V+Su
gqV1z1K4nnLWi4R13Y4XxGL6TUQUPHVm/M5nvInTd8pIzEerzexVkoer3OXuyZM33o5BGZ1hENnb
fBw/+sj88GI3x1DoP3eOFZwIGb5wQiTbnCUGznd/2cq82yJQpec89h+aBowXgKRjiBSzD0V/ywH/
9ZRFwNpxEuy1TTM6BzpoIH9ifHgKJq94ypzq6HaXIpzrv+w68pzkXWBlGfPfVC34K2PYVQN5bM8a
FziNf1O32KkaWrrlsvgosmfbsLERzh/TwIaKDpKPaxbaX6hJW8vBkJ3ys0xrNOXeG1nac5mlcugD
Ogws1JwkLt/+3wam8jIh7a6jr0Hm+sI2f8SGH4Fm5xJ6mGOiVGEdvyoezFWeb2fqOlcAzP1N2z2E
RNG2pnI+JXi9VZtcQhDHh8Atfxpr1hviNkvkOn2WtAeuDRCBR2XR3hbquAaE1uXPk5N+Wu5sr6GF
FTuT5/Np2KZuE1zTrI9voYHvIdXlAf54dTSj65CX2dOkhGQ440yg/I59SF6zqiQ50Nrt+JaKAhIt
gLe0ghbh+kl28u5fhs6lO/X+Txiad4k/NICCRYcNQDq32sNXg7x0rPzpHnrkjlbb8jgOMYDOmMga
LOKetbRZc16WGEpI6blqUBc/slxicGEMbobAblpTfaLTh0YH+skmOndsIGxjeCfvzlr1xxFDxI8S
Jj+5HDNW2x4MCbNfbhxiv1ZPlLC9uxQtn9o2OLG6ls9Vj4jSuS+9nV/hQ8yHrBHJYTLZU8R2RpVF
94JMMG+yiCgpT2Y+ZWB8QSJN0aZOo5gNMRA1BTb6Lc9nViOGCB8KGrs2OOeJ7pX53RkNFahvHNYa
3mwvqjo+BOHgMC77zgOc6D02Cvv875cwoBDoM/lz+h0LtP4iKJy5qro4eKXZHLUvsqWJ242Khfkc
G0o8TdVJKvs8wKn+hrzzec9O7ZwoHTdu1mwR8IL3snXHNQlMvmvo1PZUYQDLAt7eCaSKakDoovFF
hSbJOzv9E/XvThY+30/OldfkB6+GOIwF4t2N44PmLOqj4AezWEdqylfn0LDxCcQfpL3KZac1VtUA
FhFqJirsPQGFqOfFP6B8uB3SK4UYbORnm5aB1jSIfKEaOuBobESPRdfU+OLC8n1+FXmF1lyBXykt
FLJUy2xVJnh8oBJ8lUl/yj0HC5kAzmxRXYMjo10aQuyjDPBu1uPisyL7L4alx/QObpa6yFCBuI14
wRO0jOqzSYmCWwWm6aKdH8I88tZ1Uaar3voctRyPbWuevTj6LAu3uFT3YEjMEnVREWrALmVHKyz7
xaHw9Jc7WcMLaHWI+piKl5kqNmKSZwzW1S/2jp2BiPCXqoN7PhiJyBH6MkcTH8ChfmtiV2IMOpMR
yzAHs86j9y/hHnOv5ctxxxXTda4hRA0mmHrudndFRHyIwduT4MZ+YdxGUWcnXJaupYcnryT6k6Zp
9GID9wWhUY+bKZmaa6hec1LNSf7djvGJTo6W8RlvWTLbO8Unc2HGycFxWAM7tvEQefALQNt/tonP
h6gKeJADPcJM1az4I+8zynxz8uxPiI2Mkr18E8zpX6pocM9uPXWfkHJ2ag6Mr6mBkRGSaCOoLXYj
hu6sEqumtz9b6FLAVzjYNR3Q0cwasWgPnuuBPQ7tDR7r4JAIwX6Vm/aul6mzMyveQHHPjg49xlwY
FD0fAWKu+SV1HrXxjtVMUY6EBym05AeE5RDltTdufa2OVjXNh35siAWwSL1K+CyLgBX3pYT9sQKv
xn6C8Wfl9rzzaS8jAxfTtaYSz+EZjB9CRlbIJIRXr2kEL9sYdavU+sdEdHI2BGoxCO45Zpmq2xQn
X0kl39hP98xxYFepJsleSJi+4EaP/lhgsWIj/IPuP4CR6YMXrawnLagkGyYgOyIjMk8ElNSof40G
LBhFRCVMezvNS6eU6k2IZLwOQfyV9fpFdy4w4zYjydtYxSnFawX2iMmmpYOS9P5GdlCMDS7Lq1Lr
D618Gu2qQOHpyGMo9+pDoQo8ztqeKbwqGCqI5y5pKO73k2eLJ9/Q475mccL20rdXSDT51rScY9t4
5Q3LQPZS1daqtnqLagwPy1reXhKJJw1iDj4eD4ygEdyDlGYeAB2KjlUW5DvPky+FC8kqyzu1Scyi
WoaBnR/M+92K5cw95yDhmbWCSGLR30DXdlgOsaAOP150biUYRB85bJun9XrKBsY5OcBd7ffKzbmK
j2VysKqnAu7sAV/TkrStfSx491Zmb57/fcG1YFB+cXelGofUC8Ggh/sh3A2VHZ8zxkisgcHT1HJE
Kna9//UlsvlL1YNc3uHHyzK17XM3gFcXf7jzxBcjI+DtEkpbFo1bnTLayjXOBHPktuCanM+Kg/vE
EPjG38rkTs23BtD1UDXTM6s0bii+t2z6iasZiC8qz8ezR/s6dMjW3dn3EQ5aDv5f3s/AfltseEzU
nOMETjKrqQ9xRV7O7lA9sCRyKWhQXSfb5PMVue1TTn4GSwbeiMqhBwif4S1jS7adG64vkmULT6Z1
n8Zv3ZTHt3Ec41tX81MrXevQKH2HapnPEPXVA0jMFbLzvKT1gHah+wCgWhdgS2B/TWOQQuXgu6H3
2mGNMdPIOjt05HLfOht9v2Ww3PpJ7n7UY4gFGcZkkpxzSF37OMWio4qGyZ2m0BUfp4g5tBmW1t/R
gXQIo5wL+sxijw54a91xJ1v1MapAABFpMePP3xPrUjgrELLM2vvCAyBxe9JbmSIirUMKGrY99M57
tVb2BlMEBXy0nJtVGZ+dXSgi1R7vqNrznsKh5Lrp+jfsadinooGJI9JXM6KyDZ8nC53Mmk5R2mO5
wCWkdD6cexWV/Je6Iw6dg3aG5tIMMT75RI3nqsRbgK8+RGplu8SpfYlaifBC6/y6VR9hmsVPvtnj
J3DU3hQGlO26xwqG/3lRRGXM46k68AFsjoYvaWszzWyX3LliiCaHzBinlV2Pu9kyyMRE+EODYsDU
kSv5qu/6v1kZ32VMQs1kcN00jS3XYUu1VWq06mCKpFmXjNH7rptgbJnpkUIOF16v8YYekm2RaT6s
JB+fFblVSkIwV9tmSnQzb7P94Eh86BNrkNnWp87LGSjoN5VLEPIErGDzlR0PFA9j7QbsQ7a0HU4h
v7i3xA7dJW+oX1dB0UO39Ss80PDyVQa3Z+i3AQw5yln0xVXjDLpv69ixPvlzd+bjGW/SSMLfkaN6
B6oB39rbGWEOwC923sdspCfeKtd9YcDB7l/RATEGMpVFo/la18FnEVmE3sRzc78qWRblW7JurTNo
PyvqXiupvh0pjn0E+MUdadtG/z9bsRxIpDrFTneEqayc4jEBQBqTyjTwAxjcE4jQfeCxeqCUo0fn
U9fK9surF8jnOgm7S8lVs8TU9BabnK4B4Z1FJegCa+3xm+hI9ejcv+CSwgvm2Ac60SwwMKM8ivZv
5CT3zWA53Gr4oUtGyGtY9P1dfKjZW0TZtndUdDBSm9K18trwGpzr7u6xcQKsocMRKv9w9AH8bwBA
DTiZoQiplA8xuIeeTnmCXvUc11df284BFYukXKDwTLp5ugkI4VJoYTbPagz0tvb97gRPLXdS4MBz
L7msUpLAcwPhkavQzq0TWJpR8pAYSj3WrcOs2U7FW0F+O3Ny8UF/77yAkruSsvv0JTppGMDEt8st
AUt2C6BIPLgCQgxPLKeezZzDbcqf/UiefEqraa96bxxh4YzKH8vQXs96uFcOYO0OWfYOtXqvef9A
DoCSG0AxDcP83MZ0I7R1zQOnO6NCwJuJrReQqLiIAePYs3+xgJWjhmNfi+MVIdxpb5FnkdBcVj25
P1bFfb922p6rb4DypmmL3IZuEp1udC5TupXF7/nQIrqjiXmQSkhOo33wCSIoUzMTdbazbWKvIn0t
/mB5tg9124DKYYFA8v00eN0rGEcwVKX+yxxzqpWzwOEfMTtVG83SICQ1sDDyAlSCF/5U2LUMWX51
QZ5dch4yTpbhmB3gH+NBA1HvB+2xahlZ/GY10i33KrBmheaI/7x4MYvpQlzpFtAqhyETbIfoWTkJ
/SQq8UqbfLyQNt0SdsYIEavpI5vatV3i8ZV2+FH1Djux1nshL3cHB4tTFAnIqmFxzKt7IUP8bqcu
Us6q5z2J/MLDpZkSnLVYQsGh+piQRfVrGoBGPDIai86wLnY2PIaEoOO4Jtxdtc/865cyH62DUbOs
SVN/fI3v9REN5ZCPIi2xy49c/wrhyTV3hvoBvNiKZDbXkXL8mTj7qDPu2zMlLWzhJnUydGO+U5f5
rRrm6LAnxw8KGUbPXf+Ja7/dyt4piIxO8zIBirCuG7O78uZoT9hmzk5U9s9zYl6QdQ/zKNxb1IdP
+LJ9SksSkP153e3qwTDWZZ+WKOZ5uM7DNltxCczWUln5g2sKktLBR8CK4jaBxTs4dgvNQr80+Mnw
bhjAoCZOVOwIm9mCbBA4uj3QBlNg9JSP1RCGl2qOYzhn4xPoebFM6RhDUDG5lnjmjcsZh1I3sc5s
WTFZkHyaWPu3STTVfkJfXJTKZtiIFL8zLZ/RMc11Uf0mc6XXI70GHRUU1ox6Yol3llUfSTvuWsuA
7v0VhOhBo/uaRpgW8xmGG4VkWfeQmGx7Pee7RuMYaU+BOgIoQPT22o2ijSLLfNA+GmUse5bBvN4C
YiAA6StMreKghLj5LIwviUklb+5RxN4G0Ur4INPhMXRbPza/OzisR6up0qXsUrwXZk3LaWkhL+p0
27ksq1rFQ6jhP0Pn5lTzPPTmlQQ+u24hrm7+G3dntls7cmbpVzF8XXSRQTJIAu0Ces+j5vHcENKR
xDk4Bqen74/Zvki7gTbqtgDDcDrzpLi1ScY/rPUtzCX+ZiSRKxZknFlp9BZS3jCR6bNz5uoVZVPz
ZkZEe2FKAGMfNOPB2jJuZHCc6FMckXvma5Ab7cTsTQbGrQG4uqnQ+FgTG3mLSeAapGa+9/rsI284
13OELUnlw9lhYZqVFkduGEUPNpCyxkcnaBVM1HuMOZ1Gz+E1zGKmKL8yVJLCKB6pkyqz+JxFZO/A
ydy1zEv6NEhpCSqGQZ0++zR5VjIjyCgfPCdg9DGJK3NBMlV1b+DXoP5OSWc1lPntTyZ0FUPcWTqo
z36Pw0IVzmEWpn2eBwxg7FYJ9oMldRGWlxLaYoW70gIQpLJpF7iuvSd/hbdhU0r2cyjAp/g7mSz1
FNvmJ2ofEuFKNq5Z3ca7TnLaCjdvXwxrqHl9uSAH64TjBCL8xSV6S7gqpx1V/tbpRX90HIIT2zok
OY2ijEYnPERLmTv0DF10q/H5+fHTrN4cyMBiAY27snShjfNfdQBkCMgloaoAbwrbMOBKMzSM5srb
d6YcD2NjDnca0WqbOPbJMroTSRPdLmDqteFKz2Iyou8qnx/4IYwBBkQUZKjnD9TqN0l6UzKWIELr
fVyG7nnq2S9kZ3CwQuH3x3r8gjeyJvzqrNPRPbbKZ9le29c0tNFcBH65HRWM0z+M1yi67mUdJBtp
QEgJaPIJN29OKRPulrTKnR9wFLG7h14FGydk3WNa+iVFiQGaSD+4yIwNmPBbU/rPxjx1K9ZIkGQy
blufx7mb9JEtLrgITPnbrtGfCVSCBhjG2hM1z9FoPuDAeGljCMKy+0HEuAjGoaXXX0te5Rx5NPsT
rUji6GOuOiz45ehDQMGwI3nhlxPvhXQW33EGz3JcOjMCJCsvPuqeioHgiXjV2otto4lem8ATR/oX
mH6LiEvn5HBac4vauzOhdxE6S5+ZnXFRX9FxVGcnJ77UShkn9UED3oUycaNm277xNf6SV4bM4Vq0
lbkq3ex3BRUnu9Z9/+WJ4pfZmA9dmf7mOz45IdK03oDUniyKXw8e2EBEZ+YSS2eD6WW5h9KnBfka
iothDlvTpFPLHVQQc4ZpLI6/KLqZgCsUIeTeIHNkbFkJwUw3ePdM9zlELzh78vcYT5dwhj4KVLrC
UQE6pgRigKDQK25Kj1QFD3tCAllr1I+qdelE8+jBMIvhGLGZ5D5mjewBPe8waBwMD6MWyerop1HG
6DY7c8YaN0Pg/hZ+Y+wBqRrY224hrudTWOz6YHhA0OJCjd3LNCwPAWyv1dw20aU2ylszaT0MMbo5
BJl+CVmhjwv7aBB8DQztr4U8Tml6JVv0ZYxwaVQQJknBymCiYSAcLbmPlUTYkAzGesrsW3aqJyiK
F1VSqVHyci6Zw65MwnPQGB9+XO9lCSgwk/5lSC8ozvDleRhb5RJ5KFK01B3KwadcQixWb0kYPNot
rNYUjNk5cEzK+wFvbDfnvzwgHStyEN68uSLwxSrephjm7kw/ux5btpvaC04k/UF3ECb5e3S9e+UL
DMX44JeYrYdQyPdRu+nF4dunA+7PVMinUg6HxAbMMkf1kxfXfNVwv4ic3Q8+DdUyMGsPAfaheGST
ZowI0B2+pVl3B06wbezz8w0H3lvvq03s01O4fnDhsm9Aqf8EKN/cwe/XcOwY/1P07Kop+W16e98u
roPDhicJ0q2Zw99oSAwXCqE6WrGuZGEcQ6IaQ2C1M1pXSiGvPDW5Ox26UobMOQljVqKP7xHiAtOe
onss6/1Z2aj46yQhmyJzgx2Kx2LjOhWllO7Htefo6TjFPJCxm35Wdp7RxvZiX0c5MelR6DzM9cfs
ojSzygT0o0o/M/00oRA4EuPzhO6DGzr8AGhbEeVQb4zeL38lMSsHqhQEyScVu3cBrfPDVGTxpjNU
88z4/jiV7VOaSf0pavcyirTbDmZvcSzA9Ew6Y7gbbOYTrplfLYw3cWmSn2OCRXTst6lWwZFTLt2G
PST6MKDH9WMY8ewHIJI4KVm0GdDtggivWY9su4iXzh3MeYKjwk8F0JQfG1Oq1XR7byEX+Sk8W0QM
H2pxhvfyl1XDR8UuDLaqRJiP4WifS5vsFOGhgURU6lg9EmDDZMWMp6xL0m0xGmjkavCrgSmey9km
1QLb216TuxLbQqyCAMysGfv7IkF4p0W8URJ6IjRXzOji1txg2OC1mFTlpWVIzd3L7LMASlUFj8Sm
AGyOeC+xvmzWiJDFduzDL1Vs7FaLPbXCjzFQ7JmMkH3gaASt4JcIz3oyz13TOwzys2rj40uNe2TX
tQ2UUNWoMsDEA7RRwUIVZfTh87WW6rkg8HqPXdhkgHewYhQSbG1x9o6rtOu/y6oBM4wY22Il3FM5
BbStZ24WXOH+AQEsyD3R7PymWeL/LtEY1Bs0mZuBhpKQmCUxcaxQadf2Chazmbbxhm8Of6VrvWI6
vZRT+N79GKStNyUsKFKTGTmX8j6Ra03/goMMhn6CWLU2p6XXrvcAbHCUh3hWWOA+TwFdKtBhxxzY
3UPUq8p8m7Pg6G+Mjl9kxDo7L1swrO2MFy9NXwYXt3OjD3ZHMJNslctCB0Smjfvd6PpnM9FYq0f9
ESXBTP9j8sS17ygH7c2A59G3r2zC+vWfLAZ3ZT5xOvxF6eIO1GnX/v2vFq4BLmT5v49ff/+r50iA
DnbgenAWTBDNclH1//54SFS0/NP/waAXBlXVzexh23Y7iVhs8tHzdxj5xoAlCygTa9M3AZtJ09jL
zCYFvC9fQ0Rc2Jb06t9cDiyLf7kcz7TZmvhYfzxh2cvl/ulyBN7MOfSycV86TMVStDtgKRuMa323
jRjLb506+2bxxWFhJb+czrhWtV/ujVZ+e8oIFmctX934LJuQW1JYm39zffgl/p/rw9pg/eG2CDgL
/vn6KtdljF60835UgMsyDxlQ5YTq4ONThInVwJ9h2reSVXrXsX3Ipqp9m7xPgcMS+9EIlCV2Ce1s
BiQD3JF/XN1/witBevKPb7P9r//1Z37Jv/zlfz2VBf/5/xJP/udxUaCE/Ol73Hx0H3/5/sOTc/NR
fP/9r/9bfcXNx1/umo+v7zb+6z/+3nL/o9PlT/7DYOP8zZMgtzHQ8MVajsl3/38NNp7k70BQlAtk
0fHk4qL5BxbFCv5moXmHo4I9T/JnuGHbUncx/27xN2RgcPndwJWOMP9b/po/3DP/9JxyaXRyVsBP
wuQjYbb8+cGQrC17C2XVriHIt32Mte8/eYR71Zs4ARkmRh9h5GjFEPu0Ku8dqJsrW9jhzjE7irQu
cv/do8Cv5l8eBi6IB5U8SNdmBgmy8J+vyXTJsCQ3QWxLqyXA28fyH8ogPPq6qo428oJ7IL3wILPe
PuE7dPcueBNA4j6RJVCYQZWMYHKTWhYvHS0hvv4p2S/rSsIhe3HOrHnYZlCZL4QHotUr2t9jpycA
sjYS4NogOdyoyTYnYSQPt13rJb9jUw9vQs+UKymszTPtORSRQPQZ7usmm1aDHq0jUq7xg9hN8CpD
PCLjT5QBlczOqbi9JVZrhR6U2QQvTPPLyhr3KQ8pRgP2FLwXA9Yp2UAUar4E+bQiC38IaHE2pird
Vef57VEDiLltiCG+rZd4KBn7xDYwObmLyJ/YCK08oL3MuLQyWqA0FV49sJNqU0oO9Rit8m5GZn9f
mX43YOz33JfWMYPLYBQowfv8F4h3SH+20BsPWQCI9RzsFsb9deW46k7j/d1WQ01coa5J+8omo3qP
XNk9oQiA9ZvAXug8C3W6Q/57rgb3zfRn/zUmWGMXOmFxKorGeY59O3lK4Te/DkPd74gkbQ5Gjg00
HAef5AoAUDOl6DsK7/KgIHgiVGJoE7V+8U04O5JJD0F2akA6MDzya/jFZjtGWzHUdNI95pA9R1YG
zasfYjaM4U5sgY/11EoqQCKSVKwDouSRkFO1jRocXp5u1WYomuQwzSCvC8NI8QZlHbKfqNsrdmS0
DBEoWjY+27Si4pwD099QZcR3hRvAcYH0saQv57vaNNW2IlJgV6ZA7+dMxnTBIyJvlB37gVSB1xnx
jVoZVj9dDUk1keW1ABZMJhLd8Hg3DzVqtQ4swRSROmBSud8wo9b3aBfQ2wnB67wkGBL6GIZREknX
qLi8B2rN7uK11N62SEAaTEB7owxmoVAoGsc6IZSxt+dXyPkjrnOvNk7WEBRPcwOWw0fdstWpROcQ
1/IgF1QCggf4uTHD/qphxViYTrEmH5MBOOpIhI/20oBjQTjheKm21ZjlJy8LunXTGf62SzuBYyyc
0BPnqEd+KSstbkvDkLw7Qh+4i1GNpMHC1CkOqc7t08SodwV/Cr4ON0mwDqa6OTt2098AZ51Zag3m
VjDcP1Qu6WMj6Yy3qL3GQ+MQFD2VTfwDDY8sFeJE1xY94gXtgnk7e3b9FvH2PUy69fYpsQyMafrq
qgaHaAeVxmczq/hkRZnF27rPo7MAT3OSaYfNYdD6d+Pk9QMvSP/Yd6lxR2IHOFIvDdeYeQtsvQlB
KauO8HR9JFYL5njosWJiloc6dTulBkc2rhQT211PBNAd8CmfAIWaomqfGku4b4HCuF3FgDf2jG3i
V9j65QyWJigR1MS5x0jCBXVNaCCN7YokNIe4ihRlyQpAIzBYSAD6yel79UIYTQYUx8EJtkFva5AA
F1fFVqKsz4ExNnN3boJiugvd1EBAF+aszdxS5h9+3rpvvpf4h5L9P6GdFD9i6Q7DIceg3tdjhCFn
RL2+LSA7Hmp3pqMoDLf7sA0kLh4WtXeFzo11bxyVb6WK9d6yamdNta4u4QDGdoL0eyTZalgACCQj
rBu4SUj/8xrRYREOzniU6USYeIXAOPuW4EU0+cigJcYoQOEjcoPWs6uM6qPlrvzAZKhefG5wYh8q
BzpcYpCJoKdxy2zC+Z7yqmdvj3jlGvX9W1YExrnzkoJ5UVu74KN6I9BA5v0438jl/nOskpCdTqtm
l+ZEJne5Fi+J8NP3OYxLY6dzwggfu7Ytj7zikkcILubvKIoXr7NF7t6lL4L6JypaEvhcglzeDQAH
3yQjMMQdIuSfubKPjSGdmywZxZcteod1CVDMQ2QBxcGiEv5iydS/mWHX3PRgbH+H5tA5d7PKg32b
CfOucFgHOAjXHqeirg+ODpBzc376is2ERCcRMgE8kAfgH+c4gmHlFP5rwr/qyK8EfpJHv/DcWqGX
nrACe8c6xapgxsavxnJatc3IgZEPvDeT9wEikViZtg8x3xAawV7QimPX9nV0qwnfhTNDfh4tp1Pa
q9LBgcN61Mnh35ao9VgJ3cfYyt6AZ47PTmt6T0QfFaeAWJ1dokBeAbGCJ2NH4kD/MN1AqOw/ZA//
hhqEJFAsjD5KL64J65ADbo3BGtWLce9O7M4m5Bc4B/kt7nwwSxNb2LB/rufwatDGL3sC5POQXBpx
UwB9cjcV8QSk3MU9RBcPSuLPYFrFncuujk1oH5/VMHhvng1yyYhjUhwKB8J+O3u/nQI0AxRLuYEe
Um/n3AHRDJ00AQhf4lvRWEkR8mYsssYzFk1F3k2fVeNHURHzeWxwXgQv7GrkU4EzcyXcZJlkjAhp
ZGVvMUzgA/P7WX/AGONktlLxEDQweojFm3dxP7qobQOMPtLT75E3JGBFe+ujb+sSMnsESWqkQor7
sFlXBtne9MLPvllEB/Lni31DnCrAUXBkjYE0YPZK6A4+e60kLUkMXbb1wcQ/AsHyEwzxfcfTGEQt
GbdAebLwTP7kRYAP0ewtR/tzjpz3Zjp3BI+P3dGsxSqLqqcOUHwcsWE+D3X7hXNzbWmPmBPGWnDy
oV/L+9SBkdXGz6p2Edl43UYIyd4dm8ooQBEDiQOTnzdPZX4djccuTLclyVSafDg9dQcvt48eUomO
LTI75xvttEdU2V+FE69ba7w4AWpqthhrUAUkqKJLFPHRB4Rvx+Nag48fyZRSOf2lh6yX/A9UlOHF
rJOjnNXaNLw1WJy3WI3flcDOGl9s6CS2PIY4ToD4nIU3r2IPxOvU3nPPk0qbFfsuIy7Z9Gi9AWvr
n8r51pxo7XDv8INrjvSF8MRidjQVmMB7l0czCYAgPVb6BNyEhW3wlC+L7vHdHMZN293FRb5V7W2K
NMDKPlLSOrP8nqASIEIPAbpxuOsXWBI9mr7Mf3UmprjS8O7iGehZYxK2MvY+EzDnmFTQ9Jom5ad4
YuFOlB1QuGZRzweLGlHaQJh4tW4QxB2bKPmE86WOo9n5V8n86dyGlWLwBYWqTRCz9ghPVpnjBo/E
7CVXXwKna42LzObyyZlQyHv2otypQfzZUp8w31q7Nof67BtZinMU6onbFvdxnVgbAgUquEvl1TKC
aJ+hf1thhzpbknrYyVngwu2PkUVjOnY2Km8+WOeVG90uxkseU9LCrZ4kUAyRDEv1zF7aV8m6HU00
S9jvfQCARb/npRJcE6GnkoqZrUllKIyV4V01tKBsjDtO++gwNOjabbsav0Ica84hRbzyjVA299Yq
i7w3kIFy2dfWDxlOWmQtIej/NRpXbkJ0khQ5qdPALUa7+ZSNicB5p1ozDVcuJesCe3FzxosoY9KE
nwsToDJ3Hvbr41wSDPGH7wAaQLUnl44/0yVuiw88RpobW7Hx6YKJ2kKZMrdjErfBlm2A6C+SuCO5
q9Ks495Q/E6zBWMwovYBL5NjVD1yNjHHJ9BbV5vBJqLLGiJU+3E2nIk1SQ6zX2FCtE3xu0UqjMNs
NDp09Dgu21Ko46xN2NpV16D8obfym2kBOpoNDqLGd16BOM3EH4wOqWt2o4OdU1TeRuG3JBmCxfl9
g7OMu7fpOVYDtsskiEh8gJrHriq4H/3ejy8EmKGqLTwkEoPPlsRyy/LFkADAkFI2S6NBM7gHLE4K
QA6GZB6wYTLTF/ZNE5rBOiWpYSvGKTi5aR7elyzW71IbryO8G1CZETrrmPH0wXXnco+2HOCirzGC
BaQmvpcOkZddUJogEbEMYfbwrhOU/xdk+NXaaUZClJHJseQMa2dFL9Rd0ERlZ0m6Yr9K46X3S2Fn
M58TR9NxJx54F4Bhrs55mT/nDMJwEZvWrYhMANI11VlZFsbbLNDpJegCOB7s5prmeMgJzAJ8lgaQ
f5N8/kxMAN7azKf9gP7zOFkAwXDVLnFFg/DZ1kZkGoalXlFiVouy78LK8a4H+Il4k5xZ9IHZWfkY
AViSECds+QjGZNx7l4JEtXAlKtIMqRGCjWgDH4g7Y8MadbNbgBH1B/vQWSlhBoaPvpRzi8GrN/Ly
EkW2t4tSHAPDf8+tgWwQh03nGNuQY0YoTRk2NPFTRdlRoJjEGAY5TM2gaFaNcCErh8J6NzzCfEKN
uo8tifsExsBe9TPbpC2x6CCaiO9bzZhyV0nYpYcwaxNWeFH6DByA3R93EG9UwK2Y0aI6eDPdytkv
rKKjW3npRhPmsq9lSflY5oK3R2u9RnOPdl4VqnzxBmE+2gTkHI2mkzur6ptTodj58mucnq1eu4D0
a165tj/ie0maft9w1lzJ3pi3JviC3xZo12OS2tFnxQxzp3gTbF1tFhcFKYMJBJHmYurJ/x6C9sBJ
6x0xjNDQCgTldj75D9PMOA6N7LyOui7d4IIOL6MZDBjHFRkrRKUggwjt8ckbk/QdpRrq6CYdUXp0
wxY7QHsqANcu8ZVvVoTIYyx+h1qFb6r2mae7NN4sO9E25ewfJJSfDRzaeZf6c7xNR10cgk7CfGSH
dMrGWh08IgUuYVBZV3Cx9hlLoLH1gG0coLpHL3HbNYeGSckJ+hmUKDmEFwtV53PgGuKGtEEOi3CM
j5WW3actUuSA2ktRkQxKbrJhaC9uW3r3eT6LYw42ZF8yQD0E1kh3V4YAu0ngoo1J4V/czHZRbysr
cZ8zN40hS3XuK50NNYkk2Aa2k18Aow6MQWLcxrW/dgT79kZjikMi6a99VL+7uMCD1zIGOEu7Kz7T
ydXrFi/YtsnT8ox8Ov8eKhhunmekv6aeYAUILeBZ7UUTG5HECHNLjc6bxP+zTxMZ3BMGj3+tMpOj
79KuB0uWWCMM9btnc4ZHzS7CSxq045r1zzLeN7DqxLmGoJ724snrhwB1ewT9sxD1Ta6teIsFJMLB
KfWjS40LExuVkIk0a59lilKVDBzJSssyvwAM2JcWB9COd7ix9ixm5mU9IBw0iuHGHbSgsKk5vRvR
iE1cd7zPZfcd1GFw5WOxg8cz9u0GM8ph9E53Yy+rx5o7gVO2au/sJHBvMQPWZBb3CEdlYSOHqm2y
UdEcEv/9ECatfSHzwD3a5TIOwUT74nRDdcPGLTmNje09Dik7X0obf+cWrN2NRUQO8dNes9hjQTRL
eKtTN7K29Ovkni65hafWtE/GBJnDjLroFrSbuIqk7Y8SZe3V8T2mGT46KKtySMxgV7ppqg7husHh
vW0H483WGXLwxEJ9Edkexvp2qh6juhzfUi+Gd+yJvN4GdlGATszmpyHypwNcsPmO6X70q5FFeiXG
74jfM/g9BUm/5YEJj5WIqoNNMhkIVb+yTuRJjBPxAhMOqM6eo1NQquZD98uJJRnvsV4BVFB3yfQs
BYMM5vTVMS34gCOv000Ss7LKh45DjXz3nTG3uMSMmvEaTIjhMTUDm4+e6wtqu3or6iQ/B3blP3sy
r48WKu9taZsTkh86D42Y59R1RrYPKtUcqnyonsSYpz9pqYrH0kC66oeBRLJoy1/w7+fbFmQgEaes
w8kzAOpOtllsCISV9CtbwBKxv0LyhN4S6qz5RYde36HcANJFVkyLFVNbt5TP0b6kH8fD7HXjreEO
dre1o4q9HmgESk2S3/S+dkX4ajFcvBkQqG3R3Go0kmPPLQwvZzVbSRrvWiRo/ZXuDs1WQqLHa163
LAXbmllRa1gW2QKuNa2En2G/zcsivYzQEM9eWFkYIvBfjhU6efZrBTXXOEnvxrNlcg4xLxy6bBIH
SqPwNIe2eBkG0UN1s0rjQiK7fSUteth7jmVghK6tn5w5mSYci/t5rcjkAVxtpmSCd0lDaW8bnG2N
Kx51IaJTPgnxxDtB3aaj1ezbJhm+zAawsUiJ/9qVrLUV5GdZHsEkmY9DUU9y5UXLE1RyOHxYPvFb
adiweIWNjtMwM0fqaZ3p7hOuf5sdukjJV4hR5a+KfIOj69jjczhNw6Mk3wQ1CCKrbTRX/oHXIiOe
ITOao0Va/OuUBc5NGHXWCV9yesMh2b2acMQRBbMKWs9dlDzUYx0RpdM17kfv2hWbQiJ+Nhbei/sq
HYKjnY7FxXKb6Jp1iUmuy8gkpNd+8ARiJmrWLgKmX8jQMSBafV7twPokP46BJGwIs+IsEmSBQY2y
D6efc6PQQb0obmEDFmEODLevgLx240AooQ7nO2HxXSnPiE5ZpFjXx4N4bFMTcZWyLdtn6ZviSnKt
Yn6gaavewKgCZyKOkxl+MA1f81xV9wEeIZhbOgR1YcZPbNoTioUM28kao5h5kKrpdmnsmcOqQBQX
baTpO7h4VBEcvGpRK/QRkAtGpEFCex8SHBM01bNGbsnbB4uOrMZhQ0gx3aPtN3iP0uYwFAu1zq8Q
46MEqphUqPRKKEV4BwppPqHRM3/ZRlsTRDaGR08X5rnPBnc/29JHhucPyFErIpnYjR90hEdp0oR1
eoyGT7zDp4M79MlujkO1Kej4XlyRSi7WGjfUc+UGLRK05bhytpM3cA+wf5HXJLDrL6XS6pujEwew
V6mLg/QJSxC/csqEob4vsGY+lG2dHRcmMNCtumdW10UNrgjmmyTXuQGJE72xuNZZr3D+kZMF+zPt
5Fm0bnbPgwbVmoVMRBph13+mtD+kTBgQTVfKMe2Lhefsi9MW7R2raJ+Kqe+nZjugealXZptazLRc
fHWrXregbYoh/piVWV5QMGV3sdf1h0Fo97dZtDXOgJEoOMpqJ36dOW9fXZYnVKM4V29UZ1dHGYfN
o2m7EI7cSY0v2MrwNFttAadp9Dvza5bDVBF9kwOh5VvtgTJCEL7VJlarNZB0+Z1msWuuZhLSi7XI
0gVTXWVtu9aE9b7qUczTkmSJtIDbyj6XgZNcK8Pxm7WwZ/fWkyF505y3HmCplMe11aZ/7kWX4MvF
xdWQNzxWTzgy1L1tm+4bc82O8MMK1teOGBiPCeSIb2tDhLaxK0OvfWKypi4NuvcdCyoc+TSN4oaq
Sj4Y4CYSilYXQ/jIbOiMXcy9UyzHDwjc6Ta9OJFAVScgijqSwVEzKlrXbaY+O0OOj9Cy4x0FrWSy
EtYhM5XZqH4H5oibx5Mj3nOQx4BRNUNzm6Ui7UHThAn8nqb4afvA+OpNoD8bsEMtwegTv2RXNyxf
ahURrIcizMnXg2uwaU6rmQxnG7bU0TH5YZBJ+vrUCFETHCpb7mvk9BYkK641Otp4z/eTNtXtoL3k
ZVADoVDaru/NskK12lnv+CmMG9U0xYtKfLwrYNlWHmQB7uhZO5smqONkaZPlvO6ZV5w5FRTOmy6L
34Sfj+Uez0ZEBSzM5OwGk4s+im3IqSuriE+JP/VZV3m5J0HJfV6+Y4hwMdb5Aliox1g0ZawjIz9/
b0l7QycUp5c8BINa1NwOU1LIswvwHlFqmjPRj/orvCX1gQIo/mg7LMFZVTVnjquEBU5rPvCe6/fI
uGhpi6KfHvioPD4dHN1HZnrypowEyi/WQdYdn3ShVjgTOr9Qu2sGrgCqCBJkMNibk/VDsrWFOYU3
OHMrlYynEEs32BJOvGfXYCYZaFqKGl/n0cm9lJAh6ZZn3Tsd8JbKuAPzA7+njlR4EpFMXjCKhfcD
gfVg5m39lWOw2HVGHh5yOr2EOVHGPZn1rrAW8IPutpKx9pYaCZS1h1Dk05t7yGhDVOerwYrJQZCz
Q0y6J0K6PcehSse+kYxbYxDI/RurP+uA8RxiRtd7c7M0ZZrntu2qM/0YshGMtT+US8lDV/u8NgKf
ldFqrM2BDE+jSJ7czIVZN0xTe5gls811vAj/V7kfpz/A6PO1Bpi90gR/JviuavO+yAcyLQgMhugP
g76L4EjYI/uPJiNNVdn2eCxjRWTaOM7iQ0OJwmljvNfMq58XmuWu539uKGySL6I82gXst0hGYXnv
cfzE91VFuZMiuX8kz0vu7cFKD6U5Oz8jbrlvJK7NM+9a+1LAIXrzmxxlWhOZwWM3kRTExEjj8mL6
gr/er9x+Ey3VKMGz8qdPpv6pno0c/W9GuuRs+93OaiP4Ee443dLuU1g7+Yl9e/pJYxJvm6S08PVF
CNex+mb3+LR8pKpRP+1rjclfWVV29fqOyB3eyXehFyA5j6Rj73s7ZzRpGE6/Zz4DwNfglr5JxUB/
AzmRhQF+d5BUAN1hLARMidjFYi5S8XxNZINdDiXLU2MUYco8pcAM3WXFKbWSjgmWmhY4bsHQFP9Z
yh+1R0RJDCM3kVcRde/O3s00JcOvuvdtwsjsukd3NUBaMjMsFeSljfdmYhUPWE5A4BjOeIcyQX7O
w9TAIOgUVVMcYcTvqq9Rw/IK3D5/b+aY2UE/MahpdDNfm55AtRESzZFRSsucPXQY1/C6fmkLrFNk
PIzpcy0KQvQYtI8o7fLsJXfK4hcjNRzXPm9srynnzTR0epvBxYMtHuP4p39ltaltbFg9YQkQiZtA
n2Yep/sZc7AkeLFdkHhGdBOqhk0joqRXZfrWocy6/FTNTnnImpZ6w2qra+3D0syisH4iLN67dF7h
UQ83tYkBO8kphS3gcCDtJt5Q0r5WRdXzDHbqrOqC4Ao5yBxPhpX/ihvs221eBHvXcYpnxvAYiju2
KUcUgsMNQ53pAsW7ZiIig42vgvngIX1kXhj0IDdBwWRbZSBWqOWQ7yKQWQc+szpBy1mWv3W1G7IO
axGICYJNGoanW+7f4IX3S8+cuIrmp7TOjYeqQWnKMNc9BIhw4Zp0psmErnKJ7KSnYboDh7HvovGG
uc9wCLQ/PyCQybeeH1qP9B3DbT1lzYNVYfJRDgbjVemH/iPRucFrHFj+jxzt8CVYroLBis7XhaWy
Vw4sbFn4FLqDK5yQ9sANXlE1TKcRawXcKjJDwNQwclJufEwHtzwCuyo3qCbTA2+JgWSNUB9Lkzpi
raKsPPZmjaspHyQ1R0JhtoPYMN1jA7IuEBlKBgbT9Mg408OOBRyQyA/PElf6vcylFMXNhGDMZ3In
xPwr0Q77nwYU7UmRnviaFVNOUpk/Jm+Uu4ws3Yp4LfQw7gYYPh8Zb6V4CKua2JkwDRnkVG7BPtpA
VuGaDEhjrBREfvr6DoSEJwHPLEJJkKU/4FL6R6Wa/jiKKbytYWgStgYP51B0qUPbKeW3hbSR8UHo
qmcx+pSUmveKw6gEjQWFG5g3umjYE7XzWGjfODjQ3RGxQkS8jerRAp+FhcrKuItXqsSp4HiJcREd
pk3PS1oCQuDToBA1QDsy9IaCqWy00nOeYmpI/fDMGpiuqDI0+8uJscGd4ybG0XEz48aJxa+qW1JD
fZsZBR9MZg/Ed7T73IqmBxUmj8JMxbp3wdA0LCWOgkJ16w7/h7vzWLLcyLbsDz3Q3AGHml4tQuvI
CSxSBLSWjq/vhSTLXkZUFbOr7fWgm5MimRUM3AvA3c85e68dIbFPs+kxJnlzp+bcAc8fh2vbHaev
BKc2GzH36bOfVMy9aiOIXjDONPDfs2Tc0RBp13Ps0iczkDTvEBKqM7Qa9TWeZXsoVWCcfc4/xFZC
AJ+jXN+3xdAdeBUyLM95ythJ9O17mhLD5pWhfT/Xcj4OmqfTVLW/rYTt7URS5NdzUuh1nTOd0ENL
yqIrerQW9EK8XdbYiweTdlzDCHzF9kQMp+81ey+MDcz+6XjfDlN1InyqPceRRVVL9zEg4cLS5jvp
Ocl1DpP4egqjeM0LF+8Ho3d47JIeBmleWdcFoleYrAQbPA4B1u9tBFf/pdMAGe0so1v9Xx6dxyQx
M834cQSCXC+97ckOslcCG4lkk8sRGmeDcY1Zsr13cM7j1OXJepLkPN4qOzIvHGPgvPx/RX+4/1Eu
urz2s0hx0Tl+KyvdxJAb0TX+pXtc5Hwf/mH7U9p32/9o9N2Pts+6n4pIFJLL//N/9w//EgE+6AqB
4Nv3fFF80zWNv3W/6gNdXyCSg2T977Hd+z55a97+9U/9KSx01R+KvVs50kYYbKM5/Iew0PH+kJgz
fU/YSJFwNxF19t95a6xEtuUjg/35M/8tLDTFH1K6lgfhwDRxBEv1n5C7F+Hgr8JCwW8AnCV94Uvw
Te4nEZ9vxgPiQtI1O3uJUp5nrZ8ZOZubhHLxN5rBz+pZ6OUoIV3TQftl8uE+/S4wZ04y0lvhuFGX
X40aDnUVzx4oly7lAM22+WdS4AdB7Ad587/6jQ7fPT50OnfSW/78Fz2xn8+p16cBmZZygmpd5QAS
1r0RwWcowKFuendwn5PQz/cMS7DgzeEyJC60JfeUhvFxApV0ljXmwawIxZWRjtS5uH2qy1+emb+U
ux8u9LMOe/lquOHKtnkUXOGqjxeauEaqxwllYMBA5dIxhbP3nI5ZXUHYOvxY4mdXI4egvSua9svQ
zBMDV27nXdj36WNRTt2JlkP5/veXZS6/9uPTwWVRFbtSocqGufnxsmgsiCrxCb3raftedoCoyvUI
d+DdGbv4PJqGf2LYPaDPSsZHVhgPconrHRCkuc9QsvNrmOdnnORHFCy3iQzLE4kh6ZnkKBqVKvbT
74Zq9JEZRX3IABp87cNFtKTr6u7vP4kUn9WqyzeMhpWMQgt2Lv/78aN48QzEpkexV/VZdNHg1d0Z
ky9PGaaEp1IX7q0jEMOvCLlp7oyyHb8XDNsXZVzhI9uos/tsBMPYMvWtXLiRubNE64VvBrrQtUrk
IRTJddngbQCqjDrEmnZ9IZlDjm58CSM0X1vRfFOgE2BvekyULR8orA7g1xhIsRYnrT9yWhvpSib1
KcHg0zHFBlsZ0dcgXq+Z410/UDrfDrX3zDGPAU1t5EtP875vnDP5wCfPy++TWe+I5twHONs4gOCb
9LdY6JC+jldxHz4UlHFulJ0EkRu0IM5ZgZu8GLtruo0vrST8WcVMMHz9LRxTIGstgdU6J6/M46YR
/jw/lVV/juhrC3wCLk5bGovf0bhuSAbkeNme4SatPXNJJo13aIFGJkXRrhJ0dDJhPRIs9d0ZKTyA
N0dAW9KLeQ7uUDDlIH8Kh1IfxjjGP4WabLQu2UFx2YdtDNJJ9hZMNaeeLztavZzNLFMwNDEx+KZx
1QGcCSkm1n//5CzL/ed3gLMETV5X0vIkfeHjg1O5eZvarSYYPbCQRwoYkWUyiguCURi7ouN13dC4
98vcm7aEu6Xttm+y8d1hoPJ1qvPhcQoG4zsOtfTgRmhz0cTaik5Jnm8YfVc3HHvbwzCM5UuIjMza
hVWuv/v9KO+hl5dnP5sg2lspyJZZN/seZgEl6oyPwFUhgXcp8Jqud8TvXph/8eqzDi3bn6csmwXg
08f2RDW4y6sPF1df2mmDEzmh0DtWbGE3hnb8XS3pmQQym2/NuGkuclSrBB24RnWSs/Ies6Ft3qmx
5Ne/vyP/YlH3EDwjf+MvgR7+45Vloc6HzAayvVDH1kRUvUeDPtZiyDbjFP5mZf4XX4MHlsJEFoDE
nZ3r4y8rI9OhT9Eh9NWt+xI2DeJtC+jJ/8FH+uW3fFqcMo+hZmsB5k9RavwQxNrCiANzyHOJAVh1
hd79/S/8Kc7/tLKj3bf85Qzh0Ur89CXyhCZVhS9uW9iWeZ68FCIpkqPkhKLEfvLKZcI7jl6FRz0X
LxZt8RuypJrNf34ZSJqUz8HIthV/++nrNUYbIJ2NFjoEGASt74lSwaUB4iMG9E0i3cOeKs3pAYvm
42PaDb+7giVO9tcvgtQSzlIwdNjfiK91P8XNmlMoPY1IbJvNNm2fqG/7y7qLyB6f0R8l1qg3ft8T
gJAM1m2dzstoQ7bBjqK46H6z1nw+jIGbo/DnAAB2krXrs/1pVnNa05xyt1GYpVuny/HvVUyLIsno
9u+/+c8vEccMDhyASZiC+hJLyccvPpoDIql7w0fB40BEwEp+BCMzXlpt0GNnkv7vvmflfT7jOMJm
ReHcxyrq2hw2P/7K0exstAEjU6Kg1jdtuGgOcRO8GGip6afEENDy0aqPLKVISlz0imgxmk2qJcR9
Pbl7zhZg9MxJAjNqRkaMjbhuI2jxA2Pks4TwHm58n+x0lo9k7+VagL7BAbfWRhZ/M6useI7a3MPA
iqZKzlKdgtDXT3rA6CYMCZbIwyDLNN+c68sRjst3vqHoqlNN9QOcqXoNVA30nmCwjsbvN5/Z63Y0
4VBks5PvK4O40qacSB0H98VTgx5pn6AbY+Bv5+s6sjICY4khQUBuc4h0AtJ0k5orSdRM9wKoAGAI
omys1INo4bYkFYZy01WwbfBFJv6RkTQ2eIQQmE7TULuPdLcJ2qL9HA+0ILocqRmN8pPIxuaCycr0
7sJYhPi8nXy/Jn+G6Mre8jAGcBBFNw0HeFRaXwji6ZEPd8NlYNbyqSZs+ZZOp7AhjFn9N9A6ydHH
D4BQTJgXHBj6Heoc+vxIwLC0S9zJPlFrV4mXxwc5Z/ZNN3j5d8iG7fVEEAC6G5GmV+EctEzJcdbb
Q2ue2syT6GOq7LkwW/LNxk7puzpLhxsjzfpmNYUiWqgttd4QeyMeY6TNt1ag+8cK2Oa6kG7xoHEa
H6rSSK8MQgIP89QYqAGb+KpPgNEmwhQbWcMADmenugpmgybhSA5zrzz5ZgSyOdoL3RsdTLfJJMZe
5jvWF/Q44Vppt31JQnqrIX6T14bwR/waaXBCy5dyqErLb03PqNX0u+DdaVT9lCGEnIoBTpjZGc+9
M9aXM3j5e6O0htfGqrtvk+7LJdTPhDQf2AqiDiNAY2UIT2xHSf7vSA8jCBs07uFoMqZto9fJ7iEo
Kx7bywhxymOj6Yt6xpBBcCcFUBlecjFOLWoMv3EOYmi9I/ErCXYmCMXKj6ZXuO/zueohAriOhV5K
RuOup9y4sMMlZ64ZWW5IfttDRhvWBIfMIFvEDGBKVcEOLW50P4De3qJeNXbECHnXQVulOBMMlkjm
HJddRisjzjHZt9AQiGtC6NAw3DyhdEToMNpufCbuIH2iOi727mzLLY7daBf5QD6G3qivSvhMNIh7
5H0/f7FJjkVZR8NNrbyOISdWIVu1eqMNH3+xr9vHKBThyYlQz8RzkN0ims12o9NOF2ZIqDEByXcR
CPVjaU0h/ebU24ILCHcVKkOSGyfzm4ULgflDTWc8hoYziba7Mg28GauAb8bZlXTgT928cNMIDLFp
V+eB2C3ugj0w8OnKEhMkSR2b35m1BrfaQ4K5dITDc86Kq7deWrtHkMHYslNU1LonyG5WWHK6KCXz
TpjxIYsr/6qNYGOBCwXD0fRWex3JCdP0kDWd/TBURsuv6yJ0FBrqeMiQZt+Zo1xHozWb6z51xuNE
SUumYw3mRwy9/b0k6+HGkHG9U5HdXaiATMiyUW81uYavRWD316khmqOAqwJIXzQHnAbxUxhMIaJI
ljhUvERe0xaMzxZIz52/+Hoip4refGkkpywrEbIi4z9NuDr2cSrUhSlKN4GTamTn2aoNhKipuGwH
GTeYqnT7gNwCfxrtb8AfpQdcN7TunDD1zhWDl7M28vBNwAvgXAlcmGSP+mVyCQTxzUzeDRO7gJES
l5hGZrJXTRd/IQ4IPp9o9CYuqvy+nSsfDK4KrlpJAKTpDsNz0RXhi4245YpI9PbV0FTtvYXYCMkE
1iycU+PFlMdqy4ZCwUb05LaBwnnp1eO+9eTEQr8AsHV5SWxMtc/7OoaXwTmBImgM6Dp6MDCwIVAX
VhwNi3IYyPlm1Lcfs5jRaziqbzaxGxepaspt66fxxSx1LlnlYWmOjIqBPjSQGwobEeKEBMmvU2uf
54KR7VCW8HZhDwRU+FY2wcbIqeXgYRSvBaGdfPZs/s7NAiAaGnCdNnRCq0tmnvOx8MQzIBsMB1Tl
z0iz8MNZjCTIqHTtLclKxb1DcwNqd5Tit4nd9wGn+QMjlu6oQwaa9ei5+xpVHnthmojHMtX9VUd6
xiN1AoY+6TQoonmFwpXbDs2VsvzgyW1ceddYA+FHZeWewGgEl9M0td9bOxY5EocoehiLObwxhLJ/
WJPwv3lxRA7mRP52mUPmkAS5MacvGrZ225mv2nScITNa+s2aguLWI7V4XHWOMV5OnuccpTHBRK5t
orG4WyAuJwCviWVU53DBV6hCAS2jH0C73msPCsHnGo8A5ksZFiGJA1mzK0SPVDPDkBLkCoIIzA9x
5l0SQMsMcA12a5JoU7vhXtcW4ZEFXVw+c+Uam0SVzWtixcXT4KHH3GgykpbhqcG97YLGvh/7zjqn
Ijau0igddkBW8m2lA+QBUWDYr6ooyt3cyfJFB0V6GvNQPWD/Gm7mJmQylHf40CIPjcHKJ6BmyzqA
9yzD6no9pTTYSCYFdEM9Zu5cM2HWOJAt3UFTbldjPiTH0O3wm1o2AXbCdNFxEijF+BWXVHyRMolf
oHvIpDjDnhg60Qxvsb/eQbvP8dI0pJEbffTeQUB/csnNsok9NmD6ZGR6dmSgReOhRND23pS2Ve7T
1pguSClnr/Xs4hJCfXQf94leV1XcnIgEp0kSQYdBaKh6JgXK85J8MRvmaw+RyQ2/C08Ana/0biIZ
t1w1I8qlXIzjj7Se2zfkLITTOX25K6pq4XrXhEC3aZ1QIJvTplRFeQAAy02yA7/ZZrEenzDUmlsL
lSL8U89wV6YbpHdpmTVfKmFW14KZ96bruvEGMW667as6aXZOOY/fJxF3QDNImHoncIpwLNxlX2ZV
Sfwe/kTGHTrsEaeFW/h3IWKotZ4H86bJ7YE4U6IF5o2y1Hz0SW7fJb5gQ4yxXq39cWJCZEzkgq2g
V6qXQlrNU9a54myVNgpwDhnxQ8nJF0jngNAp5ij83plp9QUIVX0zo3OHLcrGxFyvKY/2LKxLbdsj
o3nD6R/MGURfKdFO+EbHJ+dsd5fknveG8avbQ52O7pVpTdsxFM0PqPTeJkByfoMoJX+nzDKv+oUg
a7piwSFn4bd+MowvOazP+x7tnM2GKREk1mO1rhLDf2Sw2T1URiMsFvWpRhUNmz2D/HFgGjE9jkLH
mMMSpXZeLFgMAB7hKinqo1UQ+R2F3nyRdXF4JUHf3JZ+ZZDSIRb/MecX6K5u+1plUjyrfvK+hb0x
q607TOUmrQIvI9JIGVtP6eJYDwkTUdFH8fXQhsNTquiaTIbOT61uxQ0JhCDtkAXeypmdoiXeJDyy
Jvpn2pnivfIWOxxznvjW4sm6jQwX/9lqGPUA4ZBxkAdevyiQMBm8Iuu2zZvXOlFCbi2BlHoFMkT4
G05vyWMvbX8zc749FrpBz+DmOYdXWVvDNTfbfx5Nj3tIvvuyomoTmtksAKbTtmM5CTy0Y5kVeZcj
dp0v4Hry/DSqLIGqKKH27uxYAXzAw4/rwbXy58kBrLUqAZxsIvCM3wghxyCdOUUh9sTbS2sTSGZt
yK6rNNh6g0UH0oqibp/VFnAAQF19jThKcrw0vaC+ozUQkB4AH7yl0YCWv5lPvo4dk2Bc6epNxph3
ZPbNAeNa2HSkz2M1TOEFP5c+xaDg9Cpn3O+tZqdOEBoHkVkuoO6Q97mWh64ega/WeA0mBKRTRLg5
wqtthBg6Jwy9dNMbWgtkVzgxJPLOhodVO+7wGARtvhiq9UMmpu6GMXO/HQ0BhK12/VWiO3zvBZUX
AEGnmC6aMmjuBu4UNtai0msXF1CyEuOAxMPN52cyYdr3CE7DZTf08cSSJO3LiDqV8TSY1YumzTLS
GcJW4Wbsc6+5IjxCX9WpnjgRipKEAnsQF40b5O6BnVRwLAzK6hqbQHQ9oPp79aDYGCt3rL2vuE9w
fpmsTc+lg+hpS/CPd+zKIbxHETVdzxEVYjuhWUSW7vqPbe1zM5mKPYY9TxxtrBioWlzeT10yZ0x0
tf1mJLBMCmKbrJEseyDO05Yjir8jif6VwCFSzBUy8xFPa4mLzY+uLX8gi7mfuh2zXeOEAiO8SZnd
MtENM+JIzWbKDrqY2fZzMkYb3foF7WLyC/uoLR/d0hkOHdi4x7KGxrOIROz3IlNv7ijbU6Jq+6tj
LiphD2EpiJbuUEZxetBx7N6IlFYWm45ofeiHWXyXD81izwot2a5UMw/5Fn87i+U0zJd+4dZfRWCN
byKV5SFDC75lPEjajB4xfEMQO5kaoiYoBmuXiQBLd5VwVa2uEcNXMK8Sx/hRz1aMIcGUE1StPty5
RleBFBQoncFeim9Yv8uTbs0cE0UJg94fA8A8M+C1nkR442uGsrDAvzN2/p0Y42E+z3zF1sphrsQa
YAsbY55PpV1PMy6lEoppFOTPnu8ixLLGfqcVEFnM4AUFldMVd14vJQwuPiLosTLEhlt0g7Wy0GNq
tvIhDIgmDd9dBXHN7GV2I2rXevE4h53QM8PZkjGv0RL24436GtTn98G3D72jvA1ZS+3RGksc5iIg
I1CACTiFyOTWpMXTv3IrzhHEdcBC8JnP2zUSfXIMROHpL5a3zLSzqdmylRn7oMoH4GK45jpURPT7
2Lp53hEbXRVVkr8j1p2xW7ekydLPeehAVjJGYKaP+BREkRt0+4DmDbGuYV2xq2uPY0ZmWajsB58T
9QA6tc5cvKZmmPdbk9sOJ6k2HiyPPZ08OK+5jGOjPTSeBaYJQtW2w5h8XeRkPrUsuqsmraJnvNI2
bGSbqdA2xEN4PzhQ/kySMNmRNHoF33Ob/ShTbifTgs0kJhomWEmoF/L2kbmFQ9UY1y+DdBIYf8Il
4RAmc+drJhq9N4D18q2IgUIvjcWQ7wkFAdia/D1lc7euAIOsRWbqqwWw/96QPXYfhv18Zxih+8TA
tMQoH8y9RgSTqaMXYtHrJj7swR+k/D6btreRsSOfmyL0rjNHTI+2UXdfkjIJ14CvIctVJfs/EE54
FKsYnTRaLzuINj7zgnUekB42wkwWOyNMZICQctbojVLugUYNme9QwGO6JWXpnGG9LBf2Wz2uUM7y
UhCfbtzGmU6u6rIMTlmczvfQFMARurV7kg1XxzFl0YcavD9IkqxqVWHBJ9tRk6QXoke5UZzLmRGl
WkDWjQSoP9ta10ixT6VmLtZWJZi+is90DdD0xm2UesgNohjRkPsoVWgimV+L0TF/ECgT3jszFBhm
8c6OwchXL7Tn81iofj8wvLkQOD/uAtudbhCYVHs/bwTKcUBdBoi2FT1xfZ6TEulvpGKqWJhbBeFE
N21eIqLISAy4g1YBWcAmSiCM7eGoKp89yuvR269GxyP8IrDUwejt6LLHAvPkQMIjIamsnhtTUy6N
VrrMEUoPgVyPYOdEVFGwt8rBPhJCtfSj2/SS6w15fEOS1oxGr1VlyesOUeN+QM+yoxZFpBIlGCUh
VDgPk5R4owUaZx2a8WuuAoSI0Dip2BNUlxTrwA0Xsd29LQXqUGIM5W5clKRrytU2xFZfVMcAye9u
7PGixrUdH0JKCyQ0ur6Kmbt8saVhXcSoYk9EnqS4O2P7a8l2c5/TRP5KkyAOFrYIrv837ZSD+5gB
7rn0ZiYpcFPQxGHtLGKOFjVJcoRLFPn4RPEGEJyUse5H79YZXieQYEH9LUwdOb6C/av6K4+EP3fL
yag9aXPoN9qDYrusmKxUCn1hsZtq1XyPWZFeR6Zbl1UAIz51mSw2yu8xT/iURUM3he1WKQ+mTdta
kdwNiWMRDCacJXyXbl/PzGVTUVk+9YVifVXGIgf0uugB/Kt76eq2eLGh4XxFtY2zti5rbv1kWJs+
zVHv0giPeI5EecrteoGemHZ/7Mui3fk1MfctIlKx9erQKW87FBy0iIeZGAxFEjTBZQTrJKZNHyfs
K6DCsVXfdF3YQj0v8zPAl+AJyi8jVloPRcn2VY4bO+zjG7ju3ZcYOU6+bhw9nbWspMRt2qqd6Q/J
S5+Q/2rVKQyPqau8Vd230V1jRuVLPfoE94w0TsAZS0wK0w8EP2siYMnUTcn0oLEyXcYlyc9I4Wk5
oLY0H2GbWOMWwKX4ijMuPdQLCG4l6T/s8nKZMdeZzTHHMdJz2Y+Vc2Y5ySitlqWSoMHg2tJR+w1V
53im8gyuwFKQEzI1GiE3kAx3vjUMghhQ5Sp6utiEdIo/YzTuNBPSihXaIP0EGSRYScOorGOV6pJe
mB3025hhNr3AsJDztiiKTh1djg63ODUQtTmqPtqJWX9PQh7XTZ4bPkeHzkt3szcGEyZmTrS1Zq/k
3OBeuBTHaOJgoe+TyJzzVYiX60vM2rJO4zDFzuYvd8yevWlj1xm1Lx6H+S4NVHqevaKNNyYAzYOX
ioy6fpFOmuBHX7Bx0M9BhP5gR8G05iLrO2omqsyhGbAt54DpFophKPa1q4phYy40Em1oCk3yczj3
uEOCIkwNBN30Gf6cOStD9J1UnJs+IHeahNQ8frPThROejJ4CaSANvWLbLHxcRG1wXaYTb5mXQ6og
WmA9Ykq+Y6Iw7wt0xCjBJkTr+URst9TY2Dqr3Qpk4Dc2PqUnAT1y6zGU2KQYrncw7HjWokDD5KVZ
yZterK3cgfPYJXSvqP+pqYS/zUvyNN20Ni9TGzUnlB7q9JSs1mdYmqzw/ZI4pEFLl1XOCjUUxiWH
a+PJEyYAhC4n4ABHbrofXUTL2y4MEug9cYS8rquzdSSM9gJ1s3diQq/OmibvvneckiWjszllleZp
6iSeiiqKzX1jZPohabqC3CVhucl+LJADrIjmtrvVnGd9djUtTdu6N9SdPXjUfg0GvA2N5RAW71CZ
FwacHFaVsvbeMoEtdNULlb2piTnfoQT7LDZdXRuaRE8mD/uK83S/DyJB8pMRZgTQpRIL5s8j8ph7
0VEmnMvdGjco4gWagZvSz/S0NnzXvZHTTIzXIIOD4nzzY9RdeVfCDr/DCNjA8eik/dI3rnWTp7Zz
rypXvHbWaDyrAUu0CoB0YMQ0Thxc3LNTlJySoAotatYhWvgpyZ3h2s0zWYqkzHnQ3AFJQTgKBSbx
zunlvR/O3qYKRLr1nVnfA1QhgM3PCLuYkaZ3lt9t6OZlO1tP4wpXGqdh0rZHUrRkCAllBollEMCh
yOpZM2PKDn2shrOxuJlJhODNN+LW2BqFP1xNgwlPi2HTWxqGzhMa8ObQtcK/Dpv5O+ABDsjwvJvr
SBmYAqa6X5Qr4ewSQ+vyepmRfsaD0LwWsyHfk2a8n1sx3hXE1UL7nMxcb5akompVxDSHRxf3zpm1
Q4C0DyH+G4EzS5pdojp3UL55FObYfm6Qtn0VCNfZb7TvXrProkNB3Ih/hkPoWbD8AHi21UE4dKhX
WPvtfYoW7hkxuNybLhAXswhes/KQAxbatGNTnftIE75eJhOxNn1NerXHf/+I2dR9QCE/3GFP0ncc
PfuXtHTaGztEXUnAAFXMJivxEa6tVC1s5VbsszDKb3LiiPeIlKuvwxBgsh3R9TQ5zjKm6tVphA26
mSAK7OomogKdcIOllGEjZQBdx3PqOMZNzztMDEA4tzvYGdVTGZdIXZQGEMMLrDeN3elNmAb9rUXo
2Fnh4waPE7a7VrT90cHc+7Xz0zFeNTCGS2gX7BXUxoXFvAlKjo5B7Oih03u62vluGRofq0FE10Xj
EjbsLotF1oDXRuTovRl6cfvKXr1OY44FgF7jRjU+4hw7lu6tncbqvbZ6/3mxBv2oRoHXJMSAeXCl
V+2R2WZ7DVZwKZDUoUXev1OyMy8GPzEe7Dz09saAIopVOanuwVkbt4XM22eigNk8Upi4mXKc7X/N
pfDoSxQB1ho//uJbhXnFeZQDMuEGG2I5nS8/p+X/02jN/4ekrZKoF1Qm/17YevGW4o36Pv74Uf0q
if3r5/6Stlp/uBK3EnuMiYnMUqhn/mJmyj/w+qKWYszvo/hcRK//YGaafyjBrM/3TUVJYS+iwr+Y
md4fJuEyCzMThavEDP2fKFvNz8oOB+SNza/gIhxUthA4P4g/496WU8IpnXEvWfUxqvezzWNH4e+u
rbK3jkZgkIZdt0xLA4a3OTUdEtE8RfutILm6QKDmCncJgQvyop2dDJuGf5Z4goFG8O/90fcvZV+K
32gl1GfJmcORx+V1kp7i0EvQxscrz4MyolyojI1H7y0Is9tyfEOXIa5Yz5+NuqJs1JgeC0jP28TO
ycOoCToCxc46PwT1ee5sfPQqOrsLICT3gpOY8voagEp5bBo2vNpL9wz1fJzlOrz3ZtAVsY+hBCKA
AW/hlQzyckWErB7sR9dzi21n2ZcGSKCVrDoYIETAbR2wjBcMFBM8P1/iQhDq2zm3hNbl2NiM8OKX
h+9fKGTN5W79qtPhO0EW8yd71+WOfhIPk+xdVCUsnk2GzWKVSRldDGN4PZM7iHssOxIceCp0GkNm
9iwCMcAT0UHqsMrVbK44m/F3hSp4xf8urujBiV03a75Rn3O4aunwjWOxs4dlSFGyGQC9wCj60kD+
X+k4e1Jxr89q+J3wS/7zQ+p4yJ4EchwEbejEP95qJHYcsHBGQNV+qEYvPkba6eFc2vDh7A7WE+Se
QdCyQFdRkfCNIrWkbXH6+29X/pM2R7l0pEwLf7MyPfRQHy/DJgNkpESNtrYdfrPKkpcGCiFwSpOM
md0U2vETx1YbOGB9YN19GKJ06yLOvywzpoJ/fzE/ZU6/3mrXcWj42OiFfG66630SCrkBI8BkVD4v
Xn/5M0x7LEkc91AXOzHDTCS1K/ApR7rLbH+90Z6H7zMaiOupJz4BrSbnDi/S68lS/lVYjvXe9tEL
mTMJ714lnqKoGY+25b7OBtDApqp/BMqLDnLMIqRfiFYyTSC3Y62A7FiPth63fhHWG51M6dV//lF9
hdqLgF+Tv9xFpvWLQF0bQPM5nvNRCcGBBRR11/1grusxyK+aStG/dL9WspWg4c2vNJsDoumrIiou
8LmeNOf3iyL0y52LjRAFSxqeOD23m9oHtmB5TnGXKtzCVW/gzx+K5IysmSB4Co5jBeAItIr7tURF
daojVj4mF1cSwsAUc74IXFHe//2HNZdX9ON9dSEku5AtFDhARIcfP+zQTNMQUm9scOOk2NQJh5pV
t87axr1TFFIsyO0Otf7DEACn8b6YQRLvOe5anKWxMQ+eBwogy7/n7piuEfSZaxvr66rp6y9mk3S/
0WTKRXT56XKli+6X/Yj+AEzoj5ebx2ANGnqb27bn/dROJi+6G1mR+sGosjmFxeARNNHlV8R7BxeW
BQMtjYYL0GjFZcF2c4PKxN5wBNrMedcdhuAApqT/nZDz8wICWJBtwoLCzP4r7c+7XF9PQ2RajrFx
ZN0BolFYD23c3nnvXI9Jsm8t9ySa8oLI+eLUNzzZdiDz//yVdT14yKaA6ouP4TNH3lACh1vC+MY2
mBFpy2iJz63mzUTLeRvTBtuYZKpfmHlDaKm9FHYaMgjYlJU2tXgCSiEw3a8C5AYvpps8U8XU5lCe
TKN962w61NNIGkYzwL5IbB+yUTLuZeJZiA0yyKRZ+6wYXkIvesyytH7Nhtpfkyk6Mzgwst9szz+l
z58eDLwE3uLdwTAD3fvjg9FNdBmyBocmV/EurZnpWs+QBOL1EgY9k8aWuPI0dPeyLsVdMY/todOh
3FbgS1YltGZsWOVv7sA/WTVYJ7FnK+X4SLZNS3ySEI9MDHwmTWCqkCuJfPtz3cT9eznLaVgnI22P
cKqDrYqUuosq474SpNAbzM6G4Axqmme3R3GS4YtFuIgbNiRZBlACJ7zpgpWWmdHC5jSZoN2h8/nN
5cvl3f/wnaLVXnbCZX3Ap/H5MQ6KwmqJ9Ym2LH/1Go2sgSmdWAV/JEGeoPqTmRt62wE2wZnoTYeo
a0EwxHSCC2Pe/mah+qd3irUDM5JwfUmbRPnLbvnLqtyowGY+S2OhYIx/mMV3HRbEOWT9wSYn+0yK
TXWdJ6ZzsB3J+MGHVuiU9HBihYk5bC3jSZalPMQiArNHLkyTFBJB6bS0F2jd5hbhK2wvP6/6f7pG
+f8P/08Rwanp31cy57emwBqYvn2oY/78qb/qGO8PahiUwKZJ28r9tY5Rf2AcW3wGHEoc8dO89486
xvtDLWUFrWwuAGcRy8A/2P/yD9s1KWT4E8XfUGn9w6R48+dD/2duA6bFv/75gzns8+MI8d9DN005
5fOfsrxPhYzT2kbl0pbZ2nA8NZncTpC+S6/YDR0h6QgKYZVtLOfemrOXGuDMb95NEyfgp7eTAxkn
b1t6S7HHh1r+/JcXIoxsa3bQw2y7styFdEbWdj05lxB7BOsGxtyp88gSSvsvGkvL0fNGSXymcxZl
Vz9WoEC3RvK/ODqv5caRLIh+ESLgzSsJAvSkvFovCHVLC1sAquDx9Xs4L4qd2NltNQlz62bmSfDt
eeF8F8JhX6+bdUgZ4WXObPPSkgbferIU2IhTJ856VrIOSCuGIoHJyQt+G49Vl4CwFUnzLa+N4U9Q
9B9F4XpPj//gAxMA0aijveveLXMSGuHsJUpVZX4WuK6MnvXbwxMt5iOr2+GYV8ZWIJPh9st/XGP8
XGiEuDai79hjQJKwZHZscN/bjnIOuSOf4cCsUeoSA5BpenEtYE5WbaDDjtXpvx9GX1u454J9As7K
6sYIi/NPU+0VNqzZ+tvR6lTZ/s7Jvn3ACGHrgpMbfPpA1VA8D45LummCTEzSPa55ERolFil0tnfX
tL0j/gV02cABFiVGVocjaMQ2vfYOh1u2jLwd9eWMn4M+TAOEYeuWW+IsTTRZOelpkqlwOiqQZytD
bmccS4euPmJlU9VSpFBCUjPxovcpuFHv6mQpue7qsQsV6LlikgacFyvY0V/kbPPK3OsJcmr50JU5
ZLlXl+To1qnw0A35bWXLDC7njKuuSA+NNxQwF7egVh9yjHEfcUIFuXpP/VZhSqebXF/qawbytKgg
KXuq3mFvB/wA1Yp49JfVp1cddJ8T9Msz6CrM3rVhIHJbEyf1+puESph7HcqaMu742WEoJlm1A0rh
bLWRfynzUHKl6i8qt56CqqFcLJu6A3ITVO6Jz1inzpQGNu2MigJUlxVqajTVUSnjG4wVQG7bGtBh
l3njSp1eP/fDKOU7/Rv73qzeW8uPyo7WAtdSu5XMZgmcjnqq/2U5EyE9jLuyTKAqOKVx8FTV4nMB
SY3v5OpmwaXA+YE9wI6TxvyGVHDSXP0bmU02A+gTWN7O41PSUhjzgphADgyqGPmw08r9gGuUIS+F
cwAAa9Dye6XTNj2rPfZqIJc6L2qM9lXlnOYZJLHRJtZWFzffEPjCzCo2l+FL1OgHNtZkpx0rZG4j
JAgT+6PINyLhrD923r8lp6OoXIr3wYIV0xRxsCT8PqURDitIMxzaP6mtRZ2BTRZfDgAkbIJAskEZ
wY1G5VHhBMiR35YFccQq4q9joZSLmn5X38MvnX8Y0mnOzqah4zeu1uBV9j1sn42w/Gqbgy0OTf4+
G9qzBKLBVlXRKoejpOArdEf7p+/qUyJMBFIidpxoMAZJitWQ2rW9RdsD+pePl92Zw7n0fuZ8ejMz
o6AHgIHI13bdStX8Kgw8HFyCN/3xQ3LITTwVCUWDNrtij6KRkr4pq72ODouh5GDOjHqd1yg0HrYR
bAr2wUfhBlsFL//o6/m5bbruiTmteypy1rcMvjrRRphdlt/I/VCtAAUgIVml6J9bebFU7l8RbbH0
VNXEp0iwYpiHKQKtAEDbnd8TyMrHzKn+DQIWC3AjLzIqE7hzo4+YISqKdsvxt/RoRQyKmgJGxF40
oY35wAc6CzQy4x9ZXzt0hqY5P1bVORu9a5IHB12Ml2VelrtS8+80UcRIaT2Hyk46ocM/MSAVF7eA
fTSSlbXIxb66+GVEkDG2rzTGYxOEjdero8mT27e75TLLq1Ja8JwncUtQIU4KooKLmso4yx50AtKR
kZEjjAWpsS/yHsfNImwaleh1C8QeiHtzA2pOVbfmpQdhO22Y6+lO2X31tDaeuvbtiuAKK/VEwBCW
nSpP2uzeUZ8fzEvtiXI1d1/RCrbFjfXSK3N+ytrvoZfN3h3lg+/rBru21dKLVlJNbE7aseXhGbG+
6sPA7Le1XxdPOJKrPZpkexjS4iXoBgP+OSYks/auaJXQdlyr5ra1eMw5KVt9N2/Pnuzas/P4UfDE
FyJLn2gqmzqO9MAewD6g2UFLxseFLNIwaX74M1Kl4Q3vSPfTdtJNeRTPI//NBvJWTp1tkrzRT8kl
ZyTFHlf3Cy487Zmw8NH3qDZuZEdaCKX7QFrR2yZVQMrYURyfaCz4oGIuHkEjB07zx5mnHk08yHcm
xdqb0rHVqzPAGh7FVzd1485czRQ/zrrTnAOLnvK6iEoQoGqzXUlb6SXQd0lDH7SmGig+edfk9OK6
J+HRHkFi9B8ruKOWjs9KF8aHP8mXoDU/4amsB46P3lNFCp+yYvNGVDtq5mUCUw3TeH7Fv0woFodh
hL0ZIDIF7zIt+9PSoAXpaadz/qCNd6N6WnBapwVJX1a05Qi4eSyCN0Nn9xG60Yi7kR/AMBZ8EiG9
bn2UPOo/Eg2lppzdj9Sv3de2hSFW2G88b4zXDGR1c2ohYv/x7CqNnWKByZ6W4H4U1XEkJUY9+IMi
hpUFYU8YhhPpuakutvaLkD/QF9Bc/dmp8UDUB61ff4zCs3dzTdVsUeRPqWseKBQSOxu25wYW6QgA
2jZiDoHC9r/ooQ1X1bLcsa0XC3Ho7uC/RGmqmFyq/MOz19DnqhRimZ4zXseGb67An+dnsOjFCYpO
u086PNaOtxincbSWTcYzfidImF1INW2nUR9iN6tlpPerv7M45xHcqs7NcKGasIIrJN33OYArZC0P
73jXoKnLAXCc1XwDGzsZdju8Bl5vhLpB8yGna+f434+FHUxAZJXFesbSwxgtcE77qbW74+yXTwnw
us/0cTNJkZ7wCv348yJPWEDkaQmSvbW2zgFmobyUOJAunfjGlLnszEdtBL6SuDR65yY7HuedW4jT
TBaVzhm3vazN8q/Gz7RTPv++AL5CaA8QnFdqiJ5OCrPFTZkDMOnfBFBoMnqmpdm7IMEAXlKmWts0
NuFY2znKIhNU5T5UyWzZd6NNj6HCqzD6A+UBIA+OAd/YBrjtEA+5o+8aU+U77Oz0s6scb7PmMxIb
NCULv/Vh+RCkbemwthFmn0wuAWykMNqrOTdi2ED2VtfAm5kF9dRm2zyZo9GfkqWw9tO6YETUgyMV
EetGaZMbtkH5OyTESnz9vSgH8aZdFJrDa6GtYCz8Ba0wSHh0lguwX895WbJ1PDf22jKz1j6V79RJ
lIY+7uesvc6w0V8HnXJiiYX9jTzXR20z1RZQDraFoeZjU5bPpkizcBiljFeH+skK6bhjSXsGBfdG
5gtkXalUbAUEVbBjWthViAjQOGzELnzR7dLkTP0dtVOOnpAodX8m53tRlcRN30H5kme2/NmZqViG
a021o8Y7J6x9Zl/Lfyw+CdwxplafxJLVwbKwjmA0H1tenLCMnEuyAinptAmfZ+qc2GSa10n/xFc2
vdDoqW3HJr1piCNxb3nBe7E2WIYVPNjamf46XNxbTTfNv9x89Ka5zR9jmg4sUMez5WVLrBbUoVGM
43OXz6HwKn2j8aQBNdTh4h2sEfNpaYe0SxBNlVby5Gs1w5HPZ9Qkxhhla3HXUvKVejESGDLt/qiR
Z4VGd2gq7XXsfX0/67pBDesMnQzPL0iN7kWv1HBvbUXxLyUF+QxiV1nF1TJ5TQzQWZ6HxoBCrYqt
jg0tLKlE2DjjI/HSi2HL/kl/208/hWRQc7yyOdXeFuCkfrTX3xI5Az/S+hKMydskmVzKivUQ01C9
cZ2AmvO1L7Y2RvjTZHZYeWF2nIBU77xgWre2Pa87Q1l5aOvtwCeWlpe+1E92Y/eHXBLXTYGS6ly9
O6ETAszsUp0S3ZOnIkupt+yxgrFrdHaDy3VmZEt3XsrpGyWCy6gIIq3xghOrqOQK8CS5FoLnSOJh
bBlN74DmVrH1szm1wUDZLlZTHLVxOUtzVu8PagSr16OSxniAjnJpSJDGxZoabytI8nCaMp0RFwfP
IyOIzeFEbUR5GRuOA6ODTJZmlGDoxohvQWUeQQxj2vnNaZbOsCMaXezW9V9iu+olHSyOga1NKQwQ
82jMVpDfAxR3c3KzXdY5r63CeoUZ4sj3MoDQD/5Zr2qY+HVoKNNkSrF5RujFq5bqNpunVr5iP9J2
gd7Sh4yFbWOYSXoXdLntZm9loBsneMV5hgF4yDziSLzyU7ozQt/P8qekw/ZnFt/uoIaI7k4jDoaK
RlmaKJ681r1nTW/dlh6rUpIxsKNp5ucu9ekFRG7cjYU23DrdyhBxMPvkkgJcGBZpzBg2vdTsTDb5
Ok9HHETrZmymKqafCP/NGA1NmZyR972LtdbrDjlRkcw0jCvv4y11UPrds3vr2LcL4pwm1Y5IHq3a
3hUMfnHi9tvVJCyOA30kG27nIxW64PPa/FPk7j6X7RAJh75fHdD/JmFNAxnEY6tGvbKkFee8DsDS
6FldUXZ646MZ1oNaaXeZHKpecMFXcekBsuM5op7m/KN1ffvScZnNaW++T7TJLcKTP9LxXqy02Kl6
7S7jaqpzN1afhmNqB22S7wuExUOX0g2vBiQ2zS/pbcuDWzKk67ZhtiMI4f4GQpi/mnxdFuucmpp3
S7jkXmBkfmVLUNI6l/9pRWWysOy/NOxIR8MYjccJ1qcfttQOZm//shz4GrOU0Rtb38ZI/eKaVWUZ
zpP3xC/nHRpAYkE7Pds0Szx7nEK8yn7mlLkxe8/drqNyYlv3i2fsRmm0EvZlOsDfNxryAJQGzE7f
XJJMBrHfmf6poTJ+3z7abDUPZ4ttpUwTgG1iCq4I9dpzvtNAqaiVlDac3HxX5gLvFjmHx5P6e+5m
fc8b+hx4aXXSweNexh7RrG4+Rqk5TwMc3ifZ4mAknbrLJQVwTs+zpuBBUmRNe2617NXkmHjBiGzy
pfIEqmmdcpspbmyvxzabDzEO3ySckiE/Cf5vomltf6Av1vfFUOTqMbO5FEnGWOS7N+XNBLvnuGTE
i+uhNN5TtyoR9bWefTUcnU6m4l0Q2S5NXESWxjmIB7O/N0cOC2OdAggHhP8pZu+1JwqJD9q+VdAJ
Tz0MKtji3gkiyD2Hyn1k/73pzbHjrqeYhExuGVVlJk45Tl/Pg4HXPlY8BTbNY2a03T4dEciJB7f7
Ml3J3oifvjfbb/70TQFc6l+HR7eQRXp1KxS4hMEobgrGxsV3kP1W5+J2aK7pPDw5tfc5GyWUAhCX
5GazNc4xTYQyye5sAOu/M8Mo7yZ8XMZcYxf1sztJBi20lXWssvlYmdMpKRiaIU9HKqDbLC2y6wLl
FP+PtEln9JIGSFCHJMYfFtI17Bfu9zzAG5j3P52l45tYMPL6nGw1vsiU8pTCTaPKbOtXyhiwQy9r
KDL55WPM2cLSyAmFe2Tgh/HuBPnVcCkfk7n8qDz+wUm/ZwN7D80TmG7zPNScKrmkOxrNu7TACkuK
IJ/97dgL67SQK2TLtg6RMTkucc/xzddsxlUncC2cEf0ESFdpBJ1TgmGd/B/9gl0MQ/Jm0OB2e5AP
eVdyVs4zMz/3XvU9EJw5q9Fsrza7Ab+t48myi8ia62rbT7aDlyJwd0pj7mm9pTjLrHtx8WUd0L2S
KxyeCDpEXHXtS4av8dJO078c/M1balxcCuJCdypm+hPVIR8LDOCKNJEzkkD05pS+vva9pghga0wc
legeu7qY3Q5GV8BUb19RPq52nfxMM1EZmaUYVW037t2u2HU6FkiTsvpdQqJiq5sdL0c/y/aamv9B
JKtvsr/z1G15qxz6rjo7HilsTSd6Av6sihAm6Ykvl29CF3VoderZM+RPL71HD1hD647nX7O89unQ
Nn7Tae53mCte+6qC7y8ZpFteI8Fa+dFsdMOmKxTBkywo76KDmtDA5dhO0uxOeEe2AH9YUDeQqNqR
03DWUqPIJrP4tNz0rMnAJ7lmlJEfKH8zqzn41IhwhVIvtKNPYcGuw9B/pKxWELUMkH55ZYaNNich
olUKZ4nRml5uO2Y9wrssX64G4d0bTAtnyyzqPy0OdkeXMMql8AbO7E3x4wOc3NhDeXe5m/9KLimM
kGcTKWDTKytlh1IeZTKYr+O6HJxea7cUa2gXnaJZy4bd3bguO0nZceK2lyNhvm3ulysZPRcgbskr
fGhfp8E2trpC2MMX8+QZb7Y+1i9jUu5gTeImGhhSGqbvvQm/baIpSZluvHiwIQs/cy4jBYM7nr0s
0F9y7zFW5SmBswWm8PS/zqdxKp2CH3rV9wQ6HQ5ABRcvCX9TyN80S+ez6IbI15O/VT4Qq+rHT/a6
AD0mFRy7ZSHKWJNzBIC3bIvcBEArxyHC8MTT0Xd4OHBqvKCyWQWb1dQr1B08GALtxHEpXzz+TkPP
byJAiBISZms1EpknWhLqeNgjVRrTtujUHTsm3XTQZjdN2YqYNgGSH9Skwm/B2w8zYAjTjD5Tk46O
Gr/1XhTrizCc7MSHlsY0L/L/7bji/N+PIuOJrWZ56A1lHMygmXc5QVLu/K9JrdY90IuokYZ2yuvp
mK3lyTfY1WVmwIFnasZwLIAQrPSmDzVVoI1GvEWn2bMzg0+3ZsPh4Rs6Z5yhI1IMYlNqfnbN8FPw
AQwfxaBei2WlJV2ssRwRV8jaBZE396Hd0bDDpGxeAcHCZUfUBs7BP/ZKeBvizLz60hS2c6JjG1ir
G5yCD3SRdl+Bd5Cphr3V0Q+OpInLtUDjjTS96e6/nu87UvYoD9nSHAOHxNhqmuIKPkvnvGydixUH
rt8a2VF6U33qHoYWAvnpZcX08mAFJtext71dylPlqZbowLI3xGF2vE9c/dONflN5bNL6xZQjT0mD
/im3SacXluQLVq6LPRhOTLSsubUDgYO1xBqVDd8BVrKoxwoX6TbFduT0+Q7c6tZVQx1i56h2nWc3
95SnlqZq3Db0anCXtF/UAgR3KoUr7K6NiktzMbSNTtY/tGgmTNSKg0UQgcEHRG+fxtOFcPEGwPt6
Q8BOIoSQKTaP1dCof2oFRtVW6UWvO+PFJaoWqgarVFuu84a4AnmVYWwi9ggDCNi0CXNewRiZkt/J
G75tLWXnOzT88eS7ImjQjPEW/PAWE94pF7DMMYiJ+5wY/4q5W+5pMCi2tuUnGAFxGI3F35bSd55K
7lqzXvxwWKwbsY1v4dfXoDZjOdfJ1pryN33RObI1nM8suq2IB2xc0dGTsLKwXfp8k0mi4nxJyiD0
sroePQy0zMyQ53ZW0q1AeUGdQNyma8+MLLP+qjTTityCBiCsjjB/YQRDyoIHPYgiNKzqux1hHtGx
F6dguFfgOCyaYLaXY+2fupRHNTW9LqSN0YY2aH9WMvMurH62o25Yr3rl7IJqxhpNneYGXAnVHgOV
SnUKbTIHz8vEAgO6LUmBF30nj5VObljniTIWU7VPOy7+dEUpErogp5NlDamwoL7XY0UxxDB/NL7D
OSQAnaKnef9K/s6JqDHUgIxb98SfhsMEFeooTP8fqRzrxBpzo9yxPVopTBIs9vXCbrfyTniPuysz
x/y65McOHGK88kcirsln36dVYFSPJhkftanA5nQoMsEVXbM3IgGtniuMBZusXD+wj9Svok5OVuLu
RSuGKHBtGWljww4PfyUAcnQca5qcDTRHddQDXR2pOkIGYl8cajjeQ9sjDTjxakNh0Q5TWTRR4/ba
KTWpWRMIFNTl6O+BxGrNBXntJp9uIVkcoCitb3mebAkoPGC0wueAak+vPiCBYWH1xpb5ZTUsbVsE
jR9lCvqy9NY4cXGePWKxoJiH59m297mh1I0eRECDDmkRUQURdvryUIEVWagdP9FXsC+nkpdOZZpn
Jkzj1Hc/7QyTujPurUS0HSrD+Qh422+6CRsWVHhm7JmBFCYLZMGM+GyQtveAOabojeme67CzCqik
7F81hnZKaQfkSRDPJDPQUirwApp3zOwIprk6Aa/NT/DIOZF06pYTMHALc77OXOPW1BY84IAaVbRF
3Nagu5KC83d8ktWmb3Jqb8rgRF7M3xng/DYZIaejo8uvlIVu3CUY2IyO/iQLWaeFVsPefLr2ev6c
ylH79GCFAbnPW07Dmds/lcC4+tnHm+P3R1sYXsge9CplN8HshL2F38iJUwW9p8usfEsAS0SFQ5I9
n9o+1ugfAAAEyb3SOeauPQk8DYYNV/Rn5xlY5XR9umcml1frWbHOU+JSl2jcpZiOlitmRqm2+XbV
IR0nEU9KrCFbetJ+ujZd2RzSizt8UgPQvTINj9GDDoIK9rdahX32UTkfrY76tqzlGNOiUse9c68G
o31f5+PoWUWUNmt/faxwi7LmUWh62d4bhzWC005JQCUiUlfmg2DVwKYwM0SKQD2TyfwnSGoJZfXP
1mxptEHolFj501uX1cOVSIuNVG/GSTeYYRW089bPMJdxm+tZbMrhy3To4ODBy3Tml3ls0jZI4jI4
Tqld7hujHsIkt3bVSFO6sBp5E8OX4fXHAR425FBhnOfhfeIwfGEyR/7lbROT0NCodRjZE3QZ/UaG
HSWszXPmH4KBKZw6Dspt4Y7vYrGIdbjWu6UXxykHnsliCxfOErCNVI6LT3PIIxoVoWPJRYvcWi9C
T6Flk8mqjuuAgi5M5zR64lBVtF/2JErQGoJQ79PY04ynwk+/Ydcf1rJvyUuIyKwNkhzWKxSAjlMm
sJ9Kd5/YE7GyU5yjHjNdotoXjSe/WNBaKN7iqzsbKX7UafSPleY/I3e/ikK/d8tRCgNdKm0XDhTI
fohMnJzVhpnci3K/gPfl4ZMwKfm06RTp1fQ/dkIZgp2aKDMHBOL16ZEtpw17vBi2U2B+Zi2pdcBv
Hh8EukJqstgtgewmRGi307x9XU0OXiZ9wMc0d//nDFAffFvGwi8vcuWWTNNbLtcjkB0y0dSOb5jU
N6VAQ8yK4mw23XlwKTxO0BflSC12X/24moX27EEO8IiBglJg0dzmXx1fPof1FidAVW6ojfpYXb5v
fWGxPk77eS0MdNJba+X/Osu6zdZsg5ehb1LTWHHWLQemjMd5zkt1Nab/iXqlj76jiXdIf01tCgDU
1n9tffqzWuwypcvw5ZKN5dqyLQ67c46boM1fl3EKrZndNo16YNbX+cvunItJsR1RZrNjv7uncoj2
n4pQZeEsb0Pa8/H2j/1cs/GAIZ5KtAwfql9GX8m2c3l428mlssFOBAJfCaVsxc5oJY/Y6gBnTpJP
LCwOCBpwrvHsUdakT0MdZ7ylSB9u/X5gZETJWlL3Lgn0i1V3Tq3lMYr5G4cb9FhbA+lZ9qSJ/qPn
qbktZyKbNN/GRktDOhNFN7HGyWB0bH3XJn2Q/Hh6PW1TmwJON6CkPrGsiy1v7agYGBUHQ7ES5O6E
R1ixH8etUe2IDOHUwPRQIT9vnTHP4pFKVbMrNIrX0jImIY4CZcs+WpgDqF+qJ+JEzP8bBzg2LIdk
jgPZcGIuqeDLatR6xeJucAIDjVINDHcyxFGbhTR6VE/wFiXHginfUqkJdFDXb25WDBeBf27bZGMd
MqCUFA7p46kdXQhT00Dj0HrNW//itC4uZRsmDx85stt47VfxigPE+KweZoCiBXJBC2BUEDEigm+N
bPTqvaBVZBS1R+Ae9P+oK2s3AWBhLd8Pp/6vT2w/0kDk7EaQxUQ0/yfSqv+zks3bKHWdeYKeCTNX
O9ugnq0r2clZ/QSoIy9usA/HSFp6ee5zQmuDRUaK5eyNaaX8qg22hjn+1QmO4LvXiXtfLUSBG/ug
CMrHbYLbe0phgCjwStxU4l8lW+fKBn3vNR2vL1AAUd4odJogeFofI4iVcbaE8cI6z56La+NloT/6
LrwV8l8of95JPn7MErtmlx20EYJ0J2GmzAmg5Xap5HmkaZBWhI4rDFuGQhD1J9JiRmnY52nhkRPo
uA3KNugv5EqvmWYNsW/SFVWppTjliwQYU3CJoav0v2l59gDG/tiZwa2bz9PzUNczkTrfOliq44GP
/wb7zAfWZXGiTU6c+tLqDl1p3SVZvdOUjH+os27Ovgb46wr1x9tXLNMuc7U2u/oCaDI90MJAyt72
LuBi1qiZHgiXhY5wc1N1cg5Z/jQXvJRPDgHvBaDOLxMosKhZUYrTrLsH+6m0JxHyTFq+Wvvb1Ptf
rV4qXp1TQ6xuYb+sG++BQ6ff3OnrSZqG2tQPHtBsto+uBwam1U7XyMpX6npNE/ifIz5F1j0T8P2D
tdOXG15stwT14yVxBWZv/3eeiuqDpsO4zt32i0BoCfHbTC8WcK3tqg3dUQQPu0lWvNVlUJzLRZRn
Bvs3E3P/Nn0Er2E3jtsWKfKca7W7Tym0CmFP0jspdCd2cv9EzxgDKK3hTg7aBPMdCMYi531cgbPB
SgWay6l+GZnMKMnZfjpcstu+KfNdLdrg8t8PWD/BRbMc7kMZ4iVqT/RQzkdE101P0Vihd8+stt2X
1nNbygVpdTKoEO9t/dnt77a0uJZ1jy764NXqUGGB5QgCSrQ9dfbA4kFqJ3gBt47t8MGiK21P2p1y
ZTgEDhLbhVLvhZMfOnmtpA+I1KakiwLLnfFQ6xdbqQOa7wd6ZLNP07YNEaJwkMjl7pjSP3il905U
aToPsF+PUyKvmlh3Hqg6Mqnju4/La9dVQAJ0vMa7ESghCt4oUOg3/YCGXhVlh7lgJimf1viSHuy4
VvL0AaRUPvTtYO6fWqWqr8qDQuot6U56FBZopEovdVH+zP1yACZg72gg1K96Ay2VNHQZCoICrOvA
NJZdPdwbj4IOsomhzIo61JfKv5rsBcmDG5fOaUJXzTbyMRbKjg0525smCTUinofAHGri5miX+uxZ
e3doNToP54totfQU1E12yjpwT4HBFT64ausvZ87E2Zss3B9MOZR+zfZ7QbvvjnW2gbMyG5/qZXoq
tWIk/r8poU7dqVFtnsYJFLwX+CviYNE8aWu+sHLt3HBOD6ik/bugnPZu9P0HXjBGOxvaygy5ZkOr
4Bfau4j4jjRCuGW7q0lpX8tavAxzwrrdSooD3RNYG1BDod9Om6Wdfpe8l389ezgVxWIf7HHq4yVo
rwGqJS8UNewNm52EmpwrXIfL5LvQt8eMMnheYjtoF3K7sNo+tCalkKUBxiChuIm3zd5FXjj+96Ne
MYMhw7gxW3ZUfa+OC9SqcEUKCFscJvuFICmmeMH8wVLPcD8TnU7Dwbd+gZrwPgyoQ03S8TJU9tG0
BwvPl37sekxsyg98ngSNQhuFSqy1MH0EPYthNuYtqrb3x5RmwK3IpOm1+CJ1e311O/hqY9L/urhb
N6JJxd6ABMZICwcKfiJKE/T0rejXu2stlN1CIuDAodVb7UDB3ruf0MwbZJjJlwzP+WQzL069+7mQ
YWNhTfuX1X3JtGetk4Bqc9Lgr0sqntY/Ktaw303Tc5HrvIW5HUJrQTjGpBs9VkjBo5oOqGhLtLim
QGtMNELmADhx4G6ySl7rwiy2mkDqnnznr87OMhRN/56Y+t15VCMviqyFLd9drb9rvj8iMmkH/jfG
qWbNkyv5li36PVC0SXrrwF/tsedf9HW3ZnQYBGXx7OBeM8z+VWMvuPEWSr59/MUYARYn7mU5brEa
Rsmi3rGuGduBBNFjhXyCfnzz2ETGAAswVoaO2ScvLO76W+V4pEuCHzigH2s2Q1Rd9nNjf7O3eFlo
bsZlYFp4gSs9NIFZbmuHz76fzft/v6Ad8OE2PqSx1r4zCfyVdf5Ou9/Z7OZrMs5hagR/xowHJxy1
9UVWyYcg5BUi1aI/JTGMUYyzfJNBjdSCs0ltvLo92kZQ37Tq3vLWWHyPF23bguPggBtVbeddunZl
lUr+CXpjT8PEUL4ULleU7nPc1WXwxJbvuHqDi7lMsQdaZSzLiXfXAufkvy+y6R9/VJlHGp3X1F05
V+PhMyEqnsf22FRXtiMhlQ0OO1cIWJODVzzQ8MilZBO6oYv8vDPYAXwpO/f22PvCvIS4nsvx30IR
cCrFG7fUsc7ziBMhQ1+fc6ruyEtaVVJuEkrbOF8x2WR8AKUI/mYtHtHMntkdo8mErZq3yiaKDtHD
2CLdql3AuRRHVU6FpyrPsyFf+G2n/biW+2IO1qd5sf4mnXrkVvUD5lIQAHpCHXhWUb6eJP2VVbiD
XhvMIU5l7YwV3N5CW+LvOUzDthoIuVo2wK5afVASOB2M1LlRMBXjT3rWCiapoVrWTZl4C3PGvFyo
bZh3FH87G1Da4mwuHS3yvHI3dE/hQTecCqqrR4WU5JNRBVdKO7l4RJJGntIGi46JaMb7Zg01Lpkt
ML+AoYk7fah4KHg8eR1rZK5xvb1Fl8NRPGx4uUAy4WFVy8zYFH4JumqkCdESNJ+TxntyRR7E3SxY
Ko7UW/dMOge7oZZxwEZYNyybqxRjsGyS4vbfD/poy1s/zH8AMyeh7ow/Q9v+n73zWK4cSbP0q8wL
oAyAQ26v1oI6YgMjg0E4tEM41NP3d7PaZrpnMWOzn1yEZZRVRpCXgPsvzvkOauehkJsq7+pLz8L/
4GQCtUgdMMUMWCBFTbANrKcyD7NTyXLxRCznS2i7wb6yvP7Q8kDmZvpWdS3awBrLGecN+X3sFcu0
T++O+UeaXbtVRAiAEGabzWb5zmD+7RFTeY5btXVNa74WcEwQC2/Mu5yZIhehjtfmHIEDeSSGxlbh
r3Kq+mZhg3FfSuCqG/GPzpP4izRo33zVD9ssotXVsmb7Vvi3KBTulq9mpumyEuTr7nBEVJQsJ+mU
C5fo1TNlCJI4syE+rLBeu96Pr+ivW8RsDJlEGd7kEM1gemGO5zWnDPmlK1907THya16FuL6IaIZG
3zNGARNPRm+m8CLlRrcTuvjNZvsW9DH5b038bQ+0XUGXIHzOE2Mzl9ZAX+/9kIzmHFK/ftV066e5
IYZdkblwRIEFQtQrux0zLLVngYaSqePDy6wyXUUBOY+QDR6DSpKwuU0OHjPJZSa7je2SyNH44Z0z
dzomMwjV3iimHYzglYUnDV2KvOSVw50aBz6XKqAWiEsbNJIdcra5ufRRqZCqxPWi9+d7RH7oPU7a
+Dh0mbGIx8ZcG2Mc7iBD5su5HfOLG+K8ZYe+FGkG4zRta33iRTw5vYBROKcNJOeIhU7D4CHwEr3y
0dFvmaC3EJiQ5FtzRYo6iLFdRAm+oH4NUFp33aHHEXogGM1fWrCO11yP42ZkkL1umKgUcC835OSO
O4a5iDRUeh2lS/xtjcyktFG1obgGHRYk+fYhlLclMK+2RwoBba86/PNvQRuEe1VtGGa0yJ/p7vil
9DEGEytugHChd65RxRCBqH2zubAxxNnimLvKJ/MySDxvEbCKOogIpJ0V78ag9w5wMHzovpkHr6/Q
p06bbxn6hUVqFfFa1ESFzw/+sJUVASqzt6LLYaZmk7HOwavunXYgVREx8IIFuLhZfPqTORonrCbd
KhqBePnRHzdFxFqlqmduNq2AZaMNYQINnrDr9nk4fWr6iabwshPEQDzvHVwrafrDqiisryGbfgNj
Ns8BMks/B79kEUIXDtpbgIKO13KQ7TkV7YIyrdpVSU08YWNhIolUcg6cmfCi2+AWzouVIuQfYW6v
x8G8pUSdH5Cf41kK+KFBeemy/hx4JXTHRqmdGzCoSRixHludfPDq9xhnjt3jlwqD3OGf3+IyOVPn
xAe3R5MZ1WjNsxQGr4z6ZNk+lIEB+eMtU3zf/rfj/f+75f4vkXYW2I//o1vu/Pktp8//cWs+v/+2
8r9Z5v79n/7bMhfY/wpcNAjwP2xYFP+Y9P8T/eH8i+WR+fDFEYFEiN3/JH/Y3r8CD7sWEZkBzkpL
4Kv8T8ecbf3L9JHmhB4eBKzb4f+TY47omP/dvI3x0vMsz8Y250OJfvBH/qtjLbGMEMQqzBxvzOsD
8O2YCLcxWzmVJ5/8x0IU0XWWyWPhqpvluMPdCyZGWYStzB7GrohRa6/MLeDL6RB6oE6NUlz8jIMt
tJwlh7Oz6jSEXGDE6oRcSm1icrUW1qTN49DkqKkmKTYMPBVDYh0yOHPyVdkRtGBJg9ZjTgYICmwI
/cS/sfxArlvprzDwjCc6laWdvOX5xzxOFcyhmPmyn7fbbIYvh4/APbE7y0/StbOlPeUvVD/7CH4f
Q1u2ImTDOTuB/2A3o6fAj2pGTK9dyizZYqVXREclUWA/A/PG6WU1G4nS7TeB72HHASd1+n5OgGL+
Co3iWDspufbZ7OwcK1+1vv0WyV3bjsGudP0/9vyZEf2LSSUclkG2ayPisPKxTRfWPvaEedRt/lnS
KJAgmv3MbZUtY7iAunKWGMC5yMcz8d3dyoAYxSSM3RSDtCFB8DDZb0YaLanFdmbI4DIm64I9aHyr
ulNVuNMuq+ZxHQ7moeHCAFZ8iFuXtXuZnogoQ88fDf0SAxb08LigrDq7bWM9jQi32I2Oekmsqrdn
gvbW1jZRpChTgljShFikDTmjzPYFD+pKO019aMroIlsSgHN/MLcNdRZAEH2ThKltfBnfaFRpsZzs
ZxwFxZiGuBaXU7WaIXOmIqs2WdJ8iEJ9oPKjuwHQ21ZfSNB+yUHF64ggplU7AW0AVuOcHzZTTj6F
mGjeKTU2X3wsuLak82p18XcwJdEuyRBtCF0djRjZZE424ELkTnIpDBv/Wxej8H88hBDv30vUxscy
Ve2L5ZWc/iSTlp3/TkZF8OzVCJgDeferwT8a2rD2o0cYrE6i8gqDeBM8Yr8hOMarSgqffaC/Ntry
mY5HHBxVYmKCiZE+bl5k5MElri2SCKaOMG5cCJOt8dMkIZPqelrXoCAfFIDpkvX6Gewi8j5h/cI8
Jm8xa78mssOTRFewTsLaXg6WCC4M/95JzwP0dJhYJiws3NpLfO+IF3qPRAw5v06+f6oeshDCytUl
mElDFIk4ge8nqqwvBKoy5IZN8aDogMrCtRM1V+X2tzROHrWMOhEIE7TsFxvTsA9pMOudxxqqBot+
7giYeWQQnyN3Sp51wC4doBBALDBTIputsySTKUgy61on3a4px090HNHOHXsQrhUOMIePlNaf5sRu
sr0l1Bah77xrZtLjm5E8g5HhJTBEbyesEl2YPTGhdh5yKoHIr2kASoZ9HB6DKjeXVaKGlcd7fhFI
2NBwL/3UgleDz/BCtcumWtWbRI3DtmpYraLWLfcsJ/uL67vmYfCrYwvSeJf2DbG8jk4ORIqs+Yjb
fY+IfAdYbJNYGDQ9RAPsYISx6nKIqk7c4QASkJmllS09M84h75TnbNZ/ashBe4LemSq2zbtNNS78
4crDQEj1iSTFXcbhfMjqr9xG1KDSUypHsfKTyN5pfHVLjEoRdlW0Mg5zIwx8h3zfeKV3muNo4rUI
by5Y4UXZuM1JlIjVPDZUfKQnB5T/UrJDssDtLtmos/GbunUVPI4d7e1k8DDqNOQGIxg9GdV4jyK8
vQ49f5B768qy7z23gej4JODKMJulnfTl2XpsGCnyviwZw96JyFZPwN6KhJsgzDhN0yGxnypq9qYS
9olQJPiug+9vVZjKsx9mS6f1f+O4dW4DmZo3mYtnS+CiQbkpduwrngLU/mcT7edKkvFHgzr5l5Ai
XanJvTJq5NiyVk7mWIzMa0huj3/755dWxQ5KzaD9QZ+P2oWFRqea9NoyQo0bEZwbL0uWULqGN5ju
uKzDbeyqCkpV57AQTs92LMNnvyaMIGS3mLvvNXKFNaS1h5OFIB+SijF0Pm4tC5oTy0yPUo8FwcmJ
nSWDm3k5qrS7VPZdIHvapwn5zQVZPZzr8bApRET8qB/6qLimE803dhdRtCtGfMhB0bGwm5suYrSB
UlR/ExyDm6onzSBKWNGmzbZx0BmmZdNt8A5w4+a4g7ISoUQTc3hyNjskoqAlCbgHSIuNTHM/Mhta
l3HxrAKDNWuwn7p475cOgMBeEgwfIqBDf/bUWszc+xdeIYMZONFJ3aN+V/R3YV26SNhy9tg2hJYJ
9Qb0ck6R+G12UYZG8JcZaw8bOdlgj9sPo7JhadYCUqT7ThTUKbOqC5KWmLi0juRPvRVASZe1m305
WKiWaeowEpn+5BDHYKKfkC68d1n2asaf7bQpLAd92nRt5MhqobAuOvf+CFyhZuP3KwPBInsSQTPn
lYuqZYvtjD+9TBAUPXqSSH3g2iuZ2uNMScsx2XbKUcs4HeuFkNiWEcAavf6d8eyxjHYUxY9ixcNN
nKGnXExu/dGmGHVbLjlggegH5pNqsnOM0W8hzWM/+J82cU7oLcGqtKUZbmzlHjj0GBt1YfKg4kdb
RmlfzJymTURuIQ9Wg/k28JuVX7pvo2EikVf1w3O34USvF/XsoRAM/BvsXmidbA6XXOXU/X6YE7zd
PKSuxdPslBIgr7qYlmIdDzdl0WUkonSN/ZIIF/1jifWl7d0v35XhBnb10Wis17h3tmQSycXIDGJt
Ft+jE71YJT8y35wkQzj3GIjqQixCuApxU6xZAnVAZhF9mLGH9JAdaBXnNaEhMNCDChq4iwVuWQBe
RQz0q0M5v4jTzTQ75qWSbNaxiy6wsyxE+AQu8Qhf7KWcxe9kIES2sB9nf/Ts2CPM+5gVUqDD+yjr
Z0e+gLdmL9/mb1Io3IuWvtFa7WUb4dsp5mXosGvQWE5wo4t5iy3xnTCrQzYg8BdDuGAV9xR5Q7IW
cnxnn6qgP2FwClkLMwQddjK96WKkMR+a6OwIMlsnJGKN/WrPU37mXWVAG+BnJ5LiPCkbpIE/v/TF
MK4JGGOH4e9Ke2Xk7PqUX4OAE0tUBfjLUloyIqUMVewemGt8NP6KuDBUbaV1ROEPnCt0lrPJ8n/m
hV30HFmKtVE8K2ynpOnoAodR1McN7TImv4LAASwVZQ70KSjfhi/f8HhGCT1bW252rPP5Swj7I6D1
HmSN89D+DnH88UWipE+nt/TxgVRdNx5a6xOtv7c1qS/L3EXtE1kfBFvEW6+Mnl3ZfQcW88a4KN+S
znlBssPX/w2vGxQ/6V9WRpitYWFzZKS7ZKNgr+PpZ0pBxymi2RAi5Nh7dc2TqrNDH3rj0mNvukwd
uQljokK8amVIcy/z7h24b7qdx/QptiZstCM4A4CodeilpNaTPNUUJ9+Z3EU+2OHWSM2Kit3CvSrE
W+rmV/LO2K43HUk/3rxk4c4PdgDXaUjGHvKdCuk+G/ys1adfBEc9zjkFJayvsKd+KmBhKd+leKNJ
wF+HkeQDAMODK+vdcWL+8hsY6ilAqbVhlRePp1IFkqGgWeAmeczcfR8aa/4HHf28iJT9mwHsHg5h
dMhy3JcOBYcF24uhIxJEYiuWjWzCk0He/cIuXHT+eCy2ZviRoOU+C0Y10eR5+6m1tolLYGY/u5Qw
TEuyMvs7tgIpffUh+yg44zI8VkkOZrDADFybRBlNgaVXHpcsL930TuTqY8fLzKPQiNQs9yczWWo4
NvtvZO1PadGna9dvTfbz5Js4fbPqyABQ2AxIlmK5/aFC5FoxgoA9iUNIZyUGoZLMLQKRUrwm4LbB
3xHa2Hd7RtyUcAUHQm5cEb/AWaVOtJjfMr6tYEqk9Rmr9HC3u/i9ZY6OPCtd13P1p6Vw2lY1NVyn
+7slU6RGKE8ZjGeEvokvLzcJ0ys5EkqrWYVf7hBWS7j5yWqVliXfRf4K74iEIyv8gJPJkzW5ztLA
7531IKjzdiSfdSC4xqSMC9ia6jiCoUFu8iqPGDn2uHvx1n6FTN2qfOjP0igIp0YC3TiwxGfbgxe+
Ebn/2Umvh9BLVzW0AesQcUPcmDNizl+trLSPoZjWoiqDDak/VGugT6DRYzZlFcPJtPZF89baxW/W
bGdsTGAn4xe2OtFGBljJA5/sR+G/jiObQlZ8hAVU01H6xbhEhI0oXdvi+eyaIzL9bnh1Ru6cGBna
MIyEeT14r16FwTgx5wWb3z++4x2Aw7jvSKBQKxKypSJOkxhvY4lHBHuKts8lvjIvsn4YKZtbXBHI
VOmaVYd6hwAVIkBbpsyoobd2NIWbsI3/qJkZf4gbcOV2br+qZlc+aQe7iOLbn/Fbz1XWHgToN028
CAbzmdZrIC5BSwtcZm4M2ymp6m2K/STQPSBjXupVWKMgnF0KzTqXExLp9B1DBISWftwT4tAu6xTQ
r8InoVniLHijWaPzmXQO/p90fHftVD+X1t+ESHqT4EYDsdW2Jb/m6ZFPuGvF1ZrbHdEM1hqwfbeM
/DNXdrDvY2MvEdWsuWzWttf/LUhr2oEo4oKq0KgGAdfSQBTQEgYLREc31ytFhA5Xt/td6j49FZ4F
S6HmxZbNbmZy0lj9CH2fLL4gG/SpcIxtURLP5cgWPVEzNDAS6dX9bF5Y6RfSPIyejf7rOIm3Ii9q
UXcRloYxaLH5lEv5cO4OA6ru2lbpol91END//Zo9nv1etrBMIP2nqP43yKb3tfb8JVAiTPwqrbbx
SN5HPA4/jcY2Zkn8x7MWmzCpfmIsecxjg08KAhbtI0SPMY9LCO8AYVCU2iH7p/qVRyBBiuEb2/nk
+Hq+IQ57S4PoXUbd/JyCPF+30vzbpN2P52oTyHfAViqt+7UZQ2/jXYNcmPv2nop5XPY1zizNTg3O
nXMrmVynfn7La786WL73hSLpaE9pxVav2AbjaIFI8V8dKPVnzKFPjlcXO0PxHU178mfJ4kwx+aPT
sdLwoVxx1lE86UMXjQiubegmeTJ76165b5PPmyDDHuiT/aorkf+KLzqyC6y1/lvrPZhGCCBJ9LXX
Zq8ecRnOT1n6gPZax0IGlL/1QZPdojy5IjdCURVX1Zpx948dOBLIOZI20Q/Boeizu5djhWEROwbN
NsF/tm5JeF2b4PUXpHihUz/UyhqvAwsJU0A/HPoIfU9NwIgApxI3u8iw2wUpQ4e40WwsRW/hHBXj
SjnUfagzBTwfI9/mjya+7Xhrbb+aXscmW+aZWHV9NH8XOr5FkW9cCcv6Mc0RJ2ZGnZkmQcTGJyN9
0RqAreMNWlL7ZfItNfWbWbJ3LEQfroDyfad+kz7Pyjxb3eObIRhl2zKEOIytfsURVF1A1ycYW8In
lYKRbDqkZZNQOyYKm6jg+gJxjNEaB8/ZNPHmj2a5IvrpTzVY6U4a9Tb20AfAmEGh7zF7SCC0rlBz
RMuW9eWuqkOSt1Jn480TB3VLOo1nsPkfH/uewImR3dSX0KDFLYI6u4Nxf8tRF6+UHbpbPqmLHkFt
aws9fp36p9GdAizYHhyuyN4aLeZwa1ZrJAopaTrmyZ+aGOwDiwRhXJxkNlG56nUeEhMm3lrHCY50
WeHC63F9psoxTjWR1q3ATdUOqxhv6J1wiVUrKh6pFF36XAOucPyXarZRVNVG4Rwhr+PoCOwT654d
BhB7hwCEoFHaAD71iqJxslaxXSe4dYPxmmlJIoJbX3xLkxrctGJndWTs0r+rXQk3hpM78BajCiWu
F5w9jfhbjCpbDD6Av8xKfw9G806N9BrYSQjehILDw+xETVjDMEy8Zv3PHxpp9R0PihT1epyQGpol
trIEoO/YYpsnBndbhBR9NruG0dUlNxZDiox9W0fCFpQTMXjeBS9AtHC5yZdUHJXM761PtWUWn9VI
+Z8F0zegf4fCr/3juz7qXNzl7wMjvmgi8LEVylgI9UK/M71MRXcifDDE5ee3TNFmEMv2ELLspC3S
qh4vrurY/goqFMNwmqMliifibX8LBX1MESCFOH0a5m+dWg9g/D5m/RMVxkvWDR+x+psSjldRBbh2
dapGtLxV+UsUzqVt0IGyKL4HNLSeb7zYZNtlZbITCBgTc2Q+GX0XKZvgkJ1eJO7z6FGSpifL+GP7
xK4EyKC9y2jmJ7P3tmNPNlSP3gx7LYVwDhSIiwkD6T0gwGYBVWudlPbOzpx2ERN787h6f/JwPEKf
/FNS3+G4de4IrBNGNvWHNJIvGq4ADtJixAyw6EbCLITjt7jeE+bLyzxPfnzy38HeLCzlXIpYLctM
fhRxhLw3CF7CMfnUFzQU48LnIzK0fc+BrcIQRaSCY5Y/qcRvqyvUU2ST/JTE+PF4pRhsG5ptb0/m
wg/HOesm4d6D1ts7ZZIugzn9ikf1iJo/Fk36NVX+RTIc58gI8Y7rjUyTv23krCLMznTTzLyKIfki
Yo7mXtC9Z+z8ZbuJJfwuL8I57WpvSVZghha7PmMONnzrAl6reB2dh29xiq9uBVGnUTQtjVSr3pqj
pYd9kEIp/nEId3rMY1ck3/Et8RAt4qH9kDFvTVR8ogxFksNHy+YVIB8f1hSHh1FWtyDm/4opPwDk
FPNdK8xhOWy7ktkdBOld90BihHO10WH+GFk2rKBHMz36CQmHASNOhggpACaT4CpDxk+0nMZ9ihWq
2kQyzkCuci2GKkSMjju65FGG3KqsfU38MMarJlqTiDwfKw5hK4UJE3qc5pJMlJPR8Yuj5k8edx+R
oEVsWeNivODD43V/WEtEckhYBa8EOJxjZYVYkey8WlEqS6JX/WgX9JO5QjJbUvll9dIGDgiOMJTP
A5KXdSFB0xlDdfY8yFlZwerdyjSwOx0gZwlH+7XXrbUcfEyZU5Y/19hejkaH7Hcs/Z+IkuGCfPQm
dOCtwjT+29k62hK0ShOh036dt9AZmhIdtQqfMbfPWwyxe9mn3drpgcDoKZ/2zeS/BKWggZIdr83M
eKv2PQZ9Zm+e+btqRq9lTReWD/iObLWdkKA1aBZvnaymJSYevY6V8cPNf2H+AFQA0QCb6wxFUgdC
uAZzdkgKyGPEWrJgmMk8FNbsH8McvkwzC2zQibUJkXkeywEjUSjVLbXt6tAwku9rAGtjkvxWs+1c
w9Kt+SlptE59eAnKZz6K84h8bte41n7IHZJ2px892PhkkQgt9BCToh7LHk6Qcc0rrz9Zzu8G0sgy
mYINkJSacO2LNzj1PRAKCS6YP7wlAOy8/CxqkqUJUwccVmQFz19KD1/Lbl3ThtS4SQ55zkKAembt
Z6RgIrx8tgc0GU3lOeuUtddBo6UNzMk/1V5zQws0MePGvK6qXY0XYA1rWABctu+kTkx72zTVMQSu
saQi+DJtd5+pF5dArXVD1Bh3qXGUcvTuA1F7gO4JzUiLU9wSYPjQVYJWXha1iE9sm+SCtpBhSmow
vBnNTVgkH4zMjyqOTQwL8tMN4HWFvrVXHMjUE7C3PkD0wBrqOUJM7a/nRv8ic5n7gSlsHdzyXABq
bPtp04NzGjDjkai5SNLY3TWNd3Uby+Jgqm4qe0FiXy7izGi2puGQG9Sg1yroenqGaBMAMIJVVohs
QfM70SsQOFI3oELZXge7hX82NFZtVgEBk8xplKUfPGW4JBGby5mjKjU3bitRi3kJPz7QL5XzbgZG
vHQaavi2yD/xf2WJNS+Cka4MUPyuTW8mTCtyBjTYHzPLaX2yeo3GM9v6hSCtcapdYu0T+k1TIux2
ftthwh9fmD+1O/T3wp4xMkyz/SY6ABeZPpZZF+5SJ7FXcdegAWfS6QfEBOW4hZlID8tRs49TToSp
MBndnQqTbCE6PFpkLTvHkKEXx8svoEDmSyGKN1GxWrRLsG/qA/Oac8yAvmB6Kg/jqF5T0mIxaYX7
WTT2xtRAVGIGTftKDeuCtfY1Yri7Jiw46fPh5LS/8/BLN35FzgJbucFQz4F9t/L7UM0LiUN1RxSr
saqqYmRMwNg8i5R5Uqb64j6q15zT9L1FxYVNwntbma+OdpG82i2sj3DTtpxwOTs3Ci2zZ9QUs4w9
JbV1TLzcQfbPmo1BTPfkPk6q3GWaWGX0WG0eWOT9NNnGbIzxgBVeLSnSH7J1HF0lM5qpbG5k8SWo
mlyTVZP41eKoQ59RhpDgVXTrnHpeygB80TCm65DGYdFo5i49c4BTQt6gCblt1w4RgM063E3YIZIu
iJ8qQ+O+oai5ESrLenu4aKzAT7R/CxyDyTWnmzthT9o2dI4HdzQ+RViWL3YRLIckGR46JnKXm/yK
/4ltk8TA0dh8bxo3mG065DYQZ0f8WoKoyk4FCCfM+1Jk0yZJWhCFiu+px/K66mRNsdwR4j4iqQFC
EaMggZvCyHK01g3F6IOgAbeL9KzW6x6a6zC58onzbW/SMdV/QXEshHgsiMbSu3UVTKS+h1sKeXfc
lnP9KCEb6xBhllp02G7WhJVBe5YwLsiIPjm3DLHSjVgCee1gQv5j0pBxcfNqlszJ5LGc/klSzd0a
0wokQwTqLqc2nF0yRUuzXyDHac+dqOVSid7eul3d7cFpMT5Mq/nKlinmC7KRXWMwq9sZK6HWd80e
6AwO5o3RuM0TNGhIMjsVCPkZo0JeJcVLbWfjVnsli1XROcwh222c8lYEvRMBZKJKSdL53YokTzEs
HEtcCmagiPew/0QRbiDPQVrdpOLUYHrBONEBwq8GtWs59mfD+KALbj+oVcPFTE48N8g1NNSKKYFY
apQ7h1oT6BZ0bbF3uaIfM+ctl1X/aXfVsWAHuSJeKtyHIJT2SRpiikZXck0GujwouM018ujAPKSz
5tkBzbfWgf/iuEQz2mXw0mXTxTJ0tNIkKNE8sxqaJwQPjXzySAjPKibWGajxhaf/GHGb7FVhdeu5
ZaA8+rHASQUcRHvp96DG++N4QSo70BbxvyEJhPKA109ThWItglfrEPztQdF3P7ArL2YSCGY0l+vU
nH5DZX+1HyypQGNdZDDoELxEsfCTBLXelN4Zhaxc4lpSm9pqaEBM3JkR1+lD2cSyJmHThY8eUWWz
wzl7IgbMXU0Wa84gxrag2G4aKLKGydTb0IT10/K2pqE61375ZvMIMjKmfJV28k0XmG//KRclJW+l
7KsVY5gAVW+q+SJZmMJQevXs8ldghIqKF1gFwojI9OSKfdZ77EMipjvd63q8E3tFEFsEgOLFyjwY
G6iZY8sJ9kkcr6esSrZGjEccEhRQk4FV6x+ns3kvvMQ+DrOl3wXMk6n2P+IQvl49EL72z28723it
JiPf+2AST33rUCOJEoEOIM1FbyMtTxs4B6PyV2USptz9rEwDfNMbTx8kPpNTjuBVqmNhIVyRY000
8VAuOxQLK9tzhnvb5SAgC46lhlkseIj4rev8p7Bow1sZsoKrBdWXAt4n6IpaqJpA3JkKU3K2p8qI
/GNJCQUFlIkBhUvm2o/Enfwnog6+gXQjppTVfRpG48Ko5LufXGnrLHyR7FMde3j1KGEM0D5cBN26
96AP8vNRByM9o5r1j6MHzoJHqmfbYrhPLH34zGCrgB5NN/RYzt7iHmbK7/yu62Gd0GoGoytXnnJ+
htTexMRn72aDNifnbOaWl/pXEh9rNd9TDLVXpvvuM6IAwct7DMrM2bp1FrAec84F1oulwj2wMiyn
xqvb7kggcfY44RghJDrbJHGIw5PS8JZNEz/Y9Fu4uX+AmvlYxjf4K3TPYoTY1j00inafFZxaQ4Gk
RxBs/xqVfsDCTp9h49kPDYC4G8EOTw8GpaJpnqpmetOGBncs5x3tR7FpCakW7fxS0zMc8A9NK3eC
BEhk89KY8xGTiNy3so/PaeUbi8Yw480jLC/zC+9UhOdYFvFmcPN0HXWEisMPltqb1pU5f4i4Lndt
xs+McLK7WYQXyfrh0LAHw7CR3tVY5c9lYa/gFtMx9SvlPjapVrWZhiRCEEwZNVBkbLu2u8YSQxPR
asiHki0/hZ7gViirBB+hHAvO/cQSkxK72NQd9ATAF8xdbA5YjSDVY9SzrCBzrsiCXk0tU5rGYLaS
+X/4LoCdZ0ywdZkdAVo0qwJqLfsoI9sNZPyyYs8PkNiqW2c9kZ3wdzBCdMeq/+viuygwmK5EPF9i
2xU7qG2nauqTrT+Cwqj1iO50OmVj99cqdP9K1NXOKONoVY1ZdMlay14CQPnng2xaZq01PIgcg+eN
2GVvW9RVvtokwm7vtuxIqAnDbudlODn92Sy3gaZGbwYlXv/5bVNlrOWIrlw1RiDO9tCTsD7Cqmbk
vJuZC2HRjRAAQ5SLyn0haliw6E65S8D89BD4GErtmzLXBzdUx0An79H8EK/5wXDsOfRAU88Bkd/J
fZgGWgVKg7oqkH1lhQ/BbP5dw6BD3INCJUYpxV5p/gqV24KT9RgozZzoSFv0NpOGPtpdsyqz11hr
/5usKgjxTWI8BcwRtpq2sqxTDGZdPWyLzBbruILEivWFkbSco7UqWXMyGA2XPSjmtct0kQ0bszzg
M+cos6H6NFZ7bGvsjXguePatXZnyN5mluw0iY0MU41YDqr/YU2WBnGDLAhc45PLGE2ZZDj1ByKNm
KoV3vXW5SAnR4y/IgEJAlYD+OhxCBzk1DRr6CN9eA+Yt19gc6+UwqJuvw/JS+vFXkhLhJHA2cn1o
sSY0c1hq6HJHOfQjlEU89mimuyXdnnnwA0pKpfRalIZ9nezIuj7AZ01w7z3mDCqW8aar7L/EXxYX
z3XIFmudba+1Ome62leO/ARlYHZqX9CDsNQ/6V58J7B3N0MyUhzVG/Kssq+oju+DDZc+ZimEf1/d
CQso9lMoLb4kBj+m5x4KwqiwS9POl25nEluZjhcQluUm5EXgvs+Cd0BnFwvptFA3r28VmhvfvNYR
+ie81FXnu2CUbH0kGU4+Ydh4flwOSZRFvx0VrgftZidM+It6oPtPBhOtuG/kJ1HASrZc3M2sSm9J
VpSX//VLlBEv3Otsl08cIIw+Jl5n8Ip+wRfmWLCRCjA4gzXG9J4WuibDYadlxS9OLYfLiEQCMwP+
w6kiFihpjXYLuBhp5Cy/y1IQsB23/a3uyzV2u+JeDOVLPmSvNa6towBHdp8d2iv2Bpjho/6mFLuS
EGrfYLPiwI4jzwkU2b5TR6dgB1ZGgbiEpjVd6itCML0nKvWpJIgI8xwbbmxPM1wsBx0Tp2XBWMkp
mYdiADRXo00zJQ9B4VX/wdJ5LceNZFv0ixABb17LW7KKRYoiXxCkKMGbRCaABL7+LvTch1F0dIxa
YhWQeczea+/itP7n2Oq5Ql20t+Jg58GF2ekyfqE6tYcu3dSsuBhzwOdo7pMV/jJ44o6jx4A/o31W
UNzJyWEeJfMkvGCRRSC3g5VCOI7+GMeyIJWtxfBel8+hQVUY9poFb5DZbEw3JtnOKVqHS4psZLCM
fMNOaa0X3awXmTHb23Zv27B23LKuoVsx+mr9OwE7Dfwuq0YjNLgbqwz0tYmz3zDF1mODmQ0FFOOa
xPoutddeeamRbjGIqJKahqOFZ+DH0alXHn0Ix2uaEkvtuHcHWfOxNv2D17XDlj5ySXz28MVnt8lv
0e0tAK3MVcep+ZDwNbdINuhnxvCG1uysHSqNOCMoHYJgUWCpbckg6PLJrmAWZl8Q2sJ7OjiPHBNZ
54fAxIihZ7UQ2PxQ4h9oY/dMQ/NHeLl7qQpH7zKvK4i6bh3iCiYyQMsA0JbXkRlQj8ahcBgHGAu3
PNEpoHISz7tGVlBQnJsCXfCmY9ZmPCX+PUlpaYaCkAlixfmG4FuwSr52HubF3FQTKhj7rxP2igTs
Zlj7nnb3mZ7FZkCIsspYX4hBnyFMPITNtlfj7FoFdrIxCE3+amw6LmlYB1N69GQwblcJRj/U1/aL
lBR1U0jAkJ/yTGIAc4o36Co+y7fhMMfR1yKpmhGlMXPpA4xPt8DuPlnen7sWFVyLVevSWmwGI8dg
B8iF7RFjhNxwTWp1sFWN/8mV/90PpMwDOt4mAps6Mt4XwnojRrMXYQm+rPwW9/K9s6BC68D7i34b
8Vzh/uFkOym85Nrk68Ka5vf/sHfDX4vqVTvggIISP11lWB5TgO93LPYeTO5vMPlbLCz44LvpE82u
u066MDgAQ2SqkTGnNRJ20EI9eTqCdjE3yT1yZpjJk3ueW6QlZd4bu0aZ3RENYnv2pvKXXeHgDnBC
vA3wJ9dqNJt3oXMOR7sw4bwIdBmgepAJBphE29jLgdSNCQlcaq8pOg1T4FD1TJarDluY0a/arV/2
Ectdu1mjvSMrISfMY3wxdF3vuyb2V4udZKUyHrDZsj/dkskJKcg8JTgYi7CoqZ/zr6xLPkP/XaQF
rOXEIYxgaiXapYKnz3efxMyfG5cTTLY5XNRLT4mBdRYIqrHMS4c2/VtTlLI5YLWInIGLwb4XGQhp
N3RvQxEbq0GHv3iSwnWZZq/hbMSrOmZ1Rrb3tqM7WdlTOJwzd/oaqDyUaBH4x9DkJ8f5CoDDo7yB
+u/iQnat+bfo+h8+JL7BNYsHhmdxuY48560x8nvEc40Wkd6bz9EdTZ/3B4NrBFh6edzp5REOE1DL
W4HB2uB9CZHbp+kjjh31XGTTmzaMi4Gmxi5yfO5t5u6dakSlSjhMF2Ts4t2h2pUO8rP50ditebBS
9WA0/G318ndujnwn7KDciB8WQSVqQjyiADwgDCQbfMH8gS4ZYkrNtEY6Mx/SG9G6LpN828dhH8fz
h0G6OHZrZuDpbpT2+BSnV7vzc1QsVbxPM70jTOfN7hLnqBWRzbN1HHTASCGFOtgG5hp1D1fDwk1k
qQc8pjWpVAsi2thw1aj/FiVwjwo+ExfQUjmZHT6kHTXef7slCyYxy2LTB9rau4638yjs1pTof2bk
FjjhnL8QPB6tweNOFOAf6snNVNEpTjmqi5zlD5lwJ+mn1zELyJMwxT+Emupg1XI4iZIAwLoP9o3y
54tnKX/dJ6GP1rvJLnnlTGh4LGML1GM+eLWHydjK5+c63aTGdANKCL+0826N1UNSrBL7GIp2U9R4
CACKs7UDagmhl4p4VnG608n4FWYZuoh0+iMUWk570WLaSlmMKvQxS1uDtb35rE1l3vtfZTH9ZdEK
8qlU0Uqik2D83uyF57JtdiZCCyh5nUZDumKM55KjemRQ5Zx5j/Ntn00ZPmq8w7S5m4QHlhrdcg6S
Vn5lOlJssmVxaE/+dbTMeWMv4704PWHggz+YkdrCtqd9ZgJ6mdPxaAhqKOZFl7jKeVMTykCejI5K
9iwng/sBcGNVC6zUwNIQ1j8YycSHQnEe9oxrWtC2U4r8wGUtxfLNuLoay7bC8or2qx2vDRLSpBje
xeKt7jLsrKPZbbx59klxCZmTieBIfCoB5xKZb5hu/cV4Boxgl6Wcblw+Pe01b5bvBB8ZU5PdMADr
hbQ9sAbcJLU5brplm17qfyht7R3Jee9UTC9zwdZrie4x0l+d27AOGbhT2iW3AzgLKQ4TTAeq2sCF
rQOYvjIY4mjohFsRqnJnnEG8t/uq7F9zmOcQjmkxGmrHopgfn7PlbYhxepuD6QgEBLHvhOWG/N2V
YxJznUuD4Pe42xtl99dw4OwabrSfWmtvJuqOK/JE54e9Ob1Pnzak9k3lGOOmFelZ5W25S7GArNDe
6UsSzzSOo64OTd82K+F5z1bXB6cqDz7zpt32qSpvkw5PnVsSnug72d4XU77z8IVurLAxNpM7WxDu
R649nEcns6nOtj8HJz6baA0AzFmj4Mv2XtXfsBB7J6+ya9w/7dEPpnPTIZ/QaX8uFXuJolRblArf
PtKBe+OMLLadveeEl1brU8uZxYgQ3ctUG6eo7reeq39yLNW2MF7ranyZbImFs0o+MQa/cGi/5SaU
K+yQ6wqcY1SWOAZdoolrLY9RmX4E82YmNwkM1asEhC8s90E7dzJq+hdwncogEaXzL61rnpA/8xeI
36FovM4O9MhW8yRwKfyYIr74nv0rCJYsENkSS6WzdJcF1WmOEJ9LXpFD0tkWMQ+Jeun9NDnYVo38
KJeMQVxx9FrbYAPPyFiwwDRLLQ5hY20bJXrQoUZ9mP36VTNf1Cn/9bwiHt5ucPNW80uIpFUW7cMN
pnsZMuuO4UzZ+fTi2d1763cXdGkQ/YaQ+aLHUC6dSKJS8RFBtdsU+alIvW+/X7h1Zc2kxB3sTR0D
7C1x/lzxuFZ1y/IGHArzZd4u1xWffSAeQQ6m1LVRhzB5BPrxYwb1QyKVzkNvHzB5WkkD06yHN83W
4V0WAkHQqbadikhO9PsSpn9q2JRzIb4Y4oPWQEn7JbfrmeL1pbCzTzBrzEqzbN8GwXmWE6s04M2B
dl90mtsMeBE51jTLIDMPwidZSdvWrtfRFkXuOzBxQUtzkCb7iWo+9oxfkZJ5i+5vGki9NPtVDwXy
GJj0Qd0QFpsu7Jj1oHBCiAiMyZXxWmS3rESUUCRGsYGBlV8xYpA9NNd/QnjihI+BEGKuSUoL7zYi
5rr9pVVwJH4DCTJ2/1i7W1dSAMka3X1PMWrTMmepv2trnLEem7W6eLZhFDCjug+IKlajdg4VOyp8
9yfaWYj3xlOamF9sYM5WD83UeVQjatwsZVyrgS0iLy03bhVfbT3ZkF/kMSn0pgpLsoS78Uu7wUsX
IPLrJFtV8qRqKlRMXZMY1hNY5WMyxRehmEsn48ztl3LITvlTzW8fApfSYURjykwkQfh1aSD3VVMT
8snwDCIE+iUz3Mz8D7x/QnrZIsAwUODZi7JPZm/ICbietfepB+tvYJVLPG77QQPNPY1g0qWy3Y0T
MgmR880jXF2jUfcxBCRobuN2G7pVtC9TBBXsmJkERwq8s6Q92MGzsredJU6JTsJDMyYvPSzDvUsk
x9ruu2tVuH91ayLKnJxjj8hJTnW616L4QBzN2Tz9DEn53bspQm2Z4qfOn0yk6opyBVbQManmW1wX
Hekk3quIm00S4x9EgQUZGGKbK1CL+5+N4LEaUShAgMg/cq9OdoNPYGjrOXulOE3Lsn1DZchAD8zp
CmQCNqCo/up1JxgppsOWxWcL4QexPXs9BH9gh2NEVJR7nIZjToaXSuHEDCZY2KTgoWUzufLgHKA0
3DSiVMdxTutV2pK7EpO/2Bt/XSRD60ZZJ6DJ8SExUDw2SfPeDZ7YW+YCUtm1fdASeBaBMAJYYzcV
3HITt0KksfrzrgPhoOv0PdyRUfyrkXxB5JqDxc9pnn1rUxE2ITW5PKT81fvq7hm6OjuVfwpF82RD
9DuMAgC7j5wrqxZBJkNhWEvbwgFukSQhrkZEgYCI/vVOlR+YURydjhQAiVM9bKp0zcw+oU4rIQ00
EVl9AGE9r7nmM8IvHf8aF2tFYyMvmFL9bOc0WHbm3s0gO5mYtUFho/qLaHSIS8DqhgSMDpVUFPoc
wTPImATRc4Wpp64Qg+kZrg2YIRahkQlFLLurqf4onOAnDdn4RW91w6okHBi7oRVYOTM0Gsl7jw8y
OQOB/2w8vmGMT/4a4PlKlN23ryvkvna2awWPeZylP9Ke/1XV8FI9oxxpqLwx7Ss+1BbaAoRDcUW+
/dN61TqnYVgmQES0kbnRIG4ks+TOUIqvZYquWiH29KzxOjjoouh+ogR9OAfthoS9GlicjSA7JfkG
P5HhBhyPA/IcHh+ao2ld+PwU07IxqzTr7IGQB/yJ006Y/HUSIUhzDFgt9ZzqC31pB49tJ6gUQc4w
DE/rTW6CtHRQp9IXsfVnyAD4p3yBsjkckB5fCbqTPHzeyP7Y3PsW4myBhKn0+YrCRS0zJwgz539M
IN9y4uvWrjVwgxgRgJNxCNaBOxymBUCbDkPDMAUZop2wUjLixfEG+xNRWr/iX+GR6X8XnVtt7PaD
+8lH54gM3e46SlSrvxYdDyDZKqC2mbHQ48/j1mwS1uUeOd8zwUx9DrqpvyQlIG0zRMxkFeSvWBAF
ZE1EUuzZN9MG8Dl4H4ECoOLFHtzeHJYC9tqtbK++ENcssL5dIo5AKzG+YGV6882xPHdV8ubMnwkv
N8QDDrSSW3xymHwMjvFW2yeUt+NaJObIldztZ9a7wKP4+/eB/ReHdQclpD9C1/nb4MLaT1w9PuUQ
OE/KyZpNTRFezSFqN6HYyAzIdfyaVOgD6KkcFObVqcJJjEA3/GfF0d0pK5vd/HzMlM257IBXqPwv
3+zkHTHSzqjLg1xOeNiWvyePmx3xZrEj7/zmKkmyHg/fdhzOUnUvnumEBwDOZ/pRDsUUlX5gmLsx
8fJtYZDDWLwasqNtogISgXp0bYK2OmACk0HQRIzfUWUM2aZLr20HOXuyljVmRS8aAozIR3M4aYUK
byxIhutQ5m8chpKNGXz5U+Q/W1XFOprGM8OGkljeR1VzHPWJhdc2+ms5GcXd4D4R/nIvv0fD+hEq
wiTFmemHxh9Ug0/a8QSGR7QhhqN+zHAqqa7K1yCDPorW/JyQs77OvAGDDvfJavaCj3zqqDthW27j
lli3mjnQ3Hi/JzJW17YN7LXhmlsXWc8i2EknNN6IcLPK/SSLSPMcJR8mXXICvvcgzFtT2ce+teb7
AGOyX8K48pIFbN7SEXWYvXHzINfvRIIq3hw2Fp1u3lbeoQcIrmr+nwxFkAT2myxEajONYDBonoKN
S+CMtSwF8bfaI++DqTx/lQaDsRX0t8dg73HYr5KSwqSPo1924v3rI1mBMnxKu/aXTPArZQMO94QX
IoZrOAdY8fqEqU07N28R/EeCXNote4sYpUXwO3AhZgniUBSlv8znW6Ac3oFIm0+RPcIunEldcst+
x4+8nUaNVXSO9oxP1LHh7Dw3gX0rAa5w/AGpY6OSkKKAGC62GDTGE3F0gY28LvjqxipiIx0ezJme
b1Yl+m8fN1jbYx+B1bYz/PmrI9SV6Mh4Y1vLGxzyUJIqemxg56NHzCyAWWUCXtRLmJPBQVjlBMga
VJtXb6p7gixwcdhE88qUqaib81egeUBWSX0Hl2EGJLVll0R7h6ybj/U/YjT2Kad6iMzR7NMNhqmM
cfJU8UfiyuJLQBYVUOWyd7nXxBMcklqcsSN9JiJWR2ETB5a0fCpArVkIDaBf12gNEDy/uakJlKHS
/aohOUU38hZhd4HWjGshxZM+5wo+HqkL/mTj0UtIazL8giRI2O31OExPc0GNatAM6p9+jmImEySw
AXmF6lxB0p357hBr9lhm0+G5pHLZ4RdPN6ScLD6l5jjFKUO34h6bf7qcQU0srQx0X/477H2DaaYz
HgSr72tZ5xO+IJwkDUOmndOU1sOHoaBLUT51lF0t2t1jW8ZIF2r6jRZBsq4H+yhLa+LBUAX2OlT5
mD8KykwSMEQvjlYT//NsM3w4FHPG/ChlZT6qd7Y3+sY4N9/67czhk887z67dRx8sAHszTv8GGBGa
7FX5ZHPYqvAPUWc8jzCujxJ6yAbFcbKJVIKJxs7aHYUZMzK5tZAAvPYYQZ6TUN8sKzEJWyh6komL
v3bjFDuZoiyQnoUgCUQ3DwRSDQOAyMsiwrCc7lCPwfNYdxL2YDIQq1x9ASuw8Wn1Jfg4YfsE2uux
Oxe55kvCOL8WYRw8hxGwBAEbIk5leoOCDMAYiwsoJPbfDImZ6wc9vKdk+iGxujgFubGWdeA+oHOt
sJnsLR9xNnyzYgXQHEJXD9ZYeqTPhqD9dQT8gZVUsc1B0c8JSMI4Yys39J69GyXdcOpP5m4CkBtP
2HisHhM68lB9drsQhLqsrlbDyMQhjBHFjUWYhcllxLK9Xnc6bFdoh50/2pwOVY9BqElBkqaovtdz
EtmPyjDTbTxjvEbEwyyWmdmB+BIMJG6n7sFEsosQZGKWuGk9FHPs78NxOyOaXXFH+9dcvuASphhJ
1HDxGGystFEgrXQQGoisMjZjJzYgJtNbZlc5m4PnXvXmpsuoXy1suDjPzC1c3a+0j7iikbUKApPl
VK1r6YNTLZtHr6iHu9n7Iw2KaXBmMUvxXWOPv5goHtrUXRzWUDLaSgPLNIAnscRJ9ubRYPZxEll4
YGGDtRQ4FSCCigEZd4dFesMO0ml+0CQnZaOL2RmNiD03+jKOsJcGTd/JYmaVWiL77S5tsksQhRFk
w0Nz5K1YeoXneZSkC7tQNw1MG8accK6VACHK4J4lJn2UjaMzsp5pKAl9midWDJhFhODialubp09Z
H5xU5AO77VufO+LcBXo+MRmQjgVxz06JcSP3r0rCW0cPubel9RYP77aBtji2R8wnVXdIxx+L+1Qd
iPulI8Pg1ThnEGnOqaIJ3/QIAqLKZkQTohhkfIV+ovL/DG1NzY8nmyEd8i7WHm8InNMDRndcgTm1
6pw5x2gwGW5Ww6lRRrXloPFly7w2lI+8C/9YS+ZbH51dIFinfmSiiW2NQTytW8wsJy4a1C67oiaZ
W44DCENEuitwyOHRQK2HMCPfMZ+/mAbu5orMSy6LnN0yKxP2TFemMcXJsAgWqiH3SZndccQVO78f
wZJI8uFZAlJbCTim7XDKionoZ3Qok1+/yzEpD25n/zYL1s8Wc2mBdhK3CVGFRkqd5ZUDYZ4CrX7s
bZOA2QZvuFw5Np4ywH5fTh1vjSyXe3uuYMfDxdgjYuuOleJeDTQb5dRwhxdioG5KvYjZzf+MKn+V
Nvd665iIiHEK17BAAaiIVWq0u4rF0Aomktqz77JO1Ed0BxhaFWndmOBUsWcD161M5U5nF+v+fhQG
iy5N2lG+BGaaYnSvaZ8BCiebaImi/3IZPwPpSEdM8UHMTIj8HKsrq62ovLc4khOhgkF/JBINn/+E
RtXBr8oAF1iZYdP30KUTYuB78my0CUdI62Z3cLqAXyd0JclM4mAzuL/oDh9WGh1zyzdJAkDx2bII
oITxrj2mdfosnpiMbxz3RFls7dLSL0WY/InEU6b98GlwWbbZEUHtfZyCSvFMdhK8qPvWQB3m4Mg5
Zgxy8uXjGkKas3Ak9lFYGr0dIOq7hDIH5CvF20qjtjaYehDrUTLcRG9vISZ+dDngBaR7yqzNt3BA
QN8t22NIIQTek04AqhBgT1xvjaD55Ijvrgx5F6X1IRmFwza3Y/zWs+SHBVjJh05p6MB6E4SVw4WL
A48R5OxPe4QGDfQ/BuQyNBq2rXn5GIJMsi2zXhwi69mlF6yaWqs+q1TNB9oGP3T0KxXscxj/9WBK
HGsp56epG4jSM2bSy5Yf25ucq4OGkbhT+odogngIaWVT1xAlxjlpWZRCB4Qr8lh4zwORAr03kCvb
B8MZ5HiyzYOcdVEYjDtPJs+DQmdUhdKALt+SUh2nTOFH9aodonq1JBGMsFLtR29kLNkroJOUJ2km
SX30Xou2uQRZEdwYVzAHx+6bNiXIhwgmh+TH74kHJr3b0VDHUQMF7O4veTn8jdMtyDjzZGo3OrVO
Sn2VxtBOG6qZjognoyTPq9A4llL6vYQgXOxvxtugRnGl3as3aaTAdA/t65i78YmN4sZm83SycQY7
C6+ErE9qv2VHLmfG9HnYnwzBYp8xYpvCaPRKbGZNiOheBDHQZctGdUEgAMOgkPFrfu9NHRx1rGz6
kBSMaOHHa8rKTdn381k2H4IYwC+j21Hq41kGOHGKBK2OGjwDameUbXRtkimLvOlpZqgLIW+jtOsc
3ZaUaF65E2a9G29cuVeTeotD3T+bklqP0DcY+6rvdvXEECvDsrfGyXvvVQjAPsUGMlhTtXFBGLOf
NyjezXS+1Nnrf6nZ4JSMi+Nh0pyi6mfSnnvrHfSCYUJpNlAzMErKselkPcpVYutN77UmkVAik9o0
Xf6DJpC720sU8lSBP2z6KxjGpp1miNSgqYkDbgX0l0faZ5cxi7uHYLLPY02HybIPlpZ+F9FI2EAh
P+Wir+lM0uQK1l///VcV7NNJmuxH21jStPtfrho+mQMXm2KRQ5q9Z+IB4rXuBakjpvjBv6h/d1b4
ktE6TwIDh8cGrS6K8oC975ANhmTAApVnaLjpbEo5zM0yzNkNhcxIqhxfA2K7Fj0H+ZFDyYrDTg2W
g/RGXdcMcI2no0CBv+XMWUmVHzMrJTte/uZSzo42C4lnQQFS2e573GwRHZKZoCbx7Lfjl+MxlBLM
cuBT8vtRBwSTj+w9rjv0yIqkUlS73/jdjnnfmHA3ZbTvyctsJaGIaV1xCMr+lT+4fZK+U+0jSPLn
cfpgo69PY7mcaR3Yb6/KHsZCicITDn+zd6EfG8s9XYIZso0CER4JSqVR7YdSEotnbtq0tgjZjJm6
VN2T2cFDMM1v9HmY8jv/s4hmCD8WVwaqy558mh8PdbGPTKrto+5XG2hABf7ZR/S3Gm1YwNVdFEPz
mkT6dW4hRLAp7s5wwk5t4fmn2Uh+Gb0ozin/tKpaiSu4z6u3LnDOvqvYcQXWWXZG9DLGFa8IzBDW
jf0lCDpIBq3XrF0SdEHvyMcCNFZuZIDPp6FlWVX46XAhepihP7P+pCKqLBNsbtnqfVURhVnoRtFa
Spx8JhCJPFiOGTXiZc7FUzjYlKOIGzeen1+dytXXoU//kh48HAMpYgpH8T0q/gKIXavrlBJyYxBF
xKvqcRLqullCvBgVVGThUNyVVyvJsE7lIZ51p0yOLmpo9sLJFS27cWmYbrYWbuHSkxZxwziPvSp1
10PsEVhHP32pgVayYXAXCGd1c4p0j7CZojAYfpRFFlIvRf2AbeTt2TgYh3kEqqcHPOCk3a51ROR4
Dv/pMiIMHvIsPoZVEawBoaabDBXvsTHbLcie9NsNuxijlvoXzUhKe+nHx9iAnrrkAfjRj5HY5WVg
9HHtRf//v+BeWHtaV7Ay7eDcMco92MK+cLw6J0WCCXl+C62q8wBpGeI9Y9ttLBha7F/JItO7klpu
Y0r+w58IcQpXP3na2a2IKPEJN9/XIUD/pYTEghBcg6kxzyRNI23saMLIvAKSxXToFXd3PTDJbEuU
NCGZO4wMO2c9h22xt/5klit3xLCZv1VlolwvCw4nsCE49QkK6JQHUyvduyi6EBjU8QbfEOsx0QZH
ToRfmME+WERNDPjrZsnVRrA79eupt+OVMc/qbmsKzdxi+4z+sV1PVf0dIlHv+yUE0wvyrV1HYmu3
sO/YluMFaA8W7KQyKyXDpQmLvrYeddaYnJb2ktkNxjBi+sbnHzAmKvhDE0UzCD9/1YbUboZhKqJR
QrU2/UXqyewPfC2yopzs6TbN2b2UGWJO5EC4c8J9PvSIdmW7d8gC2RYV/OwtgkRjMwxg/rGu6mcn
K/bld4+s8FDYORKHZOY4NQHxrEbJMnBMOZcU2W5bayJTuxbjtOSYtCdAvjPWvp22nWEVwDXbeZa3
dlW40HpaAFJObP7vl6R2rV2sUjwzHAvrqgAhYYJ9hYu10IKA4PIf+lF2rF+XFIOIr+hJ1vjgKe1y
AeA7bnkPCvBrG7/ppx0fB0FV7csEXeaSgHG7uxlBEZGfwPsH0moTIL4akoX3E7Xfc8uUkwMOjvK7
kXjYgjr8e2ZmTWeztx8NB8oaB068JiL0p8Gpsg4ikPMzxsI1QybzCmQDF2PfvTmB/T72gNUHC+KN
h8N8EtZMeNsiL5N5/dzz9DIWH4YnZoU5xDVi6AJJio/bt8Xtv3/33z8xmz1l9VBfJkUCmZlHCflQ
5AxZSIjgNOLpykFhoKwjiw9wE6vB8W75XrCOVTfRz8HGwmeJfaxtzhNMIs+Ba6syRdg5i5xEJRaj
V7YY9DuTLvv7zLLJ7okFhluKQaJOymcc8cVz4cbvo9Uyv1SDvIBaujX1NByweY57Z9bMdRKqmzlr
31LHekt5XO5Dmbx1tafxoSYMIA8DiTNPvNjqQ8vgaSo+VRYnl2jQNzpRlK5NuU2GqUZIN43YEj3v
YuepeSn7+K2DePZCEeO+cEgM6xq3OyPLZe9UATgSpkStXnV/wr7G6FZlX80EIyRt8OPWtkWuYdel
79L88USVXuME80fgtZzJFSZja/hVRuF77CDO5JN4mbGXrXKfKrEbjGZL8fjb7cccbEFebcG/gKlP
fH3rMi96btp8XoNHODI0d8///aJ7Naxd2tyz9GWE2Arr4LyhpQY9ldDreLqB6E6u7a4PITpUERXj
SGf6DLlBHVts4puycx6hGXhvgTdcsPHj6PKNJVYV/xvAlJ1MCMUqAmYGAPB27URS2xwcMlP9Zs1G
Q1cUwKNacPyJvREglVKJR47moE5/9/lgnH11iArlb1smjdimc+adT2GUvyJtRt/ItVA7ABu5IHNb
XmynsM+I7T79yiXGwi2vQ+4j8FTXykIz1/osrPxTAd3rqyncXanXswCLP81Jxa7b/AEz8+11yKWN
mGmIYu1zkccqnxikheBa1TLyYutacRxRI6dZkT6jKYt3I5PtFXJsCAR2vcFb4GxsgfKjmeN2E6fd
B712dpOKbhLazndYjO7ZGyauOTWeAKb267rnjh10z2PUH53eL3/lEYPmnIiEz1I1H0yNV56urFMQ
k6c1aP8lLd3pJ2XMNhu9OuDhjdc6UylWW+GgB4rQ4/bWJ9Pc4JZn7ROmVPwIAMqf+R4KhixlvfFC
In/rLtQbi+DXtYtsYKsJ1GGiaH3TLzHj5G587qpYXJQNAkoplzXm4HrXxN/HT7qfu48qxDQXMVbm
RGALmRbd90wQ3lWnxivlJFUCusuX2HEx38hEbhiwdoCa0vbZkIAggymsr7aBiUpkhdhJZJib0QJu
H0In9BJ9RJxLhzIg0VW19tcOpJoN14u5cUcZonVEzOh3xgm7kb3VkjCpZJ4PxeDPJ1w5wE/yoD2Q
e5pd4CM9h1WzUxQ8P2S1fCsPMAEyUG8TRKg6CfcYtv4PGj1iLjKyaKRj3FDHPapCO1uaKGx1Y3YS
TBIQiOFN6wvmZrGgac6Fmk9d2X7ZLiBU9Ia4dq1z39Tlw8gfXayyJ2lJmGdWMW1tRZgZgv/Xkiu6
0kBEMmf58f+McyFxSwm5ajzexorp/CqsDrpTX2Mk3if4JT7GnGb457pgKOXUMG2DvcHyLWJVWbkv
y4nN7hPXGFyoac31/18nHB4BaE3Kv0fGaJ7NEflUNLCPz5rIvjlqE8Aavcs2Ok0109GBu+jDIsQY
IFpCQJrTUvIh3myDvDk3uDBWs0xf+YD9Z+4Gjd1IpodRkTIORgS/jyD2NRLVq674TOo8u4QKEqyK
CjYec3UIxxmzlL/1erBykOitx1wwapxmJN5WpN6xpR5JXichu1b/K9SqieAmT97CEmpfFnoa5Wd7
bzqyd6fQG1+zlK+m45ndkgMy7VgJUgwQvHGeiOxcqyXGtsq13qUom3cMKgW29QTpdTTaWz/DDi7J
bd5b6kkWBgTYueq5Ef3slFTpn2I82bZHaFC7KKp9nikFih4r/4bexkcCabYnwZgwF/xWy3RcKkMS
mC1fhDhCEB91KWaCTEBPccanuovobRIcroUfrewOycwsk/nSgeKrXlSOtqIl1LGvY0TKA2p43WGi
tCMJQZEGjElfAgneTemTORJ1seTSKzx6fBm/C7TbrhMAucjS4MT0+K2QoXigCKNwmGK1r/qRBh2S
fmN38Hr850k7KMNy4w4ANt0n2JKptWp9oi44pPFk7dscIw9VBbPpScfn2SjPYPmTk0BOtlaknB+s
McpPIjerPRocCBOdcRwCvG113e+8ukiOnpO8pSRQokdo6k2LWm+mFL94tjcDu6Flyzw32Vti4tCg
3299cSHQ4GS0aBgng220H/UvZphtp9mJLlkTFEyoYN9bqjva+awB+xvIh2aypVTcC/IF2+LSJYCe
6uIGHq+6R4NYKHNFsOvL8csbev+WJku4MGf4qhMGgdc8Eq+WNyDGFcjk/4+9M1mOHMmy7K+kxB7Z
qpjRUlkLm2canaP7BsLBHYNihmL8+j6IKpGqrk3/QC+Skp4ZQSfNYIC+d+89t06yiHRC5K3Ij5Ii
S+hssbSSBzzSeFvcaNnCV+2a5ApHcRTgbe60DXpzDboiwtcyGDWIlKwRH1V/jfL8FqevOsZ51Vri
sSHLT1cWHXBwRJ1mS97JP035bzvHV+/7wQShjkqtTg2/Rs4GClOrUBzxyvaNQbU6Wqqis8Lv9lUP
LLMlLlZAVsvpAlnVaAJgTAZvM6huOrpOQPeuzI7Ce2fRwiN0CHZEltBF8/wozORL4Wtpq6ZkzxKn
TzmvHCCO9EZBelG13hUKzr1fHI1Wr82jAPBRmdJiqQ3yb4rN8DTW4a3L2XXWaC/EJejq6Dh0CR6j
V4c2ml3WfnUpJnj/nCLblcyU6K5xjbiZD9R2AmG2Ue8Dc0drtqS5qKKlsKjXJcMlpRWdtbGxvDgk
2Y8VZj+c82QJDBsgYU+Fyjbw6nBXxA23EUEePhDEDhoPZyzgmYTwv1dorJoNrLaZTCB1JBAecCr8
rHS4Rqb2t6kMjXXkqOneet7aD7zobo55tYlRfdl/JzuznobnMIJGWfjmlzXBySCavxTRqF3pODHR
pzzZeO0EKlO1zntZDMVpruk49DO5A8qKr9AX4j0gGLVxs7Y9Wv547rWb/mC99eRlJNunmFof4qn6
kMjsEIpQ3OdWf1DyFO5d3ThHkj3TzhtZNBa5ehbtE592efBqfKjgp9cjJQ7vUyfx1UWSAKzVd9sh
dZI3W+wxnM5HyrfeYZAfWmnAm6vqPdE0HHZ+PG+yxTyo8OGRG49rlHXJ+7W28uhH2k6cLFAZXb11
CfCngVFjrcCQA+Y12mj8/UCqSsXRBcEHP+CQA4cHj8fCuWkCg5Yj9IvUkE/CD5NzEPA7uniJuqzG
SyCysz1B4IytgGBNAjZO0wuVVupmDfnLgAWq4c66KofwvXUia6NatRXL58VAbnCs9FcvCmNlOwlR
j+arNk1/KxI2gnUd77oU65AKcSF6AKw2bDMLOKn89IBGXogAY/ObkwOAK84jQanvlhO+ijgccXjl
zb13zC0w9y37H2OH66Pa+ZLaKBi82BQbYOlpA0HYfirDhoRlRBXzuHyxm7Rin0ZCu+Zud6PfqN67
XfOHGkR99hse3qo1L5MbfsR1Sox77uo9pps3JcGGRVkI4aQtroOBJmnGobHtcvZKgTndms5tdjyW
nqZCk3osudaHeDplDRM+OYjL2OavRpVkdMRF+yhD2ILYwq4nNl5aL9Ss7MiwQD2Cu5gIe02Av6Iq
z+KjmIW7aLTENs9Mb9v4ynuIhONQ340Tnl0Fg3ylfbSZz7Tz9V23LAg031BJzBsrAlFbow+hqWWX
oKn1vqYQBsGxzk9+Z//MrCq+ACF78ioLz3vaPxEq/Sr4/IjRaq5cV0lT45sWOEmW7PSAmsJmkMBY
A9YNizUddjUw8b//25ic//rH//r3f/v/lST/r0oSTGm+aYvg75fra/zf0e9y86E//vG7YIaebh/5
73/9dYo/GhV/FN//VyPJf/2b/9lK4v0zcHxSk5b0rKV9hIaR4Xer//WXb/3TsoRt25blBCT1/quU
xPmn6Xs8wbjjkRn0zf/eSRJ4Jp0kDsE+XHau/de//9t//Hj3MpsiEIH/48//KLr8Xia0ePzrL4Q/
/hLGv+UfPH7/6y/PdgPLp0xwGTv5GV3rf3SSiFzQ5GFM8565py8pAaEjp36zgvnBT5PuZhvcUvQM
mqi0nT+tGxwiRtXfeNavTlHuKgQhtrEBt99JDi+lpz9YXRQnGXvRpua8v0uQG/H14g+pCqe4+XH0
S7fiKud0OnvpBx9V6imJw21n25ofHW3uGCo037OofxX1s5C29TFRUEQAlQ1nYmc/HNf+U8k6Xw8K
uA57iKMICFTg+uFg7HESUUAkiJnRU9p9lFBV4RwZFCwCTOTbMlnYecV66t1vmve+qYd1yN5q5ZA2
IjOPwmdwhKGGULMbp3hN4aaPJorJvfhbehGYq44Fr8+4QQo7LAp7a5akPKr4p2EspJjAT9GVUUSG
KPiOI4wmY8IRLXn3a5RwGhtOeqR9tdTRi+2/W6b6UiHaRmK4a3oZ5TZU8xZGWf5sln28tceeDg2i
ziBmx+0s2/A969q9TU51J7RsDjz0f/W+6XxyorhSHhEZqfUUOt18ncccgz3WGbcU7N3r4mRaWfrA
Lbe/xf2B+Po69rIS1XCwH00xmtfMNY7j6IPQW/4nCFin0UO96xrbfQA9hhpU5nKHc07wdLNzKlqs
8JE5g3bpMRvesoz8VQWF69jXU7Rj9sKfYMfWi8I8tp28YIYH1L1wGsouEMs3sW8kp9yIiHlP5YOB
fP6ClJdz+npu2uBip2K8lGlLRUmdPk1zbpy6iUPCHKf72m7qDy94tSyM2oB4gm8zpzTbIXQrO+y4
+P2wcKnHtIaAwUbW3dsJ8ami4exFitEFnBAejPHWLtMmecdXYjYJod7c3hgGpPuoqfFt4DxaDo8N
HSJ/L4qwkLnrqoHL25qlff/7iz1xmMwUJygXse1WxDO2AVP9nEb6RErMFle6V1+VJLQ6kdg5jxIk
jSsn0Ols+MK0/4DeWh5AOEWr2ksfQVWMr+OUvWSNdw0JA14SVcx3lU8nhvsjvDvxS3fBxhGj80Cw
veYR38+sX/AemmMaH2i0LveGPW/I99bbzrHcTRpSvs563GfsKDwcpYZhnQYopdIN9s3sXYCN0LQW
Zs3GJQc9YDRcJXo/WJy+x0Des46+Op7f5ipXUKD0FIJbGDMfj3NpcB62QXxLoz/g8WajZp29XhZc
Z6sE8+0FtrLHtmR0MNjjfyw0AI4olpg8pYabwgACIR3UhxOfBL7Wc8BmHlFpPEiTHmyU0/wXYKSC
czbya/baKMc+1IVEzW+n6VE7UBjDqHoRfc9+m4bK2I+RRud+j8OdbTTL920N2/Iilk4DzWZ9nefF
cGKnsJKjTh/IFlxwJ1bPlrR/aFgcR7nkNHNwh5nS7RPHnWJPSRToxxx8k1WqPZUMh9hnZs6I1txi
ywhJZbEab9oLATKmVhtCpoBaN1sS6msBSgPCQjGZHOkIGUOv6YDT0jd8ThK6iYKBNVIm7ddqTIdr
kUCdzc1pZYdE/6L9xCJvNcNUOWqvMp9kxkJW+wJcwmSR+ki+WcgFV49UD9wSFG8cFye3NC+CENbB
Tp3gZLVwk/reQD3Gt95HEwypJK5RPPpt73M9ckaeNlKEPl4XyJYJoe4NYNeUGzjFP/Bf0n0kywQM
+HSULXrOKONLRl6OUyPHdGAX+G0XAxPWhOvMhI8BcCLv/rMdG/vcSRlstXRhJ9Ae68yFcQNOeQvS
1DsYYXgzjM6m8C/A/8QplsJt3EVgn2B8yiq/zWH+R9bNl7FMy5H5ldT9keHg3sQZwkqJ8Gl9MDoY
K18Yf2YNe57wt4mJGzYHh7Omcr+bfPiYG6DmiTaeYzU5JLqa/dCmLdmb6mlkqeMs8VlITKvQAk0f
F+rLtipsyfX4LLrqib/TN9WvaqCvfVK3mLqTBA/VfNfMg8F5kg0+vTg/gBTaY/X/UVesCScIiEz5
0TOVRc6DrrPgNA+Yt82hvZXk3ypDked3jRdsc5AHM7YKjX2n7waLzYiBhf5u8IgQxHsebHaYHLsl
gEcyOrgq7FpXi6PuDOVuCT2xZyWcTikd97b6FNNbgUmw5FluA/MAa7LE+adZnpziWRpOfgqsBr8c
u+UwppwnQYymm+qXZ5PC1PX0TrYMMcP2g51lK3EQjt4o9hEpniwVyYtFaG6VGm11Yfgq8J3mYuM4
rbGiO6Q/UHLlsAMBAlJjZw3D6HGexGs9RGdYuvpZUmi++C4d9lnuA24j78x02K0KYzogltF8aR+h
lPBWJGgdsWUOsCGSZ9WFh6ZLnF1c+7/LCl/GHHObynO2Y3ncGRssnsGhDuw3R87yykBl0q0SB1fE
y9Zq6nuOeZklirMeU5P5Mhx9LBcy2w8QjMeCyilyMwRLS+lA1lbRKZD+pX7tXffEWgmCRpLiRHYC
TDIdnkc/ROV2wvKXj3PbqstNYKI0eT3ZoQyTAfC6JMJv7EXps8ABtGm5tAn/EqNsqaBxHHgZZcDn
IL5OmT5MJfJ463jQw2yT7CXxasKU2dpbBU0OaI5oV0jhmNSoNzIwyb8ZYOKLwGHcES9d0ZV3M+P/
qhVJy1jNG+0Pa8sDbSUJaHHtULNOOnnF1tWga2gZPx+AU4n14CLp8lBT3Wdqoywkki2vtpxxYzwg
fJpraVK6Y8MN3nOMwdnsiufI6d+DsH3ntEARhJJ0kiTJ0WJLS5IhBd9lpp8O5DbAiSvEHWwzqidh
RNEyLcLPTikOo8dJithWrxB97MeW/wxi8DeF49z0lH1WnIVGSKxs4BUgvfSdKM8Bn7yJR0s9SYwb
bmv361S3CT8ANHUHE3Hgt/FmxE+HeUTCCURHosNgb8jegpSQfRVG/MQZ+HPCepONwLU80t6Tymnx
JiumAla8Cgb8mkz5uIrRunfUw01r9nCyRmkd9SXIF+HCK9TOwH9P/PLbcIlL+LL4dgR0vrCL4pOU
LkdEUIAiIFqorUNNq6aZ1e8OGCDi9tZVhRN78f4sdH9ys5sXmmeim6eCds3VWKk/Jq++WHzfglYb
CMCsKjj/uUG6bTqcfkTg//QxzGMdY+SAprOqrOC5C+p33QTPyp3e4JGu4nHe0+Y6LZk085VQvrvR
7A5WBVhDFsafpWdsk4k32wHTPJptsmbXRHvTyvNUtS6RbrzS2nYcA+cxpHXJf64sss8QHP8I2yWz
bRxxUmN8WCqtHDi7ayHkc42fHil22+h3ibDQaGbYOKFTLllZEjnattI/Zugey5wBeDT8Zy+yHv/+
9awBNLJPBHxlRdWBho3f+HPalenBLLcJSqVt+ByOmn0DuQn8aidvLP6UvvXiDmT7dPLpL8QvdcNm
fhtfQSL9UnSZUAv3nHNRhV5xiZv8KYc4bTi3JDUfCUTwDc1Hp0v/NJ1/FF39zoqvRa2a97yKm2g5
ddvgPeC0/9Ey+7RF+mfOundh8BRt4bJV1mORh89zqv40/fRBYywSDTKlF4XPDgToyg2ekxlVFxRz
lKWfgv0pliD6r1vw0Wn43OT5Je6N3xXkdoNEWGU8J0X7npMfDOv0s6uQ5MltJryPxEn5TN2Vf2r5
l/CcPy6/aQboObDMx7Byj5k7bubO/+2Jdl/j6I0UKUx34jG5/P0Byp5vzAgh+IoqjsWcY8vF5+ev
SIXu7cr7LKOWzzssbBb8n/GcbLLknarGi2VU79UoHwsoBl5gPlLWztNK35dfr66zPzrzj1mDQ2xh
aANOfA4HfvY4fozV8EPYJAH3N3bIzYZ56jQqSIYpSXaZbPgBCdQhXeDqdKpfLSqRGzoOlu3kkbEQ
/bF9M2uI6w1BPzaVBoAMMBsiBy/rjtWPlrGg7sW8lnbzOdZw2rGcESGkI9OUKQIhOnwfxRiWm0/p
F/dQ47GIciywAc4Khblh7XUcdbDaU6gmfsFQu4wKeHNvQoovRPw1eHBER3Fwx2G8BkW7TQFu7AOV
fNntbJ98mFeOSA/04zBtZG/xok0XaYvcl3s8EppRXrOAyADaVS2UxO3C0q6zOgyPGMMDwSrKHzRk
6Bgdy8+r+GSrpqHWrEAOzVNFoTSpRWeGU9h306mxcE9YmPd3faoBTfckH7LcIOpPfGtCV7tUyXyX
eoTYgD64IYw73gHU7aZpQs3u+/psYK9ZAX1UPxmUB7f9sgzHfQg0bm85Gerkjg3cg2zxunWqPtGX
DT2xfuJ2+46/uXpMqlPKS84nNCA4XE5gu5iOFlfsCV4kFWERd2zg65vAnhBtxAJQUFVwxI3200qN
/lKZoDe0M6mNHFskK7++D215CKoh+2kSbM48CRmvwr8SV8AFJ+91qhJ5dGX7iNthuBCyXIuBJBYL
P3keyQdehgq8iwgwNk2lutJ04uWDc/NByNInIOWeRgsMKpJcTKQDMh8q6TcDlghWmvVw5OF0o09M
nRofZWwq9xUWna2eUvXAH/wh32uqxzeULfdXliX9lcYTIBBmFx5tk4s0EWCZ6vTYBQOXtImyNY6v
jtN4r6gU+4CPJLQBtzygpVUPkEFeI8KSKDRmcqq65C3wl7+fOseXoBs+O908KbIvP1gNfeUxUjIx
unIzOZwQXRWFJ2/gVaP5FA3JZzvtdx2c5aGxr1ZQH1N28Vc/U2zTbSK02IBLMhW+dUxcnZC6iIxD
JUF5S7eFGlMmuI7gg3npkN7a/uLK2IW5yWWdVMYGh+Dd9/JgYxBjuVREvAIZAIOuwo5EsVB7Smby
+VBDG8dIZ3Rg2qg+QpfaKtYlN6vpNspS4pwsX4y8+O1A/dhDtCr3TQuLkOXFtOlKg+tj9JJnVlAp
EkO9Y4e7GpAm90YZkkdUxbWZFvBGqPQ9QmZyhTlfQsLXcy3kzuh8+QKgrVkblvsxUhGR19V4nmiF
Z4Jduk6RBoAsxvBLqrQifWhDkZ689TxwDKkACJpRDOdTuusBbOfSzc3TkL4dwua7PNMvloxQPSLv
Kp0o3LZTT5lYM/mXQCveAinUUYQO6czJJ+bn/G5ztWFFxRqG4xQBBq25k4uPJDNeMjHYm/3f6FwO
KFfcx+DfwzjaF0EsboNgOTSSpuMGuLKV9Nch/QDnvIdeQhthtqut/rGbQtZvTvwEn9a7eK36Tqmf
xAOgFf1lJpunrR9SShaNjPZhQOGNnwWrMo0VmJ4dIW06OA09PS7c1rZEAVI1fVYelDtq8iznDCD3
ELl4DWoD2W3u/c3UX80Sn3DpG4eBRi5WFIABssKQ5wiAwtjgmfEtu6RAKCgPLkQbfzjVPpJQibmd
IJIPDTodXxMMoDvZEGTkqDNvdaqNtVvXPx167UgqQYJpldpFLK/Wkw/kpKXHbg2QCsSREaGHNsMp
Y7S5xm+CtMQ+Momb28RfhgGHnyf2IQy9bTfHPxlK1ZmNy1vQ2+A2eAJYyH10mPTTJh57EvEkcOg9
mZo9vnA2TwEA0TxPDoSHONqHE62LXcytZBAPTsY9dRFX2EaOZr/2o5pIgJn5CEMDqRQLl1258On/
/uIOmEhpaPa3nG5wWrVDuxa9BfVKBHJNkGJY53NrH3B3MX7AdFMTHEB4oxVD97pN0iugFHVwu/pa
G2m5jfuYjVC6lHnEU3xyoxuWGffiYrZIyXUdYrchaABSBv8HdSg+sfCQc2/0MHnpc0FDlZyTaEO/
0drgVkokWAF6bOVEvHeaDnnbvNj9kukUBtAKUS6q3kdqEBlKEzaqXk9rWVbnZyyboDKz+cswmoCH
EqSolA/k2fZDwcFrem20W/2SCEcbLobu7Ouyf26Y6QLJAx/bIefjbMYzs1S767rlDoT5MSktpDL2
njQo0PxW5Nln1jkce1QArylEFPen5oQbhXet/m79Vj1nQr2a0tv3WKEe3xJV9cz+RMJz4kYsn53p
GJqUVQ6Ky67IrVWCuE2ygc9PLxPuwdJ+tlm3bej6646O7E8eJs8s7p6l7D6gOtoH7cCMauLpIWkt
Qg8dcG1PZddOe+kRLDSgHFyKd3Dij7Jv7H3els91xoKueZt7IMlDCt1GzwRZnWkOn9xaY7tuExJi
bc4cMrF9wlq8LzL85g6y7nZRAA4ujHzopwRb0W82gdDRD894avTUsUMvoJ57zTUJCWzSE04wB1fT
utLIuw7mmik+KIeXYCjaCxhCpGMDMm/b9HuWhySkwZuFeUWSnq0mL/Z9YvcURMlj3STeZoockzVL
e4ESyAqbPMyEpXjjUWtmlT9SDfm5SnQCKCK59rjkKp3jOcBafgtU/uFxXaxFJo3dwHozn+jINhkO
CGRDcNezqQ+stxw+fGzDfcMNrjTWrRr9ibHnTeZF/qNMx2ifju63HyX1Db5Wd15WLrTFZe1H3akD
KcjpTzoyc2DGNwu3+daas0tfyiUlYVyyMBwPeiaRWcSaSSE7126aX4eYhEo8UZpQCeezEKVNnzIn
Q1iWuC39hzJfcLQDiLoywoCS9SK80hvJt0bZJ/JxKLJivtUUuKqqlcdmEUirvO12QsE9EEYhQVoj
gBOl4oAK9W5nedElwfC1nSOLygALl5kMyPvpMWaJgbh5Vj4+kOVPGf3gFxNoK9pd7vAlfOjRHFYE
3HNKAjkqJsJZSF6UEuLlJjMzVwyDzO67gRl+mMvhbEYBuWtd85AvzM8xwdw/5X507FQPeTfmbpks
gbIA+jgyZH7wfHOn8tBbxcKcSDMHM464HMJA2V8yp6G1m106hK1dEjLPu4wRBKTrPwwC04mSi+k0
T8k3e2hFC22H9ajAP2VbdnqYAw4aYcZysZLge7PMr/Y4l54UQHZocvn7iKd/6/V1sgaKwCQtcvdK
lyLLrKT/2/pKOaOARY1RYj+OwKPcPAgPdczMTBvp1rXNL2cS8g5FTNyBX9IqHls0whX7tiowxGZV
v6FJ6Y41tOIGY9v7xiF53lB0vLd9j0MWDq2VTaLqQlwXo1g9g9mqx98VHp5zMCzY2i7TGIW6GMte
CmmFzRltaiI6+bR+ULrXwmiyWLXAiKUeRS57FC4S1Gju5pNJ5p5/JDkGEyfKnOkh9FinQHAHjZoM
a8/Cbt334V5G1MUNiXlw5gYMsh+TsoOfoGw6n8Ilk9PNUba2Z06cbkbfW5WUO4e17z2tbnVIxYHO
KLqQEssmuVWvVNUhCPHxmM12LuiqHuW+9Npx2w/Jrs49cpudc3XC+s2O2NMhm917Qycr7I3i5lGi
EELRsGWgHirsTqA8BctTFo4Nur8oadEox+mzDGIcMV1wKEhyHcEXbpk03HM1te5ZJePvEXzHjxyB
ACjnt7Q8+8VO4t91DDywLOebs9DSynl4ILvWHVVm76TkI1pY2BVIPexlwsfEg+F9cHf5CyYiSdKi
3xbL6U1xOD83rASrxm2OkSZMOIDjXdeAt7Cn+sWtbR0qhb2mXfdLigs4KaFk7TAwjoolq3MfLBVx
sOVMgPllHae2ga6P4dQO9WXpfkoiBJJW4IlEzByIiD4im6ljoeO3qG3SXUTKtCic8kD763dl6XyB
Ls9PjsaVC1m5FlF11EXp4fOz/Dvm/62UKZVxCFCU8UTDocpYBSOgbqdOjT/ctuV53r91pD7ezS5f
4+6gPLiV+YtHiG/tGsB76mxiIW596oqs0kSbGb8A+0kdNgeS+RupLS6yOKd4frIuaaD/UJuX4Qvz
aZT1lnkqbHFtc7ZeD9x0bTlZDzmY776tKMERRXZpGgrO8z4+ejJRpC08qgtSjb08Fb/xKUHBrcL8
iPp7RTA5RtRZOTI0t8SpxervC5aylr3heT8yj43maC13Y66xGOMaSLNN2wfBzk+QVycWalMMLXpi
2RKRI4MH+wM8sbka5keEzte5ND/n2j23+9Jqhl1ZXVoWkbwIL6UdwC6kYSZiXe+6sJAxPMFi3A1d
iDRS+cxRlDI5WNJd0e91Uj5VkkJaf9HGYv9rmpJPU+P8VznuCrP+U8ZXwj6sdZaDDpkDsuWRbhn2
3HBlG5m/bTNwkh6A7jLLEMUMymDMKrtkIF52hsftNxYcW4uRhmGOoL8LfHbgX6qlGKZ58nH4M2tv
gOxpLmAJaMDHcGIEH41FJRImu2NBN/N9MlkZ2fRuuXRNHjpZHCmUNO5gD589jwpLgt07jxn5GGsc
vVPWXGRxSvXUnHO352iPGL6qlv4eLEkJSlKbrotENDuu395zz5SVPAAPWodk8mlHme5ibBa2ni8/
Se+0ex2QdyA2VcfGMUSE2IyRvTxhnJAYkfJORMHXWZPiNHHnDBYfifrB7B54H1lEx6iPYf86ZTQa
gUsA0+MZhFCawdxPYQKTp7HnazQ54D79JnkEysgUZnsdSxCHQnY+Ml4ZWz8D6J+wGcp3EXaIL4fW
iLqftGle+ybwAT7Hx0gsq/PS+ghpAFh1MglvmLdWtF7r3TygJQyT0qeFhnUYoP1pm1YIfofxQQt3
eApbOi4XJkxekS9NoJnSmkUEvyRAk/kDXUEEffoFKVQPBu093hvBo9chLQGIuIqdhGthwfrjgK2X
IWHFbAHtflOevdZ2eE6d7CFsi2E3l4zTE85KTEf5RbwNHAl9QAJDFVV0KREgkSLaNhEYBjSvn3bV
DWj3RAFmvP+cr/ETArTr8apt8oQWX8suDkYV3LNfUyzgIAf9py9xAMTNM8W25Dxc1HYB0y7OYpeK
lERuMNDr1RR8jQYG89rz4E/TxjMsPFhlAxmK1cUoKH+nGurQAwGP0FpoayeRNn+xDtvTekPuiTt1
hZGdEpnwIQe56rlHd/FpOab7s4PCtzUb47tzw8/Jwv2Fm9Ina8DVNSZPVRWlTJLiQ0XIqUaUniAu
PpFIfHLtkYZnkBr+vM5QQQuL8gmX9iTqwHwyMiMkLbv70foeq8YGyEEiBvizBe0YHDHNDqoVFnGx
sQqI31YX3DtpvBWT/x2H9pZWzJgNdBxvPYvhPPP3BMDOWHbTYzbT1svE9XtAC9rWnvuVN0covr96
tz87swO43j4ZwfiJWYtXJ0k/+ih/SrkNzgFoF8rYmevBH3BOxMBNmUkfltx3guHJhaSDOcNkvZkO
qHNjc9E5LkowgWg4PoBoih+no503EuXR4uYa+AcUVH23TQUUFmUAA0XMM6PPwSex371oL8T7adl7
9mEPjNLduWfbuRe2+SOwL7OY5Y0SmN9DE/lbV1aQlm3q/cZZ3aC1673BFgLrhWm9d8IGxezIp6R9
9kUXPYbhsDYBsz4BENoV0Vxf/cA3H+gQYnlERkMASgRNklLHaSaXdhTOmbdmjmrjQicPZXNW59wE
9oXnAUoGK9WXyB+oQpjaV8MFoUHRkM4lGvympeX77GTUxK3Yl+kzxo5f0jXtg+E01qmOyx9+hAOo
aSo4sksGLItYLlpN8RgGNUY8csKCmP5T5D+CDU7OWZdiZe366Ylgn1tmu9ly8ifLdp9zN+j3Q7ic
DFkI2mkRXLwYCykzTIHxAipGrN1XUWJHiOwGfhac1bU9QnNmJagPcx6L5bnc73Nh0yAaBmR5nc7b
8CbqU4hsvVeKJq8p+WFMfv4ABQ/6PXEh6O20P9X8widZDltzsd6R3GQGGqiEJUAQ8E606Qbx+6HQ
qbdqK0pGbcP/PeXtQEq6Hg/JCJ21tolCzRXltYEjLn0aXlusoTh7mPciUmWscCH+YA6NH5hj4oyN
BK1YHb3cBvCVLSTW7qV2Sm8fhBIrIlvaVdlrm7tQh17ZJ9O+ifMHekGqh4qa0W4czTsYHUQy4eU7
B9vZL6f+MlrGMVPaAfemFimmGDLj1JbxN8wXPlrE448jAdfZZhMfekh9Bc+4twDS1NpOIk5MbNp3
btIEL8ywnnBadv5mSNQn9+i+7apLgoy36ZcKAwV0khwnoTYwEpswtdPHaOjFc53q64BWd9J1cKFV
O77rKef4ruK3NNs6AGgfJvKLIKujbu941p2UkYeDhfciU5jIaCOFnIBTaQUKfTnySrkmTgcBrAJX
oSQ1bJPKgHEZUPniDKMCcIf56KJWUzNRhpu6E86hF+awkqWEvu+Jx5pY2pUCp3UVcIfIJn7KqhxP
doizMrbEQRXVm0XJ7gXvKetd/FQnB22VHeGOy5akj4c4iH3J21teH9/y4rvjCR4VkXVlyBnX2MtA
0kWUHCaO+s8vY6vLU75MSrqz9n1lxldAx3DRjgIfAwE7gyhI3z7O7iEzHXH9+4tXAx8ZAvMsgmid
E+M9ierJHUt6KZ2cW2h/pJIgP+LDmt6XYcWLB+YkEhtbq77avTt8xxng1OIYz1N/5163zYY0O/VE
aMj8FtaLOSDPJNjK1wxdlJNQlbPBofBSZkF+GLrorOiqufDpLRBDh2GjMr84uRQ1sz9rb4VCT6hk
L48lvWdWO2QvHDjK+yztc+txfg7IE27qkT7Q1srGo0uW7IlJrTsmmtLdhLagLVu+eVuYEwDfOv4Z
V0F0qSozxfkqseGH9c+5w5tFM4W6johtqeEWz5RCdySNyH3ihr2A9kh3bcfBdLR6zGTqwxs0VdBT
od76zfvQEm2MCEwAQ8Mg5vOhwUVLuI/eUC6UFiQmUaSnrOsDOGdqwEwXfgk89oAgoy+cMi9i8LKX
UXoesyrH8Un64KbVR1si/LPbtpYrftXmpECxMIudgbFoY+UGdhGBG8CJZHiZ03r4gYOIAvW4QqqK
gGXoAUcgeweHdVgab0uDBChlrPrmVianF/KfD7BC47Xgej51dXrmLzfuVUHZRMAhQ7vJ3jaBMC4u
wfeo5/g/RrB0yBKf28qH6Qr05EZ4i/OjyQoyyBnyYsuif7IpcaWE5o5cacSOsD21o0kSW1M2Bb+6
GQZ2Db35S1XWZtCAWEwI4rXbsfmtUBdtzZ4NFXPlpty1F8HVv1W6+DMBHAIO4rFWLr44Ht51PY7E
FoFvx6QwGiI0iGLoW5JaOLQ/juJ2/MNelHd/TE84VLByGtaBBwFQh+j/sHdey7FbaZZ+lXmAQcXG
NjC36ZPek+INguQh4b3H0/cHVc1ElUqtir7vG4WkYzKZCWz8Zq1vUS2KPLmK8s8MDqGfsM+em1s2
QdOhD4Vgaq+sJ8uZEF2P0cgA4g2oanaVlP6dTuEgj7B4bQ+PpcPubxDdB0iI6ZJAqvmWizqHfzXE
yEnQaUboqsIp2/2vhvp3FfR/0FBLof4un/6H2nzVT+9//4P3/XczP3y3jFf+n1r5f/KL/xBh/4eX
V45to3ZG7f7fyLdfEWH/n813EX5k/yzg/sef+7t42xd/Ew6DdS0ZIClk2vr/i7fN3zzpS2QODqEH
3j+rt92/SSVcsrxd4zMMVPyZtuy7CAG2/TdkbDajXYG827ha/k/k2zY68D+Itz3lSyTchtG36zge
v/71AZYuROxt/19aR3YStB9HWSS/Ifi7drV4mhxz8pPq3YJv0YdQhLBGWL5GXVI+lrU4/tNH9g9J
+T9LyI349/egGd5opt9C+/x0//oeEjmxjiON84hNdjkwZvlxXXFdaG/Y1w1rAf9rGAPkTYy9J8dx
Du2Li9lkT772CNY8QcJTe0BRDbJZKOAdmznGMwhJ3Agy40Rhif1GnWmD7C0C+9u5yn5MyUzDLPOp
UwoMYTefEH1GuyphuwKxYnH4ZY1yqljlTPSRBIo3/AMcmQrGKyWLCZwRLHNaOHL8OGJXQNGBYIY7
DZWUoW3HOzrz1WLT1NbnX39gtvsnH5j0hKeFQchv3PVL/acvzYczphNmtkcT6KdluIwsZi+rzA4R
LyoxjQN3BqsxhjmqymBjeXSW0cj7l3T3lQ+TQfjZiUC3y1HE7//hzdl/8uZo94kglo6tpPnDm2Mf
jzQOF8uRhsJCiTDvPeyJnoy+7NF7MhZPIaQ9GPXr9oIE45z2z3r66/fAGfHHixoQn2c8V/mur/w/
OBJcrowkWhLvqEpzMun4OqGv3gyNeNVNejfGDCVYuu8LSN/bv37lP/lmDDQwxcVsKOj/eDs1YEXE
lHg+xVy0dcXKWm6n18lDKzBmNWF0ntr89Sv+u/vC8zkNfN93BLev/MPNIwO2/aMJoLJGJDHUKXwE
4uYeQCp+/fUL/cmH6tvasV2fn82jwfjXi85YC5/0epe6Hlo4pj+5hayJq2+oSCVVxV1MVLqWt3/9
qvafHA5UIOu5qbQRRvzhZadel4ymtXu0cvcLe8xtNmcX4Vw9+7Z56xvvOlcwrheHbpPx01+/uMsx
+8cLyZc82JXmjNTK+8PpGNueXho3dI86cm+4y8DoVIrZlqR9bJ2RYEd6FEti6fZxtCOSO80dypNG
XIn2OY5JPCLT7RBKzeAGUWWUTq+DTb3ftKUEYMvvZyQB6laABEtSjxAOyUyxR3hDeP3eJzHTbmvw
Kx4jaB8bGdzphoocOrtmoT+wyXVxh+PqHV8XC0d+5ehPN4ekoe300HUFOm1ibdzZpqdxgvIyUNFV
DKWcvTY8hHxaswVSW50DwuXMDLlYCNFscGV+lpmaScYBQTjXy91kT1BKWknw4dKAwkIXUUCC3SaK
zA94ByggihqBBDsAB83/Nlr3PAFs+HYFyTrGfvMmwlEyLKissDBe/vX3pP7kzPGNT30oMbD9+22H
yFGOkKpccsVSXIAWUF7QVHFoLvPJOeVyuHN65zcProgWiB/lxLpoOumyo98r73o/uyrJS5E5GKjJ
sQ/dKscdw5fY/wZC/1PrLT7iGO0o8IE6GA0NLQFJA797lvoGaCapuW5x99c/1J9e+T7Pd+3btMNK
/+Hia8CDYzbO/ONSM5hMGAwOLP2dpr+lY7gBbxqj5gCkYWuMRGb316++/uX/auryhaDw4EDy8HT9
8cpHOtXSSfjeUZf1k1u6d5af3tUVxpoyf3cKcR1VYfsfDk/OEYxs//ayUthCKmol99+8ZHVuK8uV
LTecP8h9m7eM7IcDb0RsRZ2/N/742pIfs4qpK74Pu0bj4aK9UONe28GNCNFgBNh7gLzMG9WH1ww7
ud7Bd67klrkGWxPyaHZoaZQ100l6K1uUJChoObgShgnjyxr8imQMcZu5sTyQrKET8YqFIpWzeOpa
uUsH3FkiIMKx6lH0dmFPZ8UOuK9HdytAODEK+y2HMriOtq4CVJnKMU/L0h6TPv7Jh1WdHbEFTZrh
waDIRag3sOKcXpea3IS6fXA6/yseumObia/EOllsyY1VHPqeE8LtkKliCp386Nzpsj0KhQCQRM6S
kMfML98W0DR9xVBS50zMq2bceo65Wqse20Gk1wTtQY/MqJxxnT5IvXE9Hhpwq1bk4mfmINmDe3VV
yGwky6NN1irnninE61rJNGCrIdhl73mIgLrwR/yu4ask/pAVUX6TVZPYB+qjbPkfNgY8hPafYTo8
oMA8eWY4T4sglHz6JtMMaLVrD1sRgsPH6DNuhrekBVNosVXvnfwqR9JNGAuGDBnl76M/JQd8gPEg
NpYd7AKt92U7vObrejjsqfuK8qf2aJLJSPnJg/lgMxHoJ8Bm3akb+D5x/3wtSf8I4AmqAfwGtoQP
0PD1piHsYwO2cGt3KZQ5nb30hksrY9okXcXvy36WoXiFgnlUMQmMlX+j/IKc93i66k1jA/ZE3VPE
uIzjWe6jwEMZzHkinZUNQO4NmukZ0vGup/jdMjd7A81/IidL8MDm9QEZY4gDGiEFPpAodD/susbQ
QEmK5ar7BCt84GCON4SHoFqv0FGPTwyB7nNSKneZTTBdhVaxiPkLG0ZXlANPSksQGaGPwH9Mv1o3
eSEmmkgDXd6hguY7YAbDBcif6Bidcpb8Wo1FmBsJQnF2k7XgtinrEY4UPnJd6S1KfL3xav8unDEy
LCNoFy9k6yORF44+hPOQW4FWnAEqo23wCCmKgRYd1QjnpuM/dxO4NmAUjBI2djLv/LRTe2H0d8Qo
a4M8LucS4v6VcIjKvo2Po5MATmPNNhZ5eCLp6MRcJg4YQyad553qch10TiEPLKyQ6xUDNggMCL6N
2HVfy3E1E/auQFYvoHZa+SUJA/6+moF7s9vexZWjTmxJiQSpu1dhG9Q+LnzJMK2ojxE6D3CBG3Dl
mcT0kQ7ZtGkkxtBwDn9ZCp+CT9WyVbEvN06VXloJ5A8Wd5vIiTCtrk9UTvBNyjh/M+aU4UzYEubp
6eNY6882gu7YBb9zhoYDKoJjUmiUVg2QkcZ435rtNksfjpnMvm8S7qYs586xYX0QE5ggcOACptQk
1jweueUNN1JV3TkdVX7PRmajWHUkgYpPtkv0BgBn/qwdn8KYaVGCnAwKpCDO5uDnXPuVVb3EDlnd
qeL1/aq+E5hNuRWTn5wLOSrGVwh2X0Ff3aF+4YcS+R1r4SuslwQe0aLBLL8NOsJRWbc71XzMCuYs
Q0RagK1gCDgFASUF5S8amC0T8RHoQ3cqhfWaMxFlFxAjRCC7gB9aVuyff3+25tbAAYQhiB+9unS4
IVmlXKJfemv6lXC/WJ9Q4LkCRwqmEj1FUysgVbzX3hh7i1kZRXKVHoDBtXALx4tqzLtD3azentWP
YzcvU1HXx4WlNHazVzVxKxYhQmqLxfDAZJUOKuR4K6tNz02y6aQD1mPg+9bVcBjT8sdvUM9accfs
fnBQPDqVtyshxW78Nntbx5egSxeggHPx7gw4OlaLk9Q5eu0hveGCeUA4aKNy2NWtiE+F19INJfLJ
Ctv7AihbMK6nVMs/Qp8bNfaSL4cgo/3otxQ2w9mU2Vfl082ME6IxCejj94uEB9PIGaAfqlacgkpD
/ptvh9g5okRZNhWSfWK/knvaJIvH4RwDtFE3holbQxSvZeNm9Lt265/RY90oMB5OwMM2oMii+FGn
skZQpASS5/4s0+bWcdCdJmbrxZymPYBCtiE14k/3xa/y+wFiKBnit2K07etKsvICdtfAJC0B7Ja9
s4cP98gWHfUBeoINZL12qwyxL9NkvxYl3qAhzn+l2fSgyTuaVfRbkWTNKVaAepKQ9kqi1HNk+VH4
XEBdh3CyDdqLuJwf1AC7RdkALy33enGHr7GukeJONjHe1qtIyTMKneFcKKJBU0kQHo/MUdYfdrg8
EvNW7KYZ+QVxD17Bndfq/G6q1Urp5lki0KYLnayrUS5Lvs3DuKbITqtPi/sdcsR1R0TAlIr3PuUI
+f0RCxReb+p64QusFyadhKSqjCj3jMWZU7GML8MDQebWVlgJZ77WV0XBMsPP0stMrjpzj0pnPdFd
KzCsibnEullt2AFYx7ThiKis0T4saORTIOPjiJfVRI5/GaTZlV5uStERIeDqE7QpAqMIUCkqv7ma
CUj5ewWDzBFstk8qxMQPo8vmYmBFoEOGGGYeL/GOvyHd5zaN+TmMeswCNiloq3BdLCWbtbi/LdH1
guoHvreE7sGpKpzwsIwmvaY+lME3ou2HwEt+QlVSOCSctF7VvQ6I9GpH35IddxWlq7omRmjrr3Nh
u6S/UcTDUM3kj01JOKUOP0KGZ3e8YjDGKGaV2MWFDYbWssmhqOXORzC4GZz4uWJLsDVdFR3l1hq9
6sar1GvLd7ZLmr7dZiGLCSvMH/pQPnWxo3dpvCoYW/fsVqW4U51d7CmnwiOok/JswejdLbpB7+pN
n0ODlRzNd3NY3cAmQ5xuNxBDnDR9rQZmV1ZRszGHfG7bc3bKwS8RqBegpsYHepOkyXiwyvnFDNSM
vw/XsMTAoIfnT2MYcpuNMDqlvqVnw0Rgmcu6LN7s2kruQre6yfRrxEjqomPQXbJao20UrHdatfNS
er9lqm8yu47Ommg+J35c7EjyQbCy1xItqurmi0R611mYSHQbA3aEqbuVKL+KoIzOfNM4AKmbAeE4
B2UP83GoRXcxBAwEkVD0tEsc5kiAZsx9bpSdYw9NDVu/BpqWJ4/oNZEGTZXaU2nuXZ39ii28YxYy
3SOmnaNT968p812CqDaJmm7QUO5Dv7jjjjv6RdcfmnQ8jsI9gE6/I4/MJr4r/La8BQG9uzkwWKmO
TmpdRNV8l+rydcUcpx5CWAy6at/6xLtNMcgnPYB7gV/go5/TEkuqyhvKLRcV+YgJ0pu6+04Xd+zr
O0rXdKsq87ooQveM+g7idUx4XTbMbhYDgBpa/d3q1Z8wiIypxPpIfJ7fsTkUCqJZz1s3Sbgz/Tpy
C/xHTf10dmce8SGxtBCfu1tTUywlnODS8lDYX3ZFCxGjwGVZ0NqVaUC8XqSwXimWOPU83ecN7oIh
ulINwmOrUARyZd7TmM34pROCE5IUnXg4bVu05KdmeWm8zrlm+5NuO3+8jopVmTtee2QmtLj3OLKq
4NDY+7wbiJj2525X1mzcE/Pi0FhjmbSfVyyS9gCEJQ41HSlWSEbQv9dmvOpH8T06T+hcgrMT6xuN
KNVABSdnwt9gZ6gORdZdRmjJ9xVr+tEPWV1Fn1mXRysi8dJ3ia0j8k6j3IAXjiq3C607VZGOZwuO
UAJuLwj2WFfxQD5DPqUFbUEdvaR6WeNq1i67f1ERWkmshGQ3ENS64XInGtNBzWlF8WUQ2uz0iV2C
IiuuF7ErfnkTyo6cFak9oKWSyf1YscQhROkQDwSZkOCqTK9RJ59ZJpLKpkq2u0lzt6BjnVuU5OBK
nmZMC7TE2BUNEUl+JX/VObrZVAZXAwckYUUKZWe9B/lnrphW4Rsnu1HW5TnjkUKJ/eit7tgiCvAN
xk9jfOkGA+Ps9rGqZc8SPLH3Y/8+hgoFfsHerCKxs0f7P9vh0+gN+L1I2wlg3m97z/o2db7K6a+i
eEUOFph91iqpI6+tNtGHjWFjj5ut3gQVPESETIUzmgP2s20Krn4zwv6h62Wl2gW4z+M+xoKBiU61
aJOnpTvLCTyoqZKdrHqKWxmz58MRCPiCLIYqztGJsruUfvk0hNOjtr17U0sL975/E9boeTJNtFqN
TbZYy7IRtcw2FOfYD+9d38bUQkC2SnpqrCtYZ29mAIXF3cZACloTvZQDZmO0d0E4fBsHx44LCBhy
nyt3slgD4xRj+CrAnmtHzz28qHFtWX0Cj4rW/W5SXJdAlpAgikMWGKRkDVErgXc9hze9ZvgW67E+
2GC13G4RR5usoM4eYXohDNyXiYlwECVQ5gMC/iDEhhA/PwNb2hs2UusvNIz4EJB79sHOUTJiQj3a
kTdT19GGRRjGaRX4txKOdnzbhvDB/CY8DzGGbtr6TcoEIAHKvEmS7h56AcE6n9PkY2npqdGT5pJa
BEGCRYcv2/kX9DSKqQTxcRevIwxN/PuIm7vgnIsDDM2dFiNfZI8CcGH5yc55sHZVDQykXdQvXUbd
XnXFG9qCTTpHlxlYZI65nZipy4si/2X7Z0Cp6XaYoiuRkKmJZVktAyIel1AXt0IUj7uRCeTLZBB1
+DmXlcRIth2nl4bMhIDUtiCWGzufv/U0410hBDHBdFrr4hfLnqMa7CcgnwjO2uYtca3PGmJA7vRn
r0TtkjCa1KD98RTTcAoEQkMbPfpLcItv89A0IqCDQvJb8b52PhmeU9Pv4wRJFfovWhRK2uaUlNyu
cXWr63w97J3TMhFaUl87AcB5O6Kxr9z4DrLRvguwNo4F/VE64zbKg12zJprMNgkQ8QS3wcfAQcoG
/fBPwJbaT9WwTw26y1XcSbfcbWLbYhfld/keLzY9wUQgNxGHEHfH77YhbWy00/MScRWqqZEXfT9f
Z/FCCGwZkvyCwJwGc8JlL8/cL6+AhLITdcA9EcI83NcMNNYEdYNECSWeI5Hm1nrZG4zHK7it4jER
dvi+5vqUesWpbMf7kIjjwPO4QOf6nAlz2+CvnZzuFp3ANvSTt6Tun+3Igr+NVWi666KBjXdEMdjr
5FUtwd7l8tGluezKAp8ist51rrV1tf2B2NRADwcNAHT9KzDLqYTdsM+n6auPyu8IU+6Yah67/Re7
A+TTNndTByTOJMeOm3iLgMTblMvA8M3Rp9HQk+P3vB6nLEFKRRhTGBAG6i1AM3A0fLo0EgDwYmSu
5XdNb3JAs1TswR9eTotPx4vjcoOZh9jNrL1udXJMJwYEXpWE6P7EW5f7D94iCFeBM0vknburJLEz
xkyHMoFhUboeiZIOkpzqN5YNqAqlIS8DcUZSZODYNMHnNjrYlowTBxA4E88DZop9AcBxG8YkF+Nf
A2qUofiVfNe1IQYgH/RX33AyOVN7E/uAogbAHArUwU6ueJaiRhrSYs8mB4onZLRhlrevXO96wi0u
4+4+Aamx82vrnji4d/9rDh75sEDyjNgTgv6rf8AAxQQp5HxvCrIE4/Qt01gzkVPz7COedWNGjGqd
Km78DpuyTYau5w/kwuv72tyUxbMoGlLkldqSDtAjGfF42NY71675SBzOHWPFzCTL5a3P0nsVIehS
rnqPl/JYFAuwB7I1UYV9yFY42yItzrNLzHlQtid3Jm06wiOe5JLc+s5c9kWN+TP1UUYRCCyGBpxn
cD/4zbCpMmD8ao7fMkZjaC/DNQ5HvCblWxDAmhyZLFhskFhjXg8yxT1SB/vEIVh59ojM0GPwnXWG
B4Nf0Ti3io5XhOfyISzVNQF8GQUU6NMwdd/jJgaoVfhP3lSaq7HkiYXn7ASyWPAQjBbPOjgtr9hB
cZhZSh+hfmmMMasym6J5mFSFWGy67yvcX0ua3Tix2PtT9kQCor73eenejNZBuGV1ZDoKplQFR50V
0S5AeJMxG90iZWLU5/HExPod7efErjbtNtccc+Q90Pya5B2urD6nRbsj+vvICotk4ERAzokiuEVT
9hz1d0mEvtIC3rtPlzrbYwavaUZSjoap8Ekfhp9pC+8HUsc1rD9q38r7klY4vXRFMm0cjvm9x+Rx
MwwdK6sQIHOiDdz6NMIkuNTnMgvfcwwq+4RmGZ3RciWnEtqqZkEcrCLdxJthV2ERzYIluATWeGXc
fia2E0wouizg6sQQh8XJFJX3TEAVdNCoP2VAZLcpY/lzDWMBZ4oVnjxo+nM9HOdcN1tDQAuNBHMF
WNsYAmdeQMQCGHXooVt230PRrmPIwt2lDdohmmiFCtsV2LrUr3ii3G2VuQaIdWPdpIjQTosYfsVj
Iw+J6wXYWm7dCjBRTghwn0iujRYvdEyjSyOYk7sFqINzmEa1iL/4HplsZq8Iy5kVm8qBXpqgTwMf
44fyV8vWY9TzLo0Gch/5dNIp35e63TeK8K/Qcrd5Ca7bVQLap4KCNl7aq2nHCfAyzx7Qs+5Zhg1E
nQkzJqBKIs9R2lFCH5t+zcBsHfILaBbmZXogNmHYeL6YmAS51Lnuw+8FwdINwEh7ccF18+MsMRVs
w9aBuRULg7xnCmMOBBGTFGQGVFNthx4XOkkpzdmPxAM0vhPK5nAfaBPB2maMQUjFJmzUQ5Gad5vV
1ylUH7qjb44IiCxkHuxFkQ/biTF/AyxLr72fZZco7rs3+LL7IrC7XdymV6PbvEmveybSt9qOMagz
Qk0nnwOpnRjIBgGs9b4r673uQp6ueBAMDqZNUVoEcfEAYV76SGjYc0UE8Mzj8jwVKYHMVf8wTqjB
pz59nZyi28/IEzdRYZ0oNesJXDoQa3k0FKijc80CkEUGkKxF6Z/AdUNEg4SOcDscWJak2z413+Mc
Pjkp1YwbP0Rhi7CkiotdS+BvBugu7RpG0tEny/QDqcvWpmiURaQBsy/UDCkJjMnjiMeUlWsKbS8p
fsNm+isgcXC7dJa9d+Piui4vBylA3FMRnooVBlo0Jt2yuvxAlf5sS6CgUoszM+jwAOQAsIQzH80U
JntYGoxC32GyZTXVBp/9LsqjU6275wWJ+TEuKqDAcqemsdpalkfBoc05gPNFx998xw03nM2glcg5
CrS24+cuE2BzzPYOjZgJSIUFJpaG9OSJBx1xJFPG+Ts6dBye9+jH4+1KK21F2ANgJf0v9QZBogYt
Wx9DwhGqJbVV5WewNdtgsR6UxPqvvOCuT4piH2ZUVOyB+6C1dswv7qII4TfO7Qp/rfjK5sl+KCih
5jrxSIaprEOX9xeTAcAj4uY1t/eZuwav2s0PseMH0Vr9rvE+0xq3X1hzV9cuYHHH05+aickWfAHX
+QQ5HiOFbKnnZnYtPVWv8eTrkk/LDusQmc91fiMnVIveMB2UYL7qm+qtpwI416MEzq8PIz6Mrct4
H5r1WoOiDz6EuT0xGg1eG0xd2ybmr3OS5TcLSfIm7BwPrMSRqaANHie8UwNprYr0uUvPl/XWWpR7
nPBxwIRcR+g8Yokoy47hGvTlv2WPvvTDS+7QJ3fInnnwfhqtJ2ISOAI9ue4PSsecw7HZR5kgk7jj
9M4YxTIWEtd5NT2LukIghY5cpilKbqnpdygFGz31pzqcxDGRzdEkT6U76reVbtIJG/5RIIdD2mbv
aO4+WdXAAQPHtVF++IIX8tH3w9smcoDlBOM+weJ8QEIK7SckPcfop7HV8uDKH98fnivXAvFUMbGf
ABLZQRXv6975SbTdYcTw3Z2dFu+jhg5YkYTm5ixGIzTYxzLjgRFsGtZuezpPlnMtvLZkLpidkhDf
LKxa5yBglZr206m6kAU3iJ8Kl6xhI/b2ggUuygh+WcoG73t5N8AaIYS8j9mMN48Stf0uYkwRAz3e
on24yMzMzCEYNrGS7vFLUyQfaF+xdglSwsX4xmz+po/jC+MEDhwV/3qRwTkG8XxoHDo0v6vVUdTt
ly6pGic3IX+Do2WTVsndwkCAv/C6nbMApkU6XxdwX3j8MDZe6teAM/DoMUxqLBz/wKWcGkeS3TNO
KRrybSnL96NsfzntIneTaMXqsN3ZLjnqLS4dbisc/XJQ2/aQjL0il2j4NESxYOjKd4zNYS+x8sY9
kV7bqbzpcAIdJYiNtJZPqc88b52334REX3bwwzezERacb/8XobZEejpPzjgcqohzzInSVyua5zOc
d7xATnb2m/seeM82LZrpikEq56sKeZD2x9wdnEM08h2OwXgegJVTig8/BTLiTRLlXKY+Ng2vAJMG
7QEHEQB8hdMkjudd24LZYiLdbppU0Cc79WuhzNfck9wWyn5b98VLWA3WphvzWx7MMMOm4C4d6Cwj
11Db9jy5K0cSkNzk18RpMUHAkIQJ+svDT7HHLk2s/L0taSlWthnVH+DymnwCR7Hh6Wbcy8NTRy4b
c+XloS0YGDpIXOy5WU4ug/mtWAp6EwaLYbqv1veom5LBUUQIBCiIJ2PwcS94govIvJC3B6bHs3eN
wJM9WVcuFKCkveywjqEQbN+NNr8opvrtlA4vgT2/rESdISclJfEgzkov3I46+bABBtpR8KrzkMDP
1MAwjS5yqDE5FUZec0ouJYcLNHaQTAsRAtOZtA6yZl1osFa9SxkALDUCTTIHz31UgFdn6qGrhajh
rY+De1P3NDGL/iDV5KmCMrKJ5PIchBJoq7U6VDTxbMG0GwT7uqpksenSaXJR3BGH/T7GBI96/asT
cmkXXggd1zlOrbiYF+vYD0ZsXQfgSN9sO8UmAGTjRih5RbA0HnJVHjRY1WjsD27PXt8kPPSXsKeP
bWgwqwmIfevG28zSz1nJDLCtqKunFgZhXdRvAj5RpVB4GtxBsP1WPAoUl3Z+z7PxnYct+gbkHHFC
0sksySMKsuRXHvTXiVscJtucUBTcFmp5rwcHobmCHBUwk5FJbB/j9qbxUcvRxul9brWXUwEqLUGw
setnfneVkFUAtTF1LLOxKsSVeaaas+mxmgF6vJwDQ9VGiVYnyBbIDqYLYxGJDxqoF8K/0BhrP/uh
wrpzH7YzrKGmpBWN5w8R3lYtjuKZIXlt6bOVXA1oBPDBGha3+c/AR3K2C4z0gFI9qjnvuk7BriRx
hqRqUEyu8sYhoD36chL4wSuyPixAY2Smvg54BjA6n8lK6pYDyHpIPQXby0gUz0ZwfrZTAdaqyL8d
ciVzt+hB6MEfHmL2mR3phgy68YezgWET1vW/dONduBrfCNGUF9MSEnHKv8HPmuAS0LEjt9hOvXvV
JCxpSuIBREV1lQ72g124Nzgydg3Ju1Mv7ytSdBP2eAbsHOi5e5Y5ZjOL5r0tiVFzsb6JNflxioN7
UCPKEBU8G2IQnybjvLIMGkC75AsvysU/BpSkcroA1AJGXk6XoSD2Lb/OUtc+9axLISCjd0Fxsmk7
bhBMkMSHFJ/RwIg8QvnjJ8srE8LnkZrpesSgvvB9mzHlli53ctD3adtNj/30GwFP7Y74xDtnZgRu
DFPTNMiPbAFXpLp1owLY+JE1XOQ2yBvffWwYQ5DA/VOB7YBeROCRAI0TqCc55uOFm4MSQ6LHOaa3
wSB2eWj22uhoY9VkfTIlx3PzXAiTcgZRbMvpUcDu953h1oYFEzdDtrVawSds8Nm+ZHU3bIeG6cdM
nR6sC60GBlAhHFxnFgolFEgZ2Xdps8eVS5IN4KuM0Dh4MglJQN1oQEAx+R0owYvpOQpCa1Nx0eCG
cqlD04wVEH63pUPpYIGp4JScj21fXsNuSIFY1t/uCF3f61W4SVy8dAs4zSRfbpyyuZH9wDKQIQ/Y
0nMLOu/Q1sSYe1mJiWwOMcozVxpoQSSDnE0btQfyn57ECCjUKYYXsDUxRBIZ77qJFcF0JIHksknD
/ZjWXzL0mrMX+HBSpvE5FYAfe5IotO+eXFmeq7y7SoGc0eh1BBZWkNwyU7yQl3QfBkg4FaktaeeR
m42elk+aFXuhfqx6vTSX+RFt7zciP8XBUHn7bhqZ1lfPBbuRA+7Jj3mckGoQD5vZEZm5FA52ys6u
B7ONfiF/J/BNk3MTvAQh4+RSXEozPcZuAhMwCE8WGcPwbGZ0Iw3eaREcnBxIwApFC5wXYo43+czR
FQTvS4PZEHQOuuWYRLCYlKGwd28bW75kSQxsOeNRkwaK2N/EMJf1YxdPaCARQDCBDle0eF0iG6oV
VdMuLbjhleL6cylmNmWF2TH184HbxHA9Wu1jyoyb2eu6K1geMsnKQab6KsR1hbwGWsng6d3I1hZO
qXXQXXQjW/5e5eLUTwq0GXaP2o0rPoXJvbMt9wd658Ucq2qrZ4x/jUV8cYKEQBLlvZ1yVGSJbiDW
ev1DoUJyt7HQuTXvfXR2pV1DbeGNbAZzpo1x9wje3wB9P+RO+Qr0gVJiJJMqzoZ8G8wO81BdkVWy
XGJ+IuU7dC3mlWAzfRfsjYBQI7S4YeR5idKE9iQt97kT9nc/TYGxn0YRVUC5Rx46b9yGlCnB9C9h
oQ40jIcYbmm0O2SWNy6XO2NIVBNV6W1H+I5bpmcogvI1qMuHasoyeROZK+B8QIPd9NJVH52ejqQW
3rt9ca94dJvaxiTMOQmZcNi6MCvAK04MsieAiRWIuaEnZLVz5u2gAcXXS/BCQJVk+sjYRjO1xYjw
QwYOmLn8DkTM89RqhWbCq3dFfZ32LQFIWM6tnSgue5QsW29pYNVMS0P2JI9gvZpF6UAY0f6IJYz2
TitvKL0ADMFu4gEL52OJrnFQMd4EQAzMwi/cN+MP+8ZHiToK9qxVdTF3F0uWv/c1n2Yalh+xIC/M
nup9K+CdLO181wv7oQqbpzBnrxlbw2XCnHskDroxRNVFYq0NOY2zAys8alTmcUHTYGmNisfKwAUK
CtJH65hrppAA1arpcZnHj7m3cvQrKEmCCoZk3tzHUr32oQ9NjoeK6gba0qHYe7Z9u2BFy7N2hs7j
3E2MeDbMGzcyWAVBo9hnISoEOQQx+wiWLmpRDWLtizFCZ2ZSG/GbIVS4w+TNDzduC3DGS0nsZVQx
FMvG7AzgDWd4n/1yx4bPLgKRPlThQ5MDa88Hyz9Y2W8MsthStteJMh9pxibLrqE3gAcEYZKay8wp
vsOquKRL/Qi8/+LtzHbjxtYs/S51zwNucnMCqgroCMYcIUVolm4IWbY4z9Mmn74/+lQ3MrOrs1A3
BRwY6ZNpWwqTe//DWt+qLmXi+YLYQAzjzJltinw3fu+INlf1MwTAk6NX7JmtYpfpBa15XiJt26GP
kOz/ulcLidM6YAQicu1u1uWnQ6Etk6se6Viso+5bcR4CIyu+evOHy1DbdxsTQXQ0MJcaxAYeGE2f
DixQ0Et7nuaQC5h/TnLflg1aItPBzZeTWlypg9DFjo5RbrTb1NAYl2O1K2d41knqvE8CfhTyQwBi
mjkv0LPDmBHlzpXxmSWUj66OjsKxFXOamy0n+ygebeaWbM6pHce+3cLHXFuNET4ZNUgQXfOuMctV
uLwMDRNiY/E4M0VkkYqscKtmG/eo95Lmww+tK5lqJ96JXLRwUwbWlVMMppcpXxT7xwMEo6Np0F8n
Yd/DwAo2tlm/ZhMW2tKbX2VWvRvdyBOLzXkteJ2SjiK/xdAbe+aBD1U7J9XiMXIJKjPI6DHIyYWM
4dFCDpswyJ4xvAwQRtSz8GL+u0ZNINpvItFOcyfrJyDUp155+V2jbXOZCZySxLbW5jP6HW8tW9Lm
BoPFYAUWIasBBFrtI7ZShuXgeNjmiXPMtHAlu0k/avMrPNdFEL0u86setNk2Gcr4bE/KQ4XmCN+1
6k3Mcqev1LiLcDsvWQt3SWv+qnP9l2JzGQg0zUDm81IcDMyME2LC1MMWS82VY2AnwbTVZmQM9qKg
CEC4RNq2bUR/q8vkQXBY1D1oljRm+mG3WzNzrnR7b7B4tyjbvaNW4FYOyhdm1yxutXBdVhCVRFc/
BJE4qogRy1zfBzKisgnwi2aCNg9tIp8PVmSTRCtG1a9RR2fhzfYGDpo10U2jOao30PTvFuJq2TQQ
pAzt0jPICbN9pEbadu9n1/+qcs+5I6dojZfqobbbMy5hTOXFY5lRxacz3GKL/D2c6s5q8ILLYElm
Z+xLh04ogtrYZPTxSQsKUuImYu+K4SmueUYGm/lSC69BwjUZ52ZHwTuxLXD6tQM9ZJUW5qcrNdtH
yUV9Cy+/1qGVkSrgo+Jb+M9ArRHZ77MIEh5EovukhXmMF4CfMK0vW0NtVG3EyIC2DcnTywuytvop
fQkUtlbDdtJ97iBPqe03qv7qkQk8vlbvQFThMgbUD0yXwJy7mnUgbHiLluSekUx+ynDOks/X6js9
6fYy7bSHqLTiR0ck+0jSGmfo3/eBTc/EyntjaobDxjtjjxbxkWV8c8eQlN1orJ/nzBNnl6A4nF7F
iJDBIMl2+UFlTn4oAyLDeuld3LKH4Gb0xxJK+ykZ529sh/GhqfJhP4zGD5cy7EThBhZQw8PtWTEX
+4iuLXRF6Gt4154U89R7Nmzw2FO5iAQ32iSvKdfitq5C4hoREgG7sV5BbTW7JC/ncyRLkMbo9dZJ
VjIxNKObnmECT5FJu0pjZzX7XK3eVtoxgRVGhqJpkHdTCyANkcJPO7h5MvjojA6jOgwAcphuoe7R
2fzOk6UTAk+76gaWBXkyooEJ2vMcCQatC7Ccvg0qwKhB4uwPs0MidjOxK9XTTkfAb64nGSZrjStk
U4Z9fM6hh2Iz7w6RkFeECs4m4K+BUWv5lGgMQBmRy03M6+QWT17L6czH8E4qJbFoE5kmsfpNDWjR
wRevkX4l85P60QI3wHDK11xlLq6ETyVYbU2DmNZzDO80RxmEHletpsrgXon1i0Gqwr0crIcOZWJY
dHdCf49qztpaNxzSZvGYNSXnzkAS42+gHZJjmIcQw0PUeX6pM77qy+xDUujGERcyAn1QbC7i6WKK
znlgb528t/06K+qTXqk1ns9HCz3J2tKMh1EEPV9nkJ5EjOMG10G4UlMX75QXnDmU6ag9ClGDQOo6
J3GZ2ntadw5/VuSwdmwU7Sm51c9eC+yssYrukA3aznLRlBhyfBlrHOyxwaZaD52Bct9C7GTTzRi5
hbB0au9NaHROm9V+ky7xELPwk7lXW1tidGgJaGIXhjo9SkO+Ij3Grf8uFWozg/qpKJmTd9SHGxW0
hwZH0rqyDsw285Owaij583y0lpmbNMVZmDlTUMVsZBF4eUGyKSyI6i1pFVsHLcu1Cthv1qjzEsVX
NBLYglTPq7kFCELdwovzzm06P8YRg0ij30cT33nUm/kOZcw+JSqXFl89tiNBxnkRobE+DAbVRTvC
r+3t8SBncCeK9Fv2d8mkNN8asacURnVrsomLF/BfroGpgZvL7TfrSIDYdhGQ+4zTjDkPPJhtDsyA
E5946rHuN5reBvQakB9GRetjeu465Nhi5NVa24DlNSZ/FpdNyimp2j1jYCY8CkEOdtEElRDxM8NC
NptjbWNnHTRQUzDL+hWwQdrlyy7SiPubp8acR6Xkb7AgQBaCjM8dmfqDlMVBr6MvK6rzSwTYuuun
+OAYtBJxI2HfdwSEs8/dz2ZY7uJy/NH00q9m41kX6UPCXmDnWEz8amIvOLKzkyhs5nhtSAEgfyTd
4CeWxNqmG8xDgsHmxiZsJyb3FVEwuqQPOVoM/26p5mE/Sc+RFnL4oWMMZPNA/0KBK3OIpgU6cGny
ihl3gSx2ZMLcafTGWzHf04qXm6YAP1OUnLP6gYEriiEJonaI9TOTpHM2kmnjtjNAXq85IlYXh1l9
RYqFWV1xprS4OiAUPQKAcZBkm8VaphSk1fxAGE5M0o1A7qexmbGmK/t76G8xmq4RUrXTUh0UwEky
SK4zaxtjIHm+5IDTzMnaMIUdOZEUPO9W7WwrPHXKc84uzjji0hn1GHHyTVqLZNzRqBWQeGkU35yY
8cHlo03Q9UEk3CqloxFrX0zFO1ZI82UeqosHCva6Mxymq+Fgv3Cu74qetFLg3ZEfY5DkGoV8hM4x
iiTBK4G8d7ThNatJCiBr8hjX9l0zui8yogoU9aLLnZFK5gnlPflXKBY6d9NU7uLp/rDmDvC50rck
6awYqXznad5ucRBaZM4ywRhbZBfKyw4s0NHvgnGEfr7YTPt96DIRX6xEEYSarVNl9Sa1g+98jL6X
CnrM6BQRXIMltRB1BQTNAwCmau/J/0mok+dZuytL421GzO823rQfkGvgEWVPxE5fIuxK7q1FXtQb
4hAIMJDorXF8RpXPMy1Mawl9gotieOpMbgmBkGn8bJkZc24oznnVHg3pvRIVBL0EfFhIguV6tsF6
4eww9QYnaqdAyk6mi8nnl6szLbBapOTe/NZA06D5o2i0bXLqUSTdYyMOjoFpPhhdDEYL+ymxrm/6
YPzyJOMWs0XUakDDP5imczcFsuYhmnBHaQipGibGHevPoe5uBDeMZ5g4ty5tK3aR7nwFwalfjST9
6tAGHn//zEVDBWh4NtfD75quRPzdSwuDH9LjXWJqPKOV8zbh1juSi5PcRFbPS/oM4VnLWzZ7iKBL
Z0pgrtA+wC5HytR57jFxg+jSC0hpfeMHThTf28tI08DG/RUtOk19OAov67aAOGHL6LpCumaHO5w4
8jikVnPBnPEcd8lH61LtMFAqMjTuvwq9exn7XP8ZOh1lml4/cPST4NKNsGFMlg+9QMALL1ndRH2n
AyM/93V4RyHi7DONgs+svGdZMnms5v7sLD+EBunUaVucqoY0ECLnzGNLpDP2ChZdpNWcYrc7kaID
gNNN2c2ox1F2WJ6adAG7FTtkm8IfrDhjo6bBt2GmQxIwArnSzYkrWaakTZYxb5koLmKLQ8W8yDwm
Yco5lYhchf2z9GRxAbG9ypqCwRv7KnLtD04bifVYCgIUvDjatML9NTvJj9LtjmlR3znslK+D2aNU
JK6uw+Hlu0LuNKjqDlkDGSElEQoSy0151vJFaTqavFRR7JdR9VFPiBBsgph1FFiBorKZVM/6PUV7
EzOwvpsz0bN2jm5hzUYF8PGwcx07e9YHklWlVWgUlGzDkoapO5VNSr01R9e+divq0eqttI0E0lgT
bDvLqB5ay0vWQuv6zyQhUrmp4zvgz6/qQtTwxVnKR/GM1+1xhhvpDcw2bYI0FTECHSm2vlv1V4RU
+0STjwapGcxzFyhOXT13rbxFRoSgJ1K7pi72VcF1aKn16JknVDSAmUK0DyWoRWIm+vU85x+uSGBQ
c1vGgfkSMeNbV7o57sOizX0aCRbzM6IGgm6MHEEM+65q6naI2Wge+DA5JvzAJIIO2Rdf8cpTCERN
jgUCSugWwDgiDPfKI/oolpmGDt4/YxuJjWmrDBPlK+ZtrXRPtbsRafpYGoLPn5KTNCAD42X+YLsI
rUZaYa8y3+IkPrVTRBQb6lBTs78VmmWTFyJF47cvyKQIrHB500LtMgcO0A1NnhWgjVUyFPfzGHtr
dxiqazWl6ToZkq+h4QlYYzCqD0scvAeZY2SRruGtDnuigq28ejdTNBDQeQLCrKi7+4lFXstuG2WJ
dlfHrX1gxZxlvY6nCwlUSx50NZZ0GKXDbKR5aRHGv2lFWvnzXDVHg22h22R3AIMRukxAXUHoRoAG
bxApXMRbiCRzIQmEsI8I4CwyzZuviFeFiA9o9/RN6JWijgEPSvF5vpWJyz7FwQ6T88ht4P52Gwvx
ufAg6euCzXg7XvlrvbdB7QcLc58F32M/G96+leqmFI9tQ0lA8wmr31yo/TppN6X5Nfac1F3T6ndi
aNiQTxQc9BAX7rT5/oTcT/mWJt96qT5rgglQOmvgCNnnnQH1+lnpvlPluZ8J/zAGtXFQRPTuIs7s
M/YXYo5GG44b3+DI++IjSnyOHOTSmTvQzoRn1iy8RQHksaAK150BklsfwT0uwQdTAebSxTft9bqH
vkXvbhOolu3MPoY6qCI8gRSFgDQFgGRLppErnvEwYcFhQmIt4QswJlYTJLxbiBvfb102CvMIgl+f
8DWyyuqbcpvhrvAb4HRPtdEprk7UOW2M3Cxw6GRBZCOP1IJPuryBAEN2PtHgRndgP8QGHpafEptx
ozBlKmGN1JVMeCsun2AJnwiWGIqkgYvgtOLklpHn91FydWJCKyrRgoSZu0c7J3LQie/KfqbULN3i
AT7Zeci7aa2LftqPM4JxY3bCg5px9s2SuIy4p5CIQYJduNFOWW6WvAi0r5w9IEx7zOXKk4k/5kF7
ItPLXFWzBgYNIOgpihi7YtjpH+zEOguKn1VMU/tsz7Z+sTL9l41K/xjMdrKRmfZu0abcJdSuOJtH
+ohmOkqLwJCuJ2meGbIRNGxO5r0M6/DIGpt4BYKGWBQy7tbzYLgQdjRcpAfsXfaHZF8FMrlv6xqR
VbSLSmyr7PRBkcPhzh1J9PjEkYNpw/WdnI3DtEShkK+a7gyP2txjqLVKmza706t3UfTmmY19DXLZ
2Hl9NpzJHgnPBOudktC7aVB3CStubzUS90OWC+qDEAcaCTc0A1w51KAR0MD3xtV5W/Lmvho66nFC
XjNvYEcwiuHcifRdYYUjaTHSN6bOFr5dMmPCgfQYHWWrcoL52Ekqo6B0Tij5BkoamR7SX8x9I9So
9dtEpsejdhFuKI4tlmbaTnQamEERKTXed4N/+T41uI00Eyk9eTdItz9lZmZntYTh1AYZL7MYr1Um
lD+OcbAz647dd5pcREicThNye09TTh9CjELUZs22nVjAsz0kidPWTwUKalz/QMyKUnkn08RJpBnl
QNHBMQSXyVsbfUUEtdEne7mE/rSk/9QTT0TqaNsQLSHSTnEpF50weUHNzugB9afyRUtZ6GR1vPeM
8RjlfXYKuva962CJqIpxA+uXi+aJvT0Z2LDa55EkHNIGGaM5eXq2lPqw6mHjmAZa1oqQoyDAbUc3
uGK0qqOlr65z84MqlHHuhPArslGhJhbPARylrgOqW1XjGzJq2uHfCUvFg1gil0DxsWFkfeKl2AHi
iKtB0tlM4a3suElrMVonhgUQ+kFIjrr87m3L3jY1sTgl5dRwZ6MtXYbDJ9Qo76ZDZNUC19f58KJ8
2sqWxbjh8vWODsbVNvyO7GyP24e7DPCB29JRs+N4ryr7CWrQHZFFPsRlVKko0BjX2uqQNpQsfVv/
tFMcwgUBbQwGITpbW2LriZxxmjPSgmKdxr6U6CsJIWS2IcAi9my2iW3noo1r1rQu0XBMOKgbkKZl
LToQwe5L74a7tvOeI88ltwoR8vg7ZC5Agpc5wAOWALqxqnl2jOhao1AdMOHAXzd/zpa8N6z5fcCi
F5rxt6zM29iNKwDnH1GG+MKbnCcbs4rnqAezDPCsxz/mKPhsGnaKbLaqVSPQBXTtDyEvXtDfJ0vE
BQGA7L+q8cdslrdoLj8W7IXWMLtq83PQEKY2/A6Kq7vD7JGgNdoHnLdv7pR4q8YAObikqgEHHrGY
roY+bf0IjeBK2tONdsa1hjPv50HXA1jcjW81rJSsjHxsIjZw13MqoU5HpgvIeDrLOiBiTmhylZAY
hH/dZrwydm/uSELv8tQYM9pz1a/6sXly2dDMqCErCYlHTPER88s+xaHFyMhhG4Mquu67Db1Yt9Ys
jfaV4AQUMeRvLYG3S55hUjOG0JDEguVdF+yE/NCw3TWZLDiw+vKaRi+qmXF39hjJKzKKVwpj5krz
rG0JZ9qn3feF9+iUXcZSj2Vsu0QvZpr7SEp9fphqyeMmsIQV1g22xJ1rkdmodKZyxFhXG4gPYsl1
1OzwSTQ96O2m4k9wj8as3bvGIuKEQqPTowLu+ZCs+PGNEBVpKZPthodAhOstpK3rdnn8ACnmLDWH
uIk5iSi4e2PluWN06xpvPcTQBeqCRDrhkILdVIYFyKx8BpGSXxkl6a6+XJz0gmxR7phiXbXWRBUR
kYkZBHO9BZjx3egM9+F+PBhJTUXmaBSpyac9oCkwKgK5piIj4XqJ3qTywbazpy2dlzbUPVnRhJyf
p2QmzHor7LF7KsZ5P0fdjZrypeelCdGYQiuwqJELme3p7EhSmlTnh0yl6AqTirkqrIMGzelFjgrf
le5LSlXeQn0PEchDP8dywg169Ub7t4bi03/K0LzVUbXO85T8MKPj+1KEZzuPNTvY42xWGELSlK/b
QSi3cUIUj/gPtGHFyYdLDJpBxSyRTfs+WeJS9V6dzWSlxb/qNj0wFsQraDILsLx7Q0E+snLWiigA
rw5CJdlhgo5K57kGgXp0HXczSfncwz2lwIr6I0k97ZXl3XXUpnFdLXGvXdE9aC4JMKa+jfMZzvxF
WUxfJnWNAMvmWx2PBlFd5sZZomSHg2USGqfmJ8kszke49eUt2bOifh5aXBcjqbRyzB7VElPrwfWd
uckR3wC6jC0it7TwxQzbFBmwjt49rkM/7/G6kTnjEITrkce8TAo+ez0/RVj+4qK+JvVwcOr5y3Om
nYliFNJY+q2TsRti5dm1MMprXcMHyb6s7t1Tx4L24tjhvbsk9faivHPrJror0G9H5J2gFXYoQpkZ
ncQ7C11qfzWQSDwD6k8JA24N1kCRJV2G53zBc2N3ZzXsnbS7J24ofs6WWOEJOj7Ucn5xEi2OURtm
AecNhQrqT8gKenCfEBpd02Xs+iW4GMHRW+6O6dlg0ovxAXop2MM96JSzp+nN0V0ykInKWTMlIBWZ
3S4RW5KuydVPlkX34VTG47SkKTNG/KwjQkJmL9+ESqLTQ9WsuvEyhNmTKAN8eZDSV0lpVgRE5/NR
yTpZtm+kbhW0nqzcoBf8qFKbTRis86SpDd6bZUuHom6wSz+q6dAFdNpzjaLNIDk6bE3+lqJ+BDe6
jEV7L33gW93qS+R0hWfxUDfjPXPi8kkCD7C8OLlPhgedtIKj0+Y8k5NTsVrMrJPXzeXWXTKum6zc
EPSYv5DW8KWT0pQvgdgWCj3T9SbeUsQjdWrh34rN4InidOPG9xYg3A8dyorvRlZ+qFS+VUmaLXez
fsyabN6rMbxWph4fkyWue56m47wEeEOesXaxRZs34Wc9I/IdWMTfe6ZNJJh4Y8ow7MPfkeBLODgM
qoEHkRR5oMQLy1Wjpl/ixPGjMHNAb8F4aBLq20z0Q78kkAc6hyc6prNo+02eYw/sDUiDpJYHyxIT
cgipNSgCyDVfogk3jppXo96Ax4jccM8XjN6poXLQs7xejclg3U2y2SvoZh8zIRE24J+md2Z8d850
VgS0AkH7QiKhXiri1+vG/mImOe29LHsNWQutQyNOj0krborD+mR62reS3WfROOqiFBnv4Ww90s0j
SjLy7E5F+i9H0p10S0J8Ongm0n3yIxj+YZ5Aq3BqyUuMOS+wx7lPkyMMcrirnagjyWUyxBcvd160
wYrIzLyD+UvydmXf0/9xyyWlQk+QJXdcNvtsLAkHqYjQipb6GEzPiJwwR2imk9OiFs+1npqnuW/i
U5/Vp74e5FXnad84heNs3M7BKB6TV7Mgu3//UNADsBvXiKh2ZLpBP/XVIM5/tZPM8jPW39hrLUid
uO07JDCbgeitRyNmDwejvqt7YlrapzRPo2u8/MC03cjr6WzzjO4xcQHhDgLuidTJn7yO5S+Qothv
TMrGKm1RiAdFd0lbbLul3W3V2PwEYk4sY3xnafDvERX9ioquwXTDoAZfjomlys8YzvZN4zes654K
uWyNlHlsmnTGADKrLVyX7o5Ews+aR94dwrUpTaTYwBz6MgUf7gbPLezirMUx0JrIIJheImrrORw9
cze22iv4ozjR33WvSVmmz+/I2r7wWRZEHKBW0b3tYLVIUagv857h/Rh12zYKktWqKwZ8z32TbXRD
Lnl6PgIv8QuRzLITOHHBL8pfc/qVD6ZzMuMw4LOxm20GhwLvvjlciUhvDzqmOBnpDYkk7k0zW9qq
PrJ3hCsufML2aqAd2+WJ9xAQ0HaeQuN1eaEZXauXvrWRTbrtbvTK8GIRYbkbB6rjrEa5E7wTzHKb
PWyZGVu5jScqWA8iiy+SAy/HF91Hmns2PB1Nn56htIfQErk5Ew1AF56hxCaFEX8uMPlANsjXKsQt
bifthSgnJrEiAZ3NXrCFd8pre0Iz5Z48cq7yUa+uokSWG+VwYG1sRyZyTGbakHL6IsSAqQGSZTtJ
IgzKVJx1X5aRPno0APCqr31HKrQlcDBSRj+rQBGuFtRfQ+WmABeRoHReuwFZQjydbbPF7MjMZWtP
jd0PWzAO1jpuTevgpkdT24vxFsUP1FSTz3eEqitwrJOh2QRimQzv4k8j+m7r+VE0zTViRluJ5Zsn
JwihqLdFBEmI3rrwyg+7Ra7tIup49nWGBn0ekldvTv2hRDHtbKjSgqtMELwBNd3VOUO0OMbkoCMH
6CaDWDj7Z0jSDEvN1xITy8bVl6BwoZ9CiWq7JbuJy5+whd4ie7IOrtybeW2yR8rRcXfQrmOjYIDz
1EJWY5SY3DmztXccOofINn2qtmsdLiiraYFRfJYNO4luUcrHaI/DuUbaHfCSC6O+uiMTahAE4xJd
m5RFtQkiZ6HNPMmKf6MLQtKk9cZymZKjsDZsvr+TCH0Z4g8/qY1tX44UYIpvYkgGj7PcWJeW4U82
FWeNO40zmb1AGDNHvHcKG9FNBIfKSIHv8XuRZgvvH2EYSYEP08xGoVYuDR5pbg/6ptf5UtIZKghz
YaBZ8VJUtS7L0JDfVE/TXVuHe1IE8LeOgE+aCZGzpQBEZN7n4ILgUSJ8a2d8R2PDQ1vXzlsucDcG
Sie8If0qYxPN53zKMlAUg9MDRELxl2hTy7YYkyphQ49IkDZe3f+EN8bq3YUrAYrCbjNQ4wu0aGqC
7zJ0ro3Inti5oG7KP+rRjNEzQoToBeW2XHjvkbMfADesZ/ZLlCx+xgwLkF/8bbQs+R1Stj1swwWG
ws5tfyQVNRe8Lfi7HlY7u2NWKG9dQD8bFKxYQp2Nc8wtXjl0LhXnUdMBgCMHXKvdfMVIgAnpZP9s
c/VolRPNJ0311NQrqEMaYtvydRQccUTblKswij4pEmHOE7PlufehpjlbPUIOrAxOLxxO62GaEFhk
L7MxNVvV5DumiOnWyukzCihQq9YYIP3VdDKdkd93BhYCB21owIYG5x8/5FNxJ73oXIaI6sIBcmLi
Dds8Hl4G4Lei4pNn455NUXLwmHPZ7UeYzGpnQCtA1Vxdh3n5JRM0ZIuqG18lVWvXGdhreh0RgdxK
mpmwJLuTu3UtGBsPxDdFfUKUw29o8Wjk37wzZ8z5AM0KiC7UH5e/53CaC6u4zKawLA4//+1fHGlj
05CMIxg3GxIn2ML//QPrOcL/VFVR7e6GwFSbwGsBugHaGwR5AgqnocdmBrESqr0FgNXq8Xns2mth
2m/QLX4uSuW1rZBAj408OtTfyNh3RvVkOsZlzrPqiDX4gg4CfH35o4zGd67KhzQdoGPn5U3vug00
FIpEpAzcLF7l/hjECTZn+19gjIX5/zJc+UZd29ChYhuGcP8C+p05M93YU+6OSptUuw7cYRXiQ5ws
xDrIARDqvQ0N0diukWM0GyodoQYGeq20YAYMPNuNdQn7ds+miI3nAkL2OMFM5mA0dMWtLFiPmAGb
c5hsjBgN356rH+gqsqoEvMLUKnGPXYjDtmGeL1Lyr2JVnszSPmYdL01TP2YVkg+10EhaO70NZvYO
QudNy8b7UdOWx4jxCZtAvBDBy8xvuWJRe4pjrCHTiGAvjWpi9zR8HmJsduilrfqeauMoy52hA1fs
TethmFP+8Mg8aqaHMLtaThgODBSwJxSI+Dm1hL1Hx/9Lbg3V3hmmro4oJvR4ZFnnu/HL7xensgAx
gi06mpP7inEB3tA2bPryICHfgrTxG80+5I6tyIhDv9Bm3WPWmQeEng6DT3wroLRsM3pt7e5uyacH
nPNd1MlXpeMgTHh9zbzV8JJOhyXAo6u1HSwy+BQ2T6KRZPeZN21bO/noyFB1OjxU9bLzHAe1Z6Hp
rdimM/8wjGdHAATInqTnw47DSzMA7Ko1TApquI2x/gofDwUloxDONf2L2J9q4+Y21Y0hyVrgTzT5
jgla+/u37jfM+i9vnSd1D14/cyaTbeKf37q8aCUPpIS96warfKauqBhywgnRmZKgcsfsZ0PKyH+W
bRPsMKliC+NKd9Fl44isL67qf85ObviNwxR58YAGjvZBC4SvOftuRUOe3GC/4r0GgWJj3PDivd2g
3TCS0vAjkEBLzCVbZH6HEo+stiAPVMa/survQjenTacRhkjg7F5v2FDg115MUuWLnYT84VwOygre
HNU/BYsVpQIhvGZFxDUBZRNUC99G0x71Ba4WVGjEnTJfPtiDZwHXlsxbDb5TN4c5NNkCYAqF6d9/
wtZ/8rp7liANweVHMMMLevsP51pcDAEoxcYjzPstGuJXUZF6150m4on9JGL0I4Q9IHLJDrANQevK
3tfSkGW/mHSKR/k+tjTBzlAgfyQxfhhA70Xhl2cx1CHoeavKBIZDVb2w02OMpvZOPHyFMW9o9mkt
UUYivJiN3EOrO1Zt91rkPLmecF5dY9yTaw8EOA+xiIEFsPQAdUt2/n13UvRjGHEynynKga/2K6sQ
u9XJR1xQHblxU3AX/fr7D2sJnfjrJQAqx3Y5GMGFYhf/84cVGpFmCzv3dsooPyYz+RLICgHVvnwo
cg/XgqUxbHAS4Mbg25WKNTZIYGCzm4BEAF+3hte//4Kc/4TT7HnS0JfDWuie+MsXVCW8HMx8vJ2D
EIzlTfzpZo9ZCjFKjn49jsdC197nAYDnHLmHIjj2VfNInARlloGID/38qsp4PSbT/AJyahACj7AC
v0xvbFLFK8CG64OE4KNcoJzSgGoauNabCb1D16D2g+7/mf5K4pFyLBtec7c8lumIz477zu9boqPx
QPrelD8Z5P7s0xpT/2Kgy4wLDIzR9wAqrgaDdIiL6h7G0GlucxtcxhyAp62xIB9NEuF/Fi7mLIiz
r3Otwgs6QV0swu8wo7Qh2d40s11OLuZy0Jk1z9sg4/dQ0fs5goSDaOJS4m8G+tzHWFmPUTW//f3f
g/wrHd/R2W1Z6A7B1MKLNP8StoAuc4YAzzlV8lX6pCiTTQHellSn585Jz1X6IOvsFsfxFwTYw6QX
P5KAij4jhEGOSb1WC16ZpQdxVxMIK40uIIEAG0884BzHcQ8eGuWCObrI3F3Lbzs5LUkGG3OiExmm
58GmnCby4ivPcH9qdXlTjAh8uKob9G9kbMbhfbu8nDCb+CAq95/nyH/kvVz/eSa3vwNYvspqamLW
63/56b8/lTn/+9fl1/zf/+bPv+LfL/EX52T53f3tf7X7Vd595r/av/5Hf/qd+dP/kEbzp59s/uei
aQwhyZ74/yfT/K+2/cz/mEnzz1/wH5E09j90YRqeq5N/Z5M9Q9YDcKru3/7F9f5BuINleLZt6hw0
Jlz4omx+B884/yBJHZ6RyznkIFnnxP4/mTTyH4IcEv6NcCzLdIT472TSkD7z56wJ4lQ5WBxLCFAI
UKbM3+fhHy6HkghuPWILsRduVF/TB8UTduR7CbcFGaYXGzHMrHzHsFmm9POwn+qR9XEuaDBT97mf
AvKDNf09zBo0+7NmnEBRLjhBPT501T3p4vkdDDauETAN8WhlL4rgRb/riOSVk8E1b5IL1ahjGCUn
NRYT8ZAW/rJmzEh3quOzFag7kXfDSq+ArCbMjHdoMqEXjhEWI8iHWMozuOtFVz+JWh3msiPpOlgg
TDgBX/NZHkjOI2fbWNSRIjtXy+Ts9z8xpB82hpExHR3T/lhZxhYDDcuZwcm+1HjrCIDdsKHXGISv
246Ad4YUiEFaVrTK8SPTyvzctBG1AEt2wdZcMXCuLNnAnqJmXuMLLSsdjk1Vv5Rg2vejYPRqxdue
iccqu0545vskTDFHg92squEHNcNmRu+ZFncZMplNzwYWXHfzxMm0ZV3f+I5NrMTYrSpr+KFjxdyi
Xn93DOfQgkFAMdNXm8olyKzDdbvWUnPtpt4X9uVgV2KUUlAwWbuBFSG57n/zdR47kjNpsn2Vwd0T
IJ16MZsQDK1Fig2RlVVJrZ3y6edEdV/M9AzQQCM6s/5CVmRE0On+mdmxK/CqlxCws2V8xhzcLWik
v1o6IDehnCsyn31l9XNMVAfq1cGldRSRmVM+K4oRg1Gj7IAd09Ordl8aFukx4JzOJOyEdQAjRSCW
eX4ZSZ9UL+mDTTlW51g5xKl4o4vmlbR/dQFMXeEVzMl63FutEwe7DN+L24Yechan7SyF87RSNJtP
H2HrwtR/S0YYCFSrPm72StwWS18oI/t8hf5Y3t9jLvvNUEhQ/6n/nSjdu1vZZx9N1DWwCnCgg8ow
ZcYe6qs5cyRz6q5yjUUm4TpXtZz3TfM+EXKIlfAPcXCs3rpBOA5N3HAG7EEO6qbWsW0WA5NCLed4
PDmkFUESCWDnK/IGH1VUO1g9G4Q4VPxJ2pfJrH7DqPMyfFtyhHxsYrgG7ROlDRzbDlQddemd/rpx
RBhgmw1dDDSIr/jA/87z0ljavhssh9K4DxyJKefcQffcuIbC/TI9US3ggXxZNkoYz6DAnwBBrNQE
QPjoddqZZiLweSHjbaVFMxrGfTlApUn5CboKcpFb79K2QJVHFYUP8P9wKChYgYuJKU+5SdjSKV3z
6QbBcYDOSMs3ZHRTwfMX4gPtsMA5FG/mKsH0pOJWbVFUCebJYPSRPWje/mNb7QcIlZrNcxkA8wBn
EUfRpqPi+wLUaw2OhyzC5MBTK4G8jTh8XHfT4btYFA5SZQPHakaY45Uexa9jM0BhCkQYvHJxEY9q
M7ekfvfDV6FfCEA/1ntuqlRb7pJS5bwzJDX9zlypQcHfFT4cO6K8mBeEfmsU1DX+gW5Wq5W2YlSx
m5oMuC8HBeBUxoC5OXHmHQEFvHv1Q4O3vioU+e0ywVlHkU5IsUDxbTjHsRWi6CqLsp2qjQwydCVb
xYy3KrXG3EiwAeqOD30hz44Jhc8gA3WkPzYEgD4w86HNxuOaPSTn1TzcouB5ha3ecee9dbbLXJMK
nBzutJlgD6pGVFhjMC64jOQiYUwJZDf/rQCIy8nDzvCzULkMDHNrWPbNCZ0zm3boB6xYXpdeehOt
v+uSD+F/Ej86agoRwya5yZDDo0oaclYrX5iesZzXHAxMxvFVHv/q8W+kr0oAOwpH3qRyxQRpmJv6
XoRaf4x19yGMGiF5yCacGCEDpHyCqwD4QeKftfGFzrqBfFdL7yQZeHNugl4HeWHV88luifQC76rC
9heRZ3IzegilPlEAFg6H0IFebBG8jVi5rH1F+flyUt/IsVbQ7nFCl3STEYYtKQjhXWZOsMNKgKnE
hcOfV5JQmLNwpwHKuMDJ5pBlB1xdX1I56AsTNseVtkSk2ZfOO2b8BOaIMQTXsFj5SqXdOAtTAemT
APJ9UR1jo9Hh8o6rXGAowcfEQKKuxrPB5iwDgktRc+SpQjYHO7FN9Fvho4T18b6PJ8KtzHhmoG8K
j5MW7kaaLReBCiedwbexM+A2KJC/VqBDlG0lX6ejpHZW4VQf3DxydnactWtfthKCRCYuEOqVZRk5
Puu+tIlmFxCgMWdytPfRVZJGPxSJWS46HCkN2aw3LWgPhT+OF0ERwFz6MBCEm2XrrmqBZorcV8hc
9mgBvWZtO1Uz7hTZL/W4XyhKLK6hzdh+LIl8BXG8MVU33lREWhOz+EhiulGIp7wi+gkdL2xO2+Z1
9+a4bjiMGFlPhnL8wWaxJKddXNKAoFOpauWhDnEzWnhF537GupvhIwBs4Ihl0ft7onPp1q5addln
uvHlzvD7o23TVGxShYlhngHyy7q5a2DgXF/YW6ext2GUxzu66uNdG6Hn5Wl8+Mu7mqTT3vDeXrUk
aD71BDB7HA/pjlYc6L4TqDQpqPSsuH/M2oTDL8tlAcOM9gGr7E7YEOsxNk9u2eEqLnOxVU3a5/3a
t661KEuwlI28ae1Ky+moZ6bc/+oTzWsimI6heOlmfuSP2xgZhGp0uzq4Qia7WGQTHeytcatVtZsp
k6n8DifQLtxl+0o11gZ81QM+JKC8YB0dAIp4U7IYZs/fjtwIgPYhGTkezDpuSTi55EeVKQQ3uHVf
aqUH2j3WLKldDjp0itDjbe1mY7nETxy1FLibkF4h9X3n5SkxwuCXXXZ0hDOX2HAFb9oySPc2IACv
Rf24NZJ3U3Xa8SRTzvJ1X52s14NSJO4Cm3qBxTOtkMQnk3BOw/Bal8EO5Mb/f8AevkKxPZW+KU5B
cdbFlKypmWPGGNI1PSJLzeJmVL9GPBMUL0CfAUGNZFXot8ptN7Vqu2u6usKV78ITcGjyetpdTD4H
Ee/aTpTbGuIjC/T2GNlquiET5aKr0zVk2Cbog0y/s6e0D9hsSEZR3fycCA3PJIwAkh3lY5BDfXaq
7J8Pi6aQZB+tSOxF14g9bzvqgBKAjy7i7ihfD5S1nv0alcdEvN0hWuj7uO6podYJidnNl9s6a13t
ukU/xspG9C7GqQ6AQGHW1coqwDxYtaGfcb1sexjCvCTZM5S6WLbc5Y6tDmGJxgZtF8tMQ1DRJMCA
Ue4iC5pzEQYaKg58XrOWt6hg6kIxBw4EQ5nT+apufFN/OuoUXv4+lKbzVU2Fc0t4HdIWN09Qs9LW
TlCd7cyI1h0O9I0Nf+hARDJBftKrU4K9Z8Io/ixH7Suh/M+Tr5nYZKjI4jW4i6kdQ/ju3D3wEi/Y
9D/cMdiWEdnByEiS5eDQ4GhJ+xdyZLxFkqJMg84IN0VOqTX7rpTwsN3OqBYlvkHDtt9pKq9Xeghq
wGUCvxwH+41iODxzutKt7D6v1sOLKTWELn06IiFPHXKzbUuNHGeRBdugS4azG6XxPBO5s9dSI533
dMERNhD6caIwKRMivBn8idHl4gzV4MS7b17r2DgYinFqa9M+WUU3euboyp0GoWXm16TGqATexTGS
W9Ot29Q9VxxQsoAYkZGTJSv6BlSM0myNLj0bMmJfXKybRJ/FCwJjDFn8rvcym6Uk6OgM6ep0HwYp
LBScsLTIDCwATEa/8ZmTRVTgOgqr3kZ9B+t8pCnTKVAZ8Ra3l78368p6pWLiQFuneIBXQD67W8cg
lRd1YiXISTolaqXvm0IX/3jIaoK4cTZWZC/pXZ/zt+uN1nx1AW0UGLsBV+Jt5Vdqx7z33Ez5Q+kx
eG9WNs9IPgtXoCyGr6IYTjHQiGfFyDUOo1bZFJV96duVAGeOAwSnB3pnjDb8EhB+Tz3Rlh7L2OB/
FMx9CQx32NdksaJagOSQNNolGvyiCnGkjiNToVY1Asa1UUO4voJe8CJPCOdCpRktE4W7KLNUbJMA
68nfr/4+0GqAjG8sJRwkbjiQ7XUbK2TRdIIMW5g9KKQjH9+yEPcZcekoeOun2HNiPvOhzYBGVYrw
IYve63TZX/5+p2XFhwhZLemGxDBK6eB+1Gtt//erhoUBrK+ven3g6/QjDdjwFUjkMbUf+qKlUkvV
gw874qOhGu2KPZzGBy4N5r72tG4g+Z4xK8OqaVykO1IhvB+LysuQDeY0NRktfnx1/1BiXLjWZjiW
1+qe3eunf7Nt9Zzt9XRrvY+FevVPzknJMtKds7CJNyOpgn2snM2LfQj2lM9cuVGXjJ/ll3oalQuJ
A9JAHH0IuUTG7yCCSXayD+pGkc+wwTL0bEgRH9Odca6MBbdqnf305nptCi963bEfWkfAIwZFdxyZ
nF46eXWV5jy4inEHWx/e2FBjy9XHK7V7M2xX1S0r8pc900x3hLHrm0au3TOEWFvQWTAquf695yR0
6J3gj+gZaGqthCSMdxZJldPGGAb3isuGMMQd30rOC5H8fSESXDInuQXekD4X8+HRnnR3rt6bc3m1
ypP543yrcht/ObfpQu7W0DmtndmBzQDyOp5/0hh/gkuDCE0UmftqAlJyr2jjYmLisErjbSez2SzH
fFDjQ9o44ZfxXmPsO4zvFtaafeOtTNiE6ooLp58d825f0eYCaSdZRB/mT6McnO/hxxb3bAP5I8Bl
yv+lT3EivGTt1XOqLQXYK8GUHZ2QLkricxGeXXtjkbvtAckwGJALXKZxuKk1bXkl5DdvgsWSOF6e
GtjnIbWMSBrWlTnm4gPr87WCt+quQsWff2SRcksx2dcAoCglexWrHesfGGvipB/0a/CA3TujFekY
xcoqO4xWud68uJrRJT1NDXxxoIfFpwpalWiO1a3SqppHmv+QbNiufqzi9CkPpr4u69TDXB3b82Ll
UufNCOgec5Nv50JqoP+L/M0NlL0v+dlNhmsKNpi+yGjDBE/CFoLYx4lIsP7JbyV5urvoIMWXfBvw
uK7LZ4HDmPA6lShkCFWQQO6qVNc1y7d8llwO4iRDUr2cHoz3xgv072Lw4jfN3HJesfb6tX5zPoJP
/a1LTqr5liXsY2ciWOTTOtkHm5S3byfOgbKOHsq1eBQPQD/C6/zFVEYe8Cl78P64LhyeOXb0czts
VQD5CiinCNAFh/hH9aBiYBZ7Vr9W+02OZ9r67H7567A44gj5ivb++gXFbP3v16LJe8VW2Ql2A33c
+Zfx3SVb5/Z6Afy7fe3eoN3CxKFWYzA3d5NtfZuO63igkv2Qn/AClJW/KYIrmYcZEWPMSUs7Z2zs
VcbVPFh7ca7fksf0hon1RtEVPF7j9Prl+0drHceD4VQUTW84haTkkr5pWiMQGzj5pqazoetwVLa0
7HmmtcvJozG/Ub+SOMlBzWezEmDg+EZhEjbKWXQT8FLiC0BJ/ETlJai3KkdzebH76/AJ0Ml91lec
gGyn411ki1V7zwc4Yh5ItZAA6LCI62NE8Vdi+OuyKJZaf+A0c8tUfy3W8SXmhufY+7W6DrdDewqX
DtieMxVZ468gZagEtXLqVuikXv3oHs3N2Dfn6u5wfZZP58Yu0nwPtY/mnRCv5fe7oN4oXYEZzlmo
0icjWxk74jbHsozTjaJunWrsD5lwI68pec3ThkgF6ldd7ppNRoVG5CDIst7nx4SlCML43af8w/Te
oukM6IyoK7gxPf+BbuixJ70UOulF/V6NhX7u0VSwfy3qi797MfoqnmjB+hXcNYgfr8mWZf8ycUZq
h+5Ig+Azu5f8iMnstnKJEXcjlG7JeCXpaYRoeqgClDjBwF5qsTXLIDr/cLjZGtMYIZa65qpX3PvU
1O0OB7hK46EI39nY7ZI2Vb71NP0R2ljdS+HsghQVMKRRZTuNgbsvW0xBgiD8fegtOUM1D89aj+3K
EZAiqmEIbpWWjhuZgjGOLdT50Z68fEBUVHEFnkq2dpGTGH8S0/9Io05996u7G1RfJOYmT0QAVrY+
KA/g2xlOAw8X5CHAgaD0QtmW1/wqnzqDQyDJ2YKCPsxEM+ubtDdlegEIy/69eReFFVFgYp7URH36
bQq7nEvK7KriF/xu8ma98Q2y6K10ucOUmeMuffwbR0x48SZOjRsTXKBUoCGwmFvTLUxAFYuqutlc
3431OnTg0u13//jSKk1qsKbwaUysiE6n75a++oRIXM9WvYNhhGJKLJzqnUNzxmrDNHNtQBqoeuOg
rbRSz9baqtB0ddO14717JbkFoSF99vdLpkunujepPip4b2Vu93voBP3+71euk90i3SxWYWTMnZqK
jI68U4pzTVPrue/5NNXNMTAfE6pCfGWN5/+O47Zyk8W11R12kmqQLSh4WuOSFphsEnvVWaKdlXLw
j4zUKNDolGGFCzOYZzKJl5EYb2EMuW6KEOR9AdnM6jxeS9IiI4yBMMNdJjQiIpnQQu54yrjpXpwl
yjrgqu21o1Zjiu+zL2tjAN7dwr4p44c2snfOGqdeO1jRRzANWzTybtRmZR+oNwzd87huPiElZhwL
d9IV/nr087ehK/x5AqxhtDAkGIMgOF1XxQH9rzjkZXodWjXf2Bqm8bI3aYe3CjxzHUaLhtorAQts
YZzoFY08Ky2i9VuUDX/wn1YFO8i+kZ96CW0PS+A4/jSBT5eyh16A6UV/FwzSj0MEkjQCNpEqZnJG
5eSVq+0Oan/OTLUfMec28QEPR7YqTKvCxaeq2zrDSWFGqr10u8rfT5aziHxJDQAHxrKbfNj1zJPo
Y9UxZeqEz143p+DhfEy/ks/+0VzkmVWkWZrqG9et1PJzFeHqzS1czoQsXbBbcF7Sc1FU5TmoCFU7
qb+zHwyKD+kw3m2lyJe+XeDWaw9ZDTklCdbpwFwx1PDw945gBp9132ZH/3UTFwxM4xDwDjSsiOBh
oGu/AXL0GV2c8hjSrUlQkTBePAyMF0zOFGP4Zr00Wrc8m5rxCwjoOGs1Qg2EYD56upuQ69WZIbc8
CTzMA6wI+6WqGPaT09KnSMs5vIAVPAAJkSXYUFYHyRgTqE2FU2Gt84BiFxVw7Dyp9W/qQNep3TIJ
CelwNLOlYjrYc6ae8KWFdQIR2VX0lLrDZYN73VMc9RMpl1iVIvNDro1ekgRyb9tc1U4TOOyxARGM
+alWqk9XKqsSp+B62uZtJrYdIytS4+s+dl7ceHE1wQ1ghX+MbZusoBBxc9R+DLJamhuXa0dzP8fK
n1u20ixLVw0XmY3VW5WEc4OKQTolJXPwY3g7g2tkBc2p9T+VhpUDgd1dOoUQeMA0ycdleNek+pZW
lPG4nfSX93iqorOtMKBzQ25zVubAV7PgK2RxBad/eIci5G6s8pLikXXaaUn1JqVJJC5qwz1PzkCl
h95AXEi+2HEqpa6tCyqEl1M7RGv9J8TUTItwG31J7UCl2bea1u69Chw8VpQHDUrdrXsdl1jLSG5p
OyVNgD5tyHnyrQONJFHCAJ5xIM1CY+D1ugHRP4XZnyjEJnJL2wsNXnaQoxDSSQCBzlY4wDECMhad
k1uMoej2oiqi2lnB0MwBTTMtHwiZdoVJdrQJP/jbnjLZ0EZMUoSWS3NZhJZByUzzbGX4m6xKzsl8
0rbMKrQtH32eJyl+TjP8g4MQwY6tW7i1ws+2DW4p7ERvev1prJSMGlI2RRCBOfKCqQtlle9liWnW
z+NPmtu/uYgHWt25YNy8+1UOZMNNEJTLCN9Lr1ZsCPt29PyzPhG8BA2ijJA+0g40u1kTjcPLkIGb
jXd6Y3860RRgJCo/8srlThnZpucoDJPZgZV9K8D24qiIWInXXSB3Ptzlpzv9Ul4JVAWgExTzdD9y
YvQodyhYR6IZQdFn4+QQkHltXg7eicXRmk+jOBHxaklFccikV+GYTWJlpzQ2Z0x0D3hV1wpGvzlF
uxpGl+59GrivNroSLI0Odn396iaOYaEwvpzm0E2veR0dKoP8tm9Wx0Dy1kc1M2C3dEuv/CKSQPmY
pr0FeaIvx1jQq4cTtyKMcNCxS3WvlBxSNLviVH1Yr7NmCa9gMRhBMANxXJzSPChPfXkBwm3uk7QN
vJLdxTzTfwMERxPQGceXApEJ/i/e5fTemLBTotCq12lb8SrWqrV0X2gz+/Xg1/1HW/nmenB0AV1p
jLEM2ukO9D/VW4l7+PuQUVuNjNFvJgSlna3JaefT8bpElUSNwE69h6n3HhYMqX132tqTTiOQ0BPo
BKG2AIpFnZyQqwG1jWehTKSnrL2Zt+4F2kR6LwdjATt3Wk1+09ATmVjbPA3vOviwFl/1BlW2nMfx
pNLcAhv0dR3L7pEDRr+NzXtZOsTewgxa6AtBp9IgRX1AAJxM48ibJ9bSoIZvBbXkxZ/WgbfHZHgo
FR2WpuYuFd1970qAFono7yXxjRcibBbAxZmT4KX7y36mpgGsqmAECXQf5/vEew7/Dgzqq2pGBjcy
7uaAXQgz8NPIWt5UYDVITczDVQMw+KsOsIGlErvkdNv6WigxfuwETyYwxIzMx4wd3E8aDpccG2Oo
iH1AnCGD3FwXtDq2E0tYotQ71zUtHALUmDCBI5D3+mVMRQI+zo+1H2wTH5cmYQ1jbmukdCfLZYaV
UijSDVASlUTb9hYbaBnWG5tyX0ml7GISxTdQZIQTI9sH+fgpK6qadB0s1qD49cp28d7Rbd/O49Ki
UrK5VF1k7uO+OQAsXkG9AJfm/mBc5qDLQNutkNPUgvCkWuNX7VWH26BeXLH/IRVBtCe1D3SGcT67
G0wFPMs3v6cTj24IDAbs1GEKBNzt43an253t5VnPBFf5gFcuzmWsWl7igtJgsgHDzOoPBQm5JLG3
aXO2iCeGpvTyIkA0CvOvpGzHt1yE49ofiNXaNQyCuOvsbSmGP81o2kdqcS/5hz4Vw9627GHv9lgB
OroEKIWnnVtrViIvf7OSkWJT2uohwmof2KWxytxA22Suc5ZZPd6RHMPtqLf9kne7/AqZxnW10X0M
BFZxOtbQ2vDXv1gsK+7FMDzjuj2aYU3OMhXLivsverrd7qYeuaIhKbB2Er1ZKjQbrlqo7ixr+p1c
KJWeTnYWvfLgWAK2zla+ldBplhXZh6xH9SiqQm66HPU4HzkqjjnLUGRxAq0te+FPzjTHeBzeJcFu
6pvYpv6Vb6PMtM+jEYWUcaPP2ZNq0OqDPfu/H/7+WZrQaEBPFP9FM4d+DYqCE72WcW9Tzd+NKacD
IZZxJRDSV4os9TfZucvO1T6S3HfvhcYO1qx0cc7lqlXaei/btN4HbWIvo542KrQBa2chMexQD/rt
i1729zsZZn+KlMiJGRh0ncUABWfiU8EggItP77ZFqwm2GIVHyS3RwXC4u8rYYuWriN3Zrnn8+2DQ
FhIhVq7JZnwHABduZe0g8IIIwH7Afp8nysoDc55KYUmf14QIFTYnO7C/BzV2PhWNLTDY9A2Ey26T
CgBwOqYcvGi2fGO8D/nJxDaALd/2TZXlmRm9rKr8JtPunFbFvksq+RVkLt2EPp8aLNjwzKStHxGE
PpOQxV8Pcu2R5FTNdJnP9GtgqjE2E363UuDeSTDzJJGufuZSemrUB38UeM5iqvKLngYHu5KUOIW+
2Bss9h6NAmDJMniZIrDNSyIuhcXHEDVMXQMgMz8wtPM5o2kohNHMofWpaYF6LSq9XCslM8xsTCEi
OJZd7gjdzzH5JhvKNqZt+3r4+9V/fys6TVt3eonyMmRXuUCKcM5O/sIKCOdgtZN/xsjgn91eRQIu
an1DY1tDK1wxFw0zsuBD118H6DhuMRXoZ2XSj5rZznpt2OFyX4SwczGb4wMywnzajBAxC58G076O
U3Agr2w+UHnOUpa5fItGpd6EoZstxqnes29RtllOpV1O39umdrWHNZJBIftO0IPB9UsTJ7ywJC3+
IO7DOVejEEEf38rqhREY3KVFb7RfDz9poMolLnV0V6ffuq2O4ULr33Intp/7LLw6FeP4gJJQwDMB
NwH4KrO45xL284BW6pFbgKBvGGXKjZaTS1d7zcxYIifnduUcQwhE2wSE9hhH1gUSVjQjhpdvFYLn
qRMDg2yeOoE2nnBheFHOpsFMHBPXpIL3Hn4CIxdCBvHCNK/K8Bbg9IFz4F/VV+ROdfU1ecEWtOYU
0CrTHCvp117VZieLS6LJhdjAErsior7De6B1mxlky12u6+BJjNrB1cRvopu/lNr+ZRnqsFA4jGyw
iRzbJluCS0i4og3yhvxBOqg/ae/M7NAmMmhE2VmtqXowo3HFloY8SEsOvkoL4zt0lnqof/ta455t
PF+b2M/6RVSs1bBrr0CLg3PTEjQxx+hGJTMjIo4ElC0Lql2mCOpu3P3zW9OvS2/ijVnghgcF19ov
Q/TWKU4ss/ph7IF7DFHU7GAbPYKCIikTx9g5kJV5zsg8ner2S5Z2zulJq9e1AnIoh43iOaoI1/lY
3YImKo/c4UFBUttSsHN/cwyLoZiV5oQEQnF3dXUJM5GKI3OoT0ATzW1G4bMXje70NAuvbRkt62pk
nrokD64c6u7W1C1IoWWbuJBya8MAIFn+UsBbc2tbY07yepIfJHqGeaQ4/AjGOcdKZ1bdxmBF2rS/
4zFw97HVqvuxRQ+TgmyO+ikUHdXWlvah5TzrFTQCYC82TG9y8XkZyOiQRZpsU5MUOOWT77HfXqc+
VVlpx8DSmvIfEUFndl0627hFNHcnKDXwuU60TDv7PpS2WGJqbsJhm8dhs8e+Q2WuhYaTKYDFOvY5
eoaq4yRYGwHhzcNIUn1Dk48aH3yR5ztTaXNGqdYlsoNl0o07kulzHXDuKg+b7cTTMoo7ibk1DfH3
ajKpE8z1reEEcAcjKoqahoQdJtBZ78THou6ffARYXWivM4OsX43TWLFfp1+po0TeaMTI8pjB9irL
rzxousULyY9kUnlxFr3HEE3clJqylKHbMDacs1RyKaZdb3w+hZ7bjzsS6sYheBkKhlCiXAC51hh9
2maz60DTqilJKB+rEUMa+ZEP0HJFfsrZuj9oYHYV09inRBgJUuaJ3c8qYXCYyt2rbGia8X1prW04
xistowewsQudwkw4Z7StKDKJzhRvbZtBTUjFTwSOsIWAGxzmaqMbHjeEzMjfkkFanoHHCGD3SyIW
kq12S/YYkfObTSo3RLYiD7Mnrt0pgX6aHJJcRoP/KbFCAv8B2bTB0VYwvPhB9RStMFwqcKE2bavp
MCpQUtrQQDVjCwkMKmNR22UciTBThOe4tu+pzrBeAm/r/4QlNadAoRLPKoNf0bvRGPq6Ivm5+/vA
elO1VXQJpQMR1ACSjiboMYcKbxLw+aIEYrIyc9HexxAOSjWU68wgppMlfn4zx5YdpMqJfhJyj7em
XvwPe/I/fdz/wZziXES5bP7z/4l/tbL/X8/v/4oU6EObqzQlDpvomcVvQf8Cj7ExwTvXr/SA23OS
xR+CbvuxMxZjsxcYGnCy/Lb4xGDacTlUVIq1/PfPyv7XoMM/npVjvOz14LRtfua/Ji+qIjdYvhQ0
k+GoEt7lpo1I9Gy2eCcuBirimP8ZUa5U8JjlRF1DfVUvg/NVZJtWWxpXcTQO+sm9ddXlvQL1y+Bg
M85j+RrAXPyLVYtr9VUDJTvktjhnT/29fY5PeZdQRDZBE8x+meY+oHM5L2de1uJu84DT4UMACqw4
vRfRISFbzh+0so/X8AA67XKhOcddsJ0rjQV39t2/f0k0B6P5/0ijvF4TDfe4RjhKxe/Nt//6muA1
ENJxTaDWJ3EZ+h1ko7o48T+QdcrolYh+PtveApEJLWgTuUS7FQ5idFVrC810riPrWD5jp4f/cJwd
mnQRIxpeKuTDFhnR4fVZOC9hkUOdibxrb8zoGEWnoOLyODScYzDhJNpyOhNiTDyexLtBXsdkCsvo
fNvFD8mJ6EctjxTfjV95ni60RZUvbGP/6QwzDLD2ynUOOxVxZh89o6+pOujvxVfTf8XOpp3WrrpY
xAqZV0476kpZ12TvnQPNjTPOQqNYZE9IRiEVNv5F6VzvYBkFGXjqZZaYlfRb8tS/G+xXP69/Xj3J
e3N1nlO06E7jw0MsezIE2VMzFG9eb3jDG05JRj23nu2lRkNu9aJby7BkF1aq9gGXh07mIkbGTtZT
Z+cLM27zg5TxR4F+GZ1GtEwHTTNfdeibWKnQOrnyA5RPFwX00qCFhmiiCfs+yoRWKlrp9Mg/a7RT
/Ezz5BRecnTPNSv5OoWdrKz8IzsZXmflLq7//uMjrH9Nfv3j42OjJBguOQLX+t+XFPvoRCkZxG9g
MS2LaWON485pH85nGn/mlv2+YMV952X5Gp/NtT/KG3PnR46KhtN/xXkhRFtjAsUveHGNTbQc21O0
1dYb/rl9QiXkRV/nKHS0yC5Ef6AEZ5mi31V00nfaURcLMFEr6lTWMTKoeIJkX+n7EEEB0+u9/Jjk
fPzUnWt70dAKQ3yfF167WX7i577UxJuFspglu+mtQmuUrMgJiwS0DvFlS4HtHrIMiwktDAB02HYt
2iQpNpS943XBUNLRdeb1xUZ/iZwHaR27h3hTPizjBH2nvhS3+HN8ix/Vm8ZnWztVyQ2Oqj3ObMvB
9b+ULu0GDYcGf6PS13uqD9QVziTyq8F98dabGwjWYUKlw5Latqt7V3bqJXnGctv/2N/h7/S3U+58
bOLZjS3nLMp+xy/Zd2vBYP5ayPHYbttfqvUJXHjqN2a/jrwe4bh8BPrDZRf+EpSXHIBmctiaZ2sZ
v04Uy98SAVqf6TLGdAOn3CsP+SN/+NfwofhrjSVosFf91mF7tIYpRydomhApeGuT0+uXtz+qN3Hl
19UQ9LbRG7idIvutrrrso04JBdCZeoFN826+5xZzTGddbhynBH8w7xnszNI7xF3tvdfX/ax5a8QX
fRS7DJG+ZVX+fL0AY4o7/aLc/Ay7py+KRWS3WCiRDtgAYm9r9S7epJXxkVaANMKA6okA5cnI6RzG
TwVRw4JraxJ+n0vVOINjaTHpTTlsLwZ5jGh+3MButkrRxOsso5aEAmmI7Eybfbgw6yFsv/79RaT/
34AMyRjVJsOjav/F3pksx42kWfdV2v490hyTA1j0JuY5GJzJDYykKAyOeQaevg9U9XdmVmVXWe97
UapUKiWREQEfvnvvuUibNjGdP6YnmfmFTpK3vBAUBxpeicjYGc9IGldfBDiG3oOPuqIm07T4FI4/
w9JyFlh8oildOUy07NfqsXmMO3y8mJx5M/Wz2lV9AwMHzuryyvgeYd3nzNcZEamQnsRXN1TcD0h7
JUY5bJimgQWmnvU+rTBJTH5fP1b5yCzJTaGGJZt/8w3Pu//vgdx50TAFLU267uouMSTxD6cDGrEC
C8Gi3jfmTyxVtlycS1vDaoeS5gz7Gr4x3mUDILgt1X6gvXQ4aA86u6n3mt9Xd+NFol7L8qspo21I
qDdn5e1Zect7HYuEfapvGvp3LpCIGCmH/2bTNP7y6ycpyftFkt+y/iGoh6feyBI3bfZB4yy0B/PV
y/LNRPUOc/QRuNIOIgfQR09u0mdSvCFQ9ueYS1xMChv79wTM/cCBnXadQWkbcj1o9AMBlH/9Mv/V
l8m2bhMBcxxpmfY/pHKNtNaLvIyyve366S7EqCXPASqwrsVql1edfVhl4ZPpW+bR8hjqHh07oLMs
ejnbRExo4lO33IufLdobl79kau6s1lpQqkUAPPB7XJY2o6I6Ro2Kbevyr798759PJiaJYlMaOpFi
wYfxz49FoCIrtil12BuMzUAMAjWLTwqQNJwea8kJCaF6cM9amrlnYkn7lEnx4dfPfv17w9T2ES7F
UxTIny3gHUy+lCzZKT2cDmdAlWr2fRF69SVMgyPW0XIrCKSxOeNvtzvDOf76JzBQztES2q4ton6P
Ack++fVkn379E5KVvuJ+Qzlq3h19yhw4Wspk4+pEP2ZFGVLTSz1rzDntYSjOqwjxGdbjMp/VaDHr
0gn3JVRqp7KOyaxbk3jCO4WUXe8gEBkHe9+lH2LWugXHz6Ig5TbJjLE1BynuSy7e5AjPhMeJmiol
TlVJxS6iwD9scA9nI9nYYNbZoSRBBUBiS2cN3pjVePzaMeINCn07a/X1rNq7s34vEPJZe9JVM2v7
N3PW+W3GpNNjN6v/hGSwAnizJ2Dc/ut33finxVDXDRZCT7IW2o49Zxb/uBgGmhU02HyjPUAGOIck
RSg2ZIrv1vpPznqwdla5172PoyovvXYiHfiNJc3ocBM7xCGsm5GUCedlw6Pnq3vQMwucaQuxKC4U
iJ6+GnF3hO01QH2b3Oyix4yefSOcKzTV3/KsRFOD7/yvrkH/9BHmbM3h2SZoSdoSyMOfvxlZhvBn
gjbcG2eHjkLmi9Bll7Y2EXrTaScK/HZVxka5l20tDoVEAjeTGtuQGean0EzuopYKmJfOoJ9+uFS3
7okTxafz9t8nuf+L3jLA+f7P//fxI0Wsieqmir6aPyZpdcHHzTFZ4f/n+O3lI/hIPrIff/37/p7C
tX8zqAfzCNBLj0V3fqv/lsL1zN/gThDN1Q3ULga2HKH/fwpX/sb8h6OzJ7luGOwkv6dw7d90jz8K
horJpZev8X+TwtUt6x/vvi6jJssEOCBdafNlzr/+hxSuUg0zEVxm1JCU5pk0KKViFT2EifZiFqJY
SaN0EIlN/2WO/U2lrW9JEeE0Dyi76GPTXwvKnvzWAfXRq4nuE/yRWeR9666iBEwY9zVtEoskdr9M
pGImUw48M0KsQDl3uRmnX75EZCz5I83CRxPCBNETKFhQz2kg6NpA9sS8EWoJkkYqm73t+G9Tr7xt
7EhylHn5MYlK37KcJpiVV5ThwDoi7A4IL9kTAUVScFaZ7Y1HXh7E2BpqE5P8Mnxy4vhs6Ey1pwfR
oxr5HF3rYc686zW8217f2SY8vvkKFVTZwV27JmnAjJDeWiO10rLe40YUmnHAiWYcTL+X9LL4EY0q
GhIk0o59thJ8OOC86bV1IrS3GLmCed1JZRGeSD0AkmuFGlOaJn2icUTucETQWB329MgBOj+S72sw
AZGK6mn/m889nnC6g1up/gBHot4VHQlMGs6QWT1NXdLYCY+1HeLjxTGtBud50Bv4a0U/V1jW0TVl
oSWdFfwIdfTmtumxQWc0VgWDT4MBVYod5pFIrzk2+1eV8r4CPJL3QwYoMWaOGiXe3uqJrKYpwOUR
wGKd/JRVtNFmAz6xPYpIq/IxSjMa7FJzr6gIzwpaCwd5KYbmBIV8Tu4+e+UUL4tcNAv0tkdtxohZ
RotAW6sb9aiO5RyDqdn5Nad/u2gPA1RKy2h2qmXGGLXHQJ2y3FDHmrn4osHqXA6Nu8sifsKpfIHn
xV2BWf6R+VTbNXMGS/c7nQFTS4uRlTrUw+L6zCmRpSTVYpQfjFDpU9x65nM+8knVBSddrwRpIIpr
Nvr6XmpOwkzeevNk0W4UfIoXuOsF7NosPabzTy01XKJy2maKTlI5asvM+QgcWDiqOUVuaR5c2ifd
KTOWfkL5XNZkT4XEdi+Fudbcpzpj5kdQOgcXuko4U01MJgiKCouqEyIKSnrVhk3wBwES0IYdStlQ
xfdy4JszIfYmh8qz1maFLbfo75BnzoI+MStzn0o8xDYv7yLUMCqEfrGq0uhnLAv1YFO/Rv/Wy3Sq
mOMi/HVLWU2fuDgwz8rsNNXZftMblJ3UGgUUPNL4mFqaV9zSh5+m69daf2sV9lidx0EJsMsMHEjX
kI/CqZf8RKK75oC5Ugwk4GCYR+ibDqBsk8U7UI0L6Pi7OhuzO/D/gMPQQhldtDkGuRTUHfJvsuVW
gNNkWMqIz5zZy+Hk908yT6O1TRNaX9L94HfOtA4S7r1xCybGRRMu6qHdThg3GOxCjfbHihFqtyta
LgMmMdRVGCYr1VMUJaEMT9ihE48hoNC5Bmb73CqYFLWnBrxZzC5Nodq1VgCGsa+JaeFiJtedVaeS
bd8/5ZhEmwqPQVLJzzjUGCQNeEhRcqONh+WHU3GMvMLlpXqgZ9CN3j20/HTiUmDC4F4kOTpkN2nF
Nmr7bfOjpDcLLW1Rd81dh2I3e8BLL9Q4rNPKQDhuE5nqYs2qb1ttNDHeDZgssqI825HDywgVP9O6
1fwvXLINKffbsW+xdSQ4w0rvRrk5TTpQMS3eUh8Zxd7Ty7OPYIdV+a20CHpAhgXFxbyAJa9eg4Zn
NhEtfREfoHwL3jeoJRivAsocwNXjyk+mW+bu+IAil2xbz6KNLDdfJ4Faihy/MYApZzVzU3wQYb8m
OLuh1slsc86jtBxbdP3xIMJof1KA4toW4xuiAg7jaok8tw+DbBW09GhN8W7Eiznp8sY16TMdvRpL
ckzbT3ZKvRb/fIpREG1vWI08+nlrWuvM+OSEfec5kGR9g7hMkKOJ4PnlInfrjDzCp8jQH0iyX3FG
R0jHldnxkR5GF9WAIDix9Vdo8Gujbl/wxmx47Jwsfk1s2CrSrFc0evIRCbR4SzPGDkPPbkhp6OIS
BpFWEIPz86vPRIQqFFompLHVnekYJ1ys+DwlVMXHz5ORkPpVI+zVknG3GY8JNNePaCAhlLTqRGEk
WbeocEmQ2Ml6kGcjq/loMiXGX9Xem+EWp8JU4t7E4FEp+A+91myjkcIs4E4I6f4L3t+K9EKbfBjG
BfYfqQ8w0TQ2wTDPV8SnHW9FFzjbesMYJTnxdC1pS8GwhQVOafTKRfeO2IcJCPCPNFi7HRrQFQ9a
nd8P7Py6/1YEpx46Ef3EfvocyZcOMznYwi8K2VrzNjQHszlk6skdCd4Ld3XuaWyov0qtXgbBa0tL
8kYnVtKX36l4z5H9yOcOzRbyTVWvg6reaxIg9IpJ62Y1I11PHP2P1k+BpEJmm4jIueaCUjXoq4md
Pg3MDjPtgn8D1gYVs81Jq18ZQ+CS2TXu3mwhgxs/c5pLVfZQOfd9dz+yCrfpQxLcZf4+bb+wjCyi
zFmCgWbKLbNt7H2G0IUL/wNpaVnmBZTZ93wqVh5eDqx0HDKQA3qQru29nNKZYh+uKpHJlYITwHnA
tA+COr/8gN21THd19DOzrlpBXXZ8FcUpLU+C6h43Zg/KlgGIuU5ijykeZyCl71xsBiKxfy2i4Eye
VwEk76eFTsy5LUNasmlpjB5UdUdvzYKD2WITWwbusR+qY3mGjzdS4x5BRB8EVMxy3Ju1/SieeLM2
0zzpae5WmfeRYVA7Tpm+yNNd7HyVOPwlw3UMA8oVSzLEj7zJHo6i5CmgN2Rs8uXINtCABxAY5SUI
odJMnb1O432TtyurNR/n/3fHjg42NoZ6o3lnqyDcYWqMC7A+8vg0O9pU0O1Z+PR+3ZenlsnupiZ2
Xr+OJmw5dsKYDmXs35r9NaoXg5gmcyIhX8NKf2mwblX6HSPhj7A/ut4SqnE5nMbikPVvhthaebzI
Tn72IyCcIR5T97HxvFXdPevmJZSnetpp9QgF8at3SVE9yBbbp3ET5ND65zS82YxyENyrFKSojj2U
6/pPLwwuZTbc1CAw1DjeVqYRtTkjbWM8ms6eC6C1B7NbLutUVayIe89o+7dR3Y2Dq0jsjO9TAZ6F
Ycc36AVsY31YfIVFKdlKTHESIeUSnT55O9k2e69yjQes6OKce4SKTA38mUU2JqJqGvezcG5xapL8
UrXaBd41wVV3DYCz1/7gbX9ZYH/9MM0+2JijMyouGWn8juWVUgm6VbgMr5yKLLU3/9ASryZ2M15r
k5Ydg0K3B5xnKeFRQ4GSBeKRjfq+00igu+GkfUz+xY6j7Ev6mH/Slhx75sQQLIzpYTBssiEqDDaR
ngYrs6y0lRWp8BYlNjlxt3wD4hrj7hgxc49ZCHVhDpWnEYuKp1zEYXt0F02cEkEP/BRfVltbu1zh
y27qTYUs+ENLhg72SmQ9aBoSFTRgdRzkUJ7N3lBro9THAwPXah7md3LZ+9OGMVP3aSuHpDwNN2XQ
PGS0aKyMZpT3NeldOgR9/QDDLj7SHmNfew6Xcwof7ymBfJeDelpx2tEdmqDLFrN6wylpNPuOjGae
HCusexSiDdV7moh7M+/bB6UkTRjAAH6dSP2ZD0DwEfPizAzIiRBnxnCPbCuPaYpoHRBt5l5lxgeb
hYzHlZHQB1XLYm2NCoqf7Z4saRDSDuvmmuYwWEobs6IpwQIDPiIVZxl8REI3u2F6WQthDz+9LYU7
5Odxh7A8QEjw6Y6eiQmqdSKSt1q5rcv0DVTxmo9xvKe9b8bzDVTzYKAjm6zfE8VfRVzP4ggsDMgL
eQhnZoOmz/iGdiY5oKuwrs10h1SSBLeabLwVeX2u+zJ84UNMvpn1cgoj85xIc9jQN0pH9UyPaOc5
WzkTJdKsoCy1dvRbGtIgClmO68DMoIiAUbgzlUJOPC+YF4NjBQR8G7TJbeQ2fQycsFkVM9kC5PZ0
IzSWc1rGWJRnM48Z18xpSkcWGqJTnDzi+pxSVs/5MLxSTL/AxjncRQjTZEyccmuC2ohm5oY30zec
BvXOAMC/9C1fPOQ1GwJVmjGHILxXraOmx6GB7dzEvndf+JW5mnh6bjVXXtGSUx7wUp4k8uLMBYk9
CCFGOI3LvvSPwuVPEDNHpPHkDssf0OiwAyGSvcjJLNe+b52iO8f1inMS9pds6s4GBVlLM+GkKFia
x6b6TGRxEDPPJHdxXJE5o6QG2EmaFyANZ/5JZ3IB9LS8XUrKJ2XLMo4DdxkHs+G65vahNc6TL8r+
krSnqcNoZev51hyIftutcHcUmjBCCz5pEOd0BaJFda62MvsPLGYABxpujHCXHgRYl5Q6iLT5aIG9
dDP1hfcHYjZ1PzMPxgEMY0qHaSdOiWZmxqTzqM0HI+OAk4lnrsw0E2ZMUDOk/okiz/SZFAyNmHk0
reM9cDh9gcVMFI4RHwGTyYZg08wom5lpE8x0G3YKF9ZNHEK9qWb+DdzxpT0TcQrMNXiToeAYVrpV
gpK4tFPHhCDoTgAqXemuGFdlQ29uoZxkF5TVl2JmujViLdlGhKZO7cDxb9T1jCiFZBZndJwgqu6H
E2+jUOQ/OxZDfaCmE7AtiT9cFmdqj34Nnf5vRPdvRnSg4CymwP/zfO6paT6q/7irPn581+Efh3R/
/51/m9C51m8uwz6Bp0kCqTP0/+bkOc5v+PeQGYBgUmfuzrOxv0/oTPGbxbkCoikzPGMe4f4+oTN/
cy0Lth3lKJZuCWn+byZ05qwZ/a6JAcZjEggGULCnG46BJePP87kmYymoWrvD5YyNIsVSPtcGtPUz
tQVONmwTJ7h2/XdrqZ/6aN66xHuc/+eP+qHoNaAqzt5qnUtYaHcRbuYa+AZ9tx5FCi2hEfpqrk6n
J09OIC662kWqPGcU82ygmKMNiugDUgH5fzOsN394K/5iBm5b4s+jx/lbsyyJ2IeEoxsSIOGfv7UW
vnIH3qnb8rdOmOfqQ4+WsuaZoWWoZP03hyt5fKKwrX3L2A6Zs1DyKVpzjV76g123OHhxWB5A3r9D
/9A3CS6Zo16+GjIqTkKusgAltypr69hmIydXQDkZFYqqCPYV0RpqgvhB1VrNo06oo7P08dg6BYWR
LHZOKUNU5SA+OiOky7oCa9ZZPXmFtK/vqj78zv36gttRP3Mp13BTmqwiXoRmBBrOGpnUF5R1ER87
UJ42PNDePV4HnfkHU4r1EEtvx2GnOYh+gExWZGTCgC+0WeNf/MmCgOTYOIwampJEuO8rzz110iGb
3LZvuWBg0m8VDLtXH8g1/YbmW9aQ1oHzv8ksp93SFF0TdKqwgo2YJIOakCsTDvwHhmlg2SxInBC4
XJahB1ooH5+pb7krSS8usE50134uYyspyC7yijbtnuCnaOi8Ej5hMyu5LyJzZ8/dibTlijP5MsEG
tmoqcK9hHDh0dqVyaYUx6sV8U6Jv88EevnuvukgthINXUUowptKAbqY0LNOA8xO2Tc7VUXQognKF
gPLoOnXE9LeDDVNHLbS+OboRineIT+qpgSS+tZPyqY64Dlkj0Thr6HOcjEPAgOCF8p5eC/WlG3TG
lnaYjGkDm5uRYWKd5yLZXqbgFjqJd3oU02fOE8j9YtyAD9/CNzg6LblBMNwkTUOcsyhb5oBAZqfX
IRCPTtSjGcKKhdFkDtlZEw7jsnhQi5gGJptc2SFurKfMjIwNa8Sngi5BHzud6YSQKR+Uzwkz1lUj
ontvUN1eL92KNrak46pirKOgA7NbBe6WTuPsEWDgcbTq6hjATCsKGurwBtSLwQ3w9Q82Kau+f08a
n0KNqbwyB91WdJCSaIXhKlGZjGnRdgkY6jn5p1zMj0M+3Zyp2Wt6eDLhdy+aIr1ZfbBma6Mlce4/
i9VTG5d3UQyVJiZ1ToyJuZ/cGL1FAxlDlMEROzXhtUnwZfH+k38mDWII49xyGOSwiP2N+gQ4FJCR
vC+Ne8VShC4OBsIGpZ0TJ8NRubA9+O9rj2oWFDz/lKv8TUZAqb062c/mMp2yUj4hEVGrmIKOjgnK
Os/M85TYW2asOOA0qL+Upe3NaTjlsrooa9xJjK2CJ2cZmNW21mmr9q+Auy5FVZ1UmmIwuw9188vU
/YOUzD3kNJ01q1uXscMIzt8xw9vXYU5ONrWCtdlhP4/J8I8ClqBK2OupCZ/qlpQQAsPIISno489p
rm0hykSt+DSubdjE0LSCqT7mRMP4BTAmI5KK2kkGN5qK39sAa1ZolqtKx2LNIIj7fGpxj63eFCVU
1L/iPTIih0lAfbAKH2LUdA9eLhdttcxhWdou5WS5fwQw9ML7yeJn7C24PKQDcamBCN52QEuiCLe/
0U2HvPAcyC4LGTgnWT5HafPcaiynEmcYsDeifQqsRBUtiWvA/cmwA6iDVpRYwqvqbHNd4VcktjRi
zRGMYSofL9iIxNDvUbKwHDnpys6KO8ckD1FfM5eUuWOM771n2axG/pGPGBp9D4rG1vp6lc2jWEC1
zDOs8CUZ+3M1VVva9lajZZw4vJ4qy9nacp1qegFdixFvrQXbEV9gi515g7L2jum7oVrxvYrCZz2q
rr7n/RxH71vzJubuobkng3mie7lcsuW9yukKsuJNzS6BF3Awaml2uGSp76RbOW7Pgq69UCQcaJlM
7lpGR/HI15iqxOGsSGQBNu2nMF6HynkFNbjDpXHnBDUzStrhpCS43E5jTjekdxUdTP/eueQj18+O
kkSWMeOHO8Mt3OjF5wS+B2nGR9eHfW5GKGCjZlpbSkHQo2qVkpRjwhDGHgM4LV5PWfg95bq1psDQ
iUOx0+3opSeau2q17oFWI41LqHZrp+YrbYSzU7n5JvLqfSgrZ5k7Gi5606EGieXFcAMQTt4kVkEV
MeNwO6i2jPWNpKXQZ2LzkzU/RawKFxONOmvC9SSW0wnr5nRPUnLuOsFnHZCgwZDMNauLz6rxkQR4
qkU93MYM3QR3EjPAWi2rkOGoN1F6ac/t81nC5k5bN4MVYfUdbZpfdRFjeFU0P3QlYBxo/dugnFVA
NPSHPr8IgifkapkLctPd0sbJyotRBTvPYegrQmJsDSw41KYFFYZDTLO1N17DoKYCuiOVo9qz8pS1
UeB9qTZHjhOm+hywZa/8wn0ZodyWGdU4tEK+FkNlLyunumj0qaFwFp92/a4n1VmPqJmIKvrduiZ+
H3DrubU04YNEzVrrm32Y1t3Bquwb4hO3lYa3sC4qHpkWcEFn+PXp1w8uE8AIv/4Wrs1eAvymZZmv
Q0+5IXlVohZ5aBGn1fUYaBnx0zLSkARqZj1MQG2L1iNgevUmdQmblZVFLW6NZJsk8wfMu5bdNLHp
ZV9GELMKR+1dNhCVDmHDrG0+mZEDHEiveHs9myEjoXRdw4AuHSK6rIVkSPlDEVBaAFnUjTnM1r1n
4QN/SrjHWEY0r38XaQBbtxxc/QZ8xiXUSpwtk7j2FLbsekd7oVyA96pM7oMm/9A0Ar2BPFggTOmO
ceh7cjrUxSo6wYbehRPtHkxy8pPIrHZpz/27YHYUFppCX5PPIzna+re8i2AfO8CNExsuU5t2D8yE
HsO+3fQNlHY5AywQuX+GBJw4IsYPZbenpLU4Fp75WAVUwkwY+lYZwSGcj76/0T4Sjx2XAdwunQgg
tFKPd74PgkjL6m3Uq3tuha/GOMasQb1NB1J6qdtx7fbZdJcXIXkuxR3S6q1up3SEG89rn7pYvxgB
kc+yMM1tOXA5xXSGRqBRmngMCypHis5ZB/1krnrR3aSZtxsxgGTiePuMmSgWOTNeLvBt0G+NlvO3
qwxYTDmQGm+mFsEKLgpSMVqac5sfD36X+HuGgUg8LqeeaNSXUvN5dLHH2EX6VM3+33j8KlzUM29S
ySboxaq201e36B+S0Xd4GvC9Nil2UXwy6w43FI0yBLXMFJBsJN7jhHOraoODrfpPVwExZNVul6XL
5pibnvHgueXNtbqzVRa0pmideQmC6UknO3bXejEnosTL9mSGik0yWpsEL1MFzW/Rk/6RBcYDX679
ZOBMo3drKNhgt6S9m3y/WqYy3qauG9I+PGxciI1b2mLXnWjxCvfeJtadzybk8JQ5gnFxSQBdNWfc
Z8HJyjTjCi3O5bZ/tdOa76QGJQ2HEQ/5ILYh9Yt7vwdPXbixgXDDnYrajn4jergIgTuBp0x6sTbN
JL6GleseVa4jX3QvXsVUPsroJaXJxcBv6WjGprLXQ+Q0SEnBo0ldHM6wXU9m9V4YQXcfhOwwRVsR
BmkGJLCS/BADpe4YF2+k30warZySRmM93AS8qjeEfLEgWJ9uS5dHJx6M76IKT4SqXbys6Dg2jVdL
mioMgl1MSskjDeeJL2yXut179AvG+fsvaIIVqCfnDQil3rus0hMzsWm0tXti/xzdhhwfEpr8EYWg
W3tYmZcxc42dp6Yn7HKgLSb7kQXRvsRQdBdO4d/KyK/uExOpzDOychcAtmtdF9O/AoFkOdYjKSaO
d8W0ivVieLNdXPu68w7wON2nAiSg4d2bZEsvQ0/nZ9WvuoRsUQ4eZIEt4b2cwnuO6B/O5HwaNl1n
IXK3H7mflTvHfqAm06WFiGHQOOl8BxF9JyWeB8gsLMvh0SZRufQSXkSGxvsx7mlB8dpNYBAQd8z3
Sdq3asoobhghQFvkAAydm3TLaSaSD5G0nBWAutOolzlgK7GQbX5pCh9PmFchjBICFE3wFL7VZ7/f
aWLAG4KjLhyvpPViTXvN+jghWmNqy26sHxE8NMvPiGJ6rBmS6grVMJwLhnWZgZUOALElYR7u+gHd
pOIxyB3iMY65m0hssx7HXw76IRYI2kZj3nBKNbnJpKA6K8kLY72Q+iLtIN7sQDsTCfPuahwEbefX
K5T1ZlHW+rV3yJ8G5RBT/NMH+6ZPsDAUq7oqooe4J/BVZq63jZIC6bE2dbCMXX5RrVgxYizXZZHb
zBzS+1iFOeWn6N211nCE5yFEbs4ikNLTT3A2wTZRc+2cbsbo0uoza1/KOckW8515eon5Eu28KNOt
55Tpmm2CbEfZrnm3UEG51KRjy3/TtVc+p33VovBrMecoNoeS7BAcPzGc2LHw2JfU12TJAOE4luUq
iKT7UMed3BB0N0HPxNZd4BjrGuvHpS/qJxswdrvsrRVv/Z0ou2CnujanjMbPD55804Vh9afJFD2N
sRPInB6zuQOEf+m6TJmDIPxojXXvuOTiw7OThVRWmRMXBSTKaVrLtPOgqSlctOFaxE26ZaVf0e4o
t/F3j0QbZ8PRDwtetomKH9loXE20mkxrt3Iy/wfO2nmkaeymdvqeRPNUeNaHIBTQup+m1Xzp5MaW
dds8mClnC+AAOERz9xB5jBjKmFZIP40vbpzAmTZPJem12A0f/TKIl6bR3Gyvv3RuQmFwAIEgMLSR
A73EZ9PN1n8kjIIbEib421Q1E331RGtQnzvg1bBvDV+lF/Qdvmro6mvlodGW287Nx40T0sU6emaz
Lb3vtjDCc56ALTEbzV0KTcqdKNSOiCN1XEW5ZiUnXCtScvO1zjgGykaT95xzVfPF3S7ZjCgvG/46
JsWx4W2HnIMLqd16IY3hJbfK9BDctIq+AFghOnJhnW0ygwUHO8oS+j42X1l4x7KwqUqGJQFlKKiO
sWQ9STP77GIP5mX0kQjVZ1fpYDCsXapGe69K6zXV1DLhQsrjZ8ARZTJsm+bVKk8RhritT7MYdoRV
1xEcgilGnrq9en7BAGXSN2VfvrSac/Dq+aQ1inM7L2KN37w2osG7Q8RnqenBs+/9LB0NWYULTqtJ
uh2iMOLULt8id3wYffwVA+apRS8xPTFhWHU83gYTtEU94nCyGuww1XSsxo4rojq3hb1pUzZpCwOX
2xYTHxB/5QUZ6kq16eOAC50c5j7MNSn4cjXi7bUH9zGwmOzHxCODEGpONICWUKahnXTnIca6h0rC
/YeryYljrZ4aa8fCaK3ld4Erkay9dOOrqrqKoHegzsbZssJixo4abYKZj+ZA5Vh3OfcNh0AsNBPv
xtmqWrZFYs0YkJUHCXkNsOhMp/t51Amk6Kq8s03dPLHzu0wf2H3pbGyOTa6BuoNOR+Z+wCA43pOh
1G9lIjlu+fl9OBCK8khhcno7eRXqgG5Nj1Mjqk3V9Ppr6ci3QjOCg2Fk+cKa5fkpIQ6b0avpjvpO
8PFcVZyo16US+4yKxqAp3aWrhxmUimo/f9RBDsa7yudlTkPYRlgo42PmTNYCKesBwsRPTssJz1VZ
PfiBv5JZWa1M+i0utjywJTpHrXCf7X6sIbXn93VGj7OHfnYgzDmtpg4rDvGUNTPm6VjrtbkvY7GR
lXuuypJPajF9TtoAgqzwgzV/vW7mTymM8+XQ1PTKO9ABfQ51maVAG2Rpu836nzz1yT4rTX8VWOUi
MaaLp1vI4aPzMEFPCk2h6AVgQOFk6oenivreMMYP0QrxpKSWb4h5cBEo4wkKMqWCUUVbRFhJi+pJ
8ZGETXPSQYKzp5dkTet2EXoC8q7K7xS2gGtgvSSeiuclhVtEr8hUpzrkSKes1qA2m9fKLO85otxV
tTfs8IV2N7sHx1CNhIcHSlACaNA704svAJXcNaqUuYRPxDqY3caKG7obRQ99H52g4WHybBOyUHhO
Sf2r+Kj6xzS+C+s03NEW+5Dnwzmrw2QbQzNH53WYoXQJ49WM+nSqhjEzgulqrbdas7Jv5ojravDc
o47ytq6H+KkfQyJG0Zq/jpNMa5tLZRjmPks4gU+wfcnu6RAXySHqjbcm32JvqiwiRpgYz3pobQQj
r/Vsb2XEF7Ib1nNPHAn+XkHIL4gALwqg1KkGLZaJ4GPASHuZp7o8k26m3r7YgItOt31dMEVpR3xq
Dh2WXnpyE+uIUa9YmVNSIit2FKykwfNY4fVPKn4v6qi/oVdRL/wDpSkxoJvy3Cnn1atbtEwy5pHc
FEF2BfB/rPT2XucgqLh20VHQeQn1p0a7bMu7gI2l1jowWOIzd8heW5bHwl0OTLTSL42RvWbjXkuN
eJeXobmgLhm4Xn1fdXduy2PBb+HEkn5zQELA94gpMR/HGsvoeQ5u8aYIPlZ5c1cYJL0smX6oSD1y
j4bY6XM6yMm+sbfnuUxX7mQV/AUljYdGsSx8ueWXnSXscnPZ2TupsjceztVsp9pGFGFrxsjKp06S
hd3VratVw77m0DwutQhdOjDnWhPJOu25/gYn1TbmVYzsFN4I8x5vDysVesjAhjRLAoPTPvEaX7nS
uvwBHJmNkQAPFW3nEbFhGK1HU2uX+UCcLO9JR8jOQQnInrVU0BNP7I2ItkHZGXEvwp1ewzlPb98c
of2IW/tbVtVxcP+LqPNojhRZo+gvIoLEs62C8iWp5KUNIbUkvElcAr/+HWbzFtMz0dGjloHMz9x7
bs8Z9EG8I3OrDsyko+8XO/I5gYZ437TWtzJeO0ccifvDjVWe+rnZackzJHn2m54I7Z5zeCyt65Cj
hd77NP0ZQCNveDTQEpBOFFt9G+aldytH9G4lIjh2XEzimHz+dfrcMuTFg1S/WmJ8J+35DRL02TQN
c+vSEW5lr9843Z67ot/3FkTSvn1wLNOjoGWvndYjm1QrojsvEhoIbl0p6h8IOWUwKDiMlIxh2o+b
nAJ1IG6iUvdGl935ddWCaFRhoet3UZK+Ssnw12OvBYzSgNgj242lM+IHGfaUe9a/rBF0PP6l75u3
jMEsz8TFbf3zYLS/rsh/LG+sAtCEQNyiNzexNokcH7RE/Uopr1w92LHgJWQMT1R1afB6AG/Qdzbd
3J6nkPlJFdJcIzP1+ybQE3VvFzVTzmk4FGQv6jFJ1I2mpRQrhcN4MkVk5X76dsRKX18eW2B/QMAc
IhfjNQfJScNpiFAekB2A3IJ5sGnjWMuj36I3KAZtrMWidu2AlhzPTd/udIrSevK6w4ozqDrEFGN1
TW0eJ1Piipdje9bcj64f1Ll1xYEhiwx86DHB2LA6L0rnc1CULzYckY4Ii6nBxlnJ9ZhstJ2fkYsx
d5pxjJKZoQZocwCqcB4hanlFZwcGODfJY7rQQa7tyvvQt1aoOS7DB08vIStN487z0HJGvZeFudNE
IQL2x6yUx67K34DDz1sxl2U40XcIzRSnBG8yWsJc38WDvmUWBmEmA6IA2Z0xj2tspU+ZpQ2xdWqa
Rt+LIdeOyubIcEkj8PDA1lNdbDH46sFUrMbR0RxOalmOctWw5GqeriKJQA+S5Kp15UeVL0+z/0zy
QLSvdARoVTT2O83SZJD76Ayr0sbI+qUJhD+JEzFKMkdicFx14sx6981jj3UqjBsFUFjPf7HSnfuS
xtB+m2XtbyPaatDw03moxasF0wTJLC9k3XSHyQ+Yf0j0k2kA8KYP5gjdvauTIyiGlKANvUZ/gG+7
iSbGDI4zMPSxP+uYW6at1ZdiJuxanKM2UqZBTCkS1m9DEmrgzN/VhDea9OmTQXohDJqG7iFaylBp
1q89IszwgmX29btWGlPQrNoHnQRgWrjmKfXjn7ozuKJr/T6ZLIqsKUcUWBbgaZv1OK28cl9hQkXA
kSAmBXriuXn8OlrW31hOZ9p65wqRZOfMFlPD3IMXO/KJNhQAu3wmjwAv4XSMESV5fZY9eHX65ZbI
eBsTgT82Dyxy6dPSryI8sL8nxXgQYkbLpZTModAiki3qZ6eFYl/rxHtj6wJUFZcMMKMCnXb1Hq2d
DiR32MPt/MsNcccgqeRJ8rtgGWSJoYRjgWJBaOiv0AqhO0PCBPgpD9H7Z3stbrzTsqrXYb6E+qSl
Qee2+l4q6lIB7HJfZt19nw/mHip3rhcI0OP2OzYIDR7M5L5XP5mTe6+5ujFG1RUjagZrKgSpenRS
F504HhG0TOIkpfWFspchOcXHAWoN4H/VPFh69pdE4p0sGCekI4PC31AB6YPc9rmZ7/7RLMhL7zM/
bvRdUeYJF/7MMdWL6dDK6tSJZjnWZmWdOjcBYVh1d6YzDuj3dmlCnT+56XzncQy7LJw/KL0dkrE7
+TyOLr1UUXFpT6jHrajlexN1V9CHkBbo87fLCA00LfQgL0GuJFF6mOHKPUV1zUVmjkM4JZDAJRnk
Y06sFdKdP6fn5DW8Vz9t/ONA4UhKS/tAw/mQg2/aSWuSewpykli2nQIDw6bnwXXpYOTAKo+XBZN7
BdIGCPM/H7jFuSTmZjdq/smlymO41j/mERGxBcl4UN+J3cYHAiY07QrnvESwGdLB56iJLB3T3BrN
IBmZRvkY+FPUhjO8ZLupsRCV80+VrXnNnOWnhtaagishZp2EAFMq/jgXyzbz1K+esKpYfVfBGmrp
2dQvEXOprWexvLPbjHJBhnUmrH21oi106KPhwnu8lWpdAq/7MNkvHFRVNZ7SFhymQEtBbZgvN69S
lPa9vS1SBrd9luZhp8N1Q8p3xTNrhYtKWNExM+rhGBOQVpkbQuuYo7h1iLQC4KnbtnsxyiasrA4H
vbRAwES4ZvSvxeKNhfqTDR48/Ri2hbBreKw95WaCO9RM0gOtGNNM009XdLMfluVzAYsJATqOHN9l
qIwgYZOzFhwnalP8Kzc/K/vHrME90Lr681jW+nFA+oqwiQM5McQLMvhNZLl/JBDbd1Ol3UaiSoJe
6K++gz0r4gNCvlzpg9N2xASyLYv2PVsaBNpp9jIt3PJmMzy1aUbSAnxxoKAQjLVBe82I2T2vAGqw
J3n07tQFG2AruwmkHHtNs+SjY8Te2bLtF1LmqceXt8iFmek5d9bU/ADK4rWyb/M4BO4QMbu072xK
hK1umTf+fSV3MkhmRKWoLYjNbr2gNrStbvBNr+u6CwymupMfPdrSf1CkAI7Wu5YRiScrMhB8+W5Z
PaWo6f0kJebtylGnVsOyO9ru0eNk30ya95zl3Xua/kRD/ZXGf3Gvqj1NxsVq3Tttnt9VFQrAAZs0
RqfBD//NsP3HDCMSZ3hOHi1Npilu3ihObSLPejUgfWixZ+V1c06xnyRm+uctzbvPFpwO569dkj+T
AyZil7uSCj/AH21H1NGZs/9LdUa2Nn9aT1HcZy3Qkmw66lO+0rC+/MY55kTbcuF4dzRAz0qXl9Y3
jmsectdPT9NnR3Q0NzeRhap9MBpnRU5trLr4MNmRY7NVdZDgQ1h/1+/Sf5anHrAu4UhDMTF6Ryrl
OVSRvyOizDhrfkYAXYSIs9ar5MFvmTFpd2yqjG+2vFe2ENZrNGd/c48OxM+ojcDk9lCrbagLDQYr
gsAYepG6VcTsPNH4PI2Jdi0MO/sc6YsJuImdQJfWKut12/tMOOIiJsCKwqn4rXTZ0Q9390woen92
GeB6C4FtZM2l8jvLM/maaPaDWj7sTurhks1E4KToHRoFCXISVTA4VvrUWCJi62d0QWGQ8C2tprjG
qarQXYtvvSjmsI3z7K6Lx4vLbAkcsbiUK/ELqiI+BdCQ275JuyCbpBkudUubh6Tb0HINl0CvhzZk
xp0Te18gXrRtLJwTDnLnmltxQjPIjGFCf07gZrKd0E7s+LxBv+MpQ0lrgJoihRS1Y5BbzaFHRLAX
sBW2cz01JyfBBxCP3v2irHg/OAhEYWNpAbk7e4M1asxkJGgdD3BZLe+01G9YOlKFNnO36yJjOun9
p2bo/9qkBLhf9tm5HiWToDQKLAaHj+Rgvcbq6mJMOhHd1O6Nnh+X3yTH0u34tDi/A9O1UbUTVcDj
ql9TX0WhiOVJuslWo6X4IkDLSchqcUe/248AgZkCL5R6JQsfq1TOLoIWBW2AvVvJyQX/2oazUubP
tikBMRfZwSmLbZxN6bvT/DGmVRvWo0hqltX70AwsgNYuRcXvaSniQ2znREjm9r2XcYxkhN1XA33y
6AIQSyeCCic0QrOXnHPdwrdgXPxV6TKBqH9IG53YFmgsPUlH+8xDK+CUrXtUrnKDYXEtXlu1H/1e
nEjwANjsWA9ILvozaXOAAkFhr0TdwBeEPCY0ckdjaUgQjclUrYeew74VZWBAWWYV5WPIT2NyyDYd
lmaCafzlw6iopCzh9XcUE9VxMugF7Qp1/1qqYKqciUf02CbPpvvqRSxnE9lE25Y3i8w8/XPqGYMP
4/I7ZvOtJwIkZ/twGfw+ee68kfTa1s33TsqqKBuASiczMpIUyJGy062Mne9B8f+37Vqspegf1l8W
Z2LdSCD17L34SfFI4cfsw5sPCqnclvXVi7ITNP5FQb6OR+wgBRnlsp0VDWkzMdikGPAVNIx7JwYB
atTUIdFEoQSAEAdkdhgHbfpgmkC/wQf0XVeh9vGHp1naF9OuAlLrpg9nVUrM1h8eoK1rtAgwxGc0
mc6rcvDmMMTR7G7ZOX7yywULZpZ1knTxAdnFNhspUNj7+pbzmCU+0qGx/qm6jpGN9HnvVbUZvYa5
Qf5UuylDteUYIbfZLS2Ic0Ilo62XtDdutO46NSO9MJKqIwvW68ia8WQN/XvZEBOorYJCuObPjZUU
O+mhIbEsLeNU+I1NedQqJ94upHLsjH58QPls3CdaejYK5BFD2uOZmGZznwMmHb1fjVVqq40ZtxZ7
+dJLbjrCK5aXaJAyXDe1UX7Hk0tudzaS9Y17YypOtjYHXpXZFy8Zb2PTnYUTvRuQjbdllRx4YoBD
cG9tuK7Y1trWTXn+yaLEZDMS4TPqyNkjEHzbzzEpOr0PFN89wyKfAFGxQ+RCgEUsWEOhV3MNFsWT
XZKqk5do+d3y3h5QXSeZy+JhPnEJ1ITYJL+AE/eNabOESXiE2JnoLHC2It3aSf7dFVW0sRYyyZZG
mwLR1XgdWDazuMcErA3glHVdbj1GxjQqpOd4Go0D1rttE9OxD1g3CIjEU5jhV24U71BTj1+TtZtk
85Y0BgpG29wVOplxMxN3rnjfwv9tcvI4bKfsAh8bnzY+7Oq2FN4/mY2v/YT9ql/2bK/9/aI4X3j8
KAFmRBStGD+lyODcExi/yQ0W7XGFgCvj3tKMmqOolTe/BERvuTjBiYz+MxMmgggZqQ9bIngGaixV
GXdV+j4m5aUV50nKp0bNeIxrRg/ZGj4zaBABiwftZBNtGQ30xIInaGNp4ouMRXz8JJ/wvjpltmvN
ItrWEp+fqVhaje+ZTWwcrLGd0qETJoQ0Gn38Ia4KrWTUtGuUYvWkTJ0tTW2itezbo5rFk63H7yjj
VGA3f0NejZhfuy5kd3drUTJuBNGtYWpzs6Qxl1ruPjV69tETzLn19who2Eo1JECp5i9yW8iQaDr6
2awBxxVyD7D0VXX2ssEp1YQ6g6AS71dYmZBwi1nf4VcnBbNvGU07nyzk/kwWE5uM+M9t7LrfsVuy
KVtJpuNpsK2KHlXrtxObZkYWNAzL8tRmTF7GmoTWVn4vCbMNiBzU+OzkKocFrhZTaclGkYul++cu
E/+0xX+HtLhZQLEQcY+4chzyRzjm77XOLHCokWLMFz/Rn9zFcxhKAl+XifZmzNmzTVy4afA3u5gO
lBN/qYa3ZhghZ+bPeT29I681djxvQR5hq1XgdQd/FIGOGCNlEn2YWgrFYXHMbeo472x5sxVczyca
aLFPibuIvR83/+aYUE9cdA551cjYuOQdYL751L2VZrXL+2E8++OMaYdN3GzssVZYlz7pPhR63dle
7ng9AN6Fczyhq0MVyDJG7ku3f+sSHmUDC5RYvvlZvmh22kM/sL9LZqrHNMPeufTkwKS9GYzIugPW
PUEeW2yVeuqYAs8pScZBKkf/HgSoAY0X0UQ936qIraQHSb0eouO8xP2OLvXSRcW1LOC2k7nLGznd
NB0vb1xtRNtOF08bHjH7dNs2s8NqnOMHV5Wsi9pnVhl/DOLh6DEOuKDmtWVL0u8iym1e93LnTX1I
5i0BRlF6HWzvb0oI6038m6Zw+epN8bBQEqO7rtGBeUZ+EmPx6boWk3oK5F4k2y4vWHstq8bTfMjV
8qJi7FOG8Wx6dRYMjP+XMcPSKTKx6hhOZmqHplbYm7EvCDdojH8KNQ+5s/FtWiIgde2aADbcYLA/
FD0ZrIz5Nnmm9kszckOmEt8q5H8wNafO6qB5s+NAQkp4FxVnRPF5wematX9JQzOVx4YME9R6VBzJ
oSRvO1+yhSBa2vM0BQcrvyZ7vLfKs8fibUvuq7kxemhpjPJJxeNoYb8TWjk6RhclxmZMrvEPdr8f
EhkzcMbJj9s3Z/R446az8g+v9Z5Vy8mvzfm9TAG5AjpA2iSYW2bIpKtDbgp7z37mUSxs3zCwXeLR
HvBe72dqfIRIdrxFImhu4KfUlJ1Qbeld2jVoyaq9/Ego0NsUdd9J9qD54nk24mVjR5xU86rStosL
rJHjEGv/Mn/4r+fJNh2Xo1Mm426IZR3wJv0mqAgZlN/H86ixKNcPSks/JZnPuYRnZzGoHfFi1grr
GzpNrLIZhqxeIZFlUB/m5itpcXs1oNjpHMkoi7yaTa/YPo+ggXUDRJ9bvSex1fJEmw0FRRksEcR3
L51O40gSAhA87n0sFPaybyYcv+QuapYZFHniBH0CMyJ1iFCrrkvqQ8pvZl4m1YUm4H4CYYc/D6zt
bpbdLmMBs6388tR1ApB0ij8+ij6R7HSILQJvwkEs4fzjxL33gTK1zoMVc/rxMa6NROoJH4HOoe+f
8wGZQNsYz0X74ndQOOF++338aub+dCoLaClxhwg8LtuKxIvsgTqXfMJlMt+sju0dC/u2adM9Wi4U
C3pF4JBsHlMzmq+e3YcDvC3cw8A0M6dFHMlRs0u9dt6Vkv0qyA6W2VZjbBRe/b1nVe7Z9WbIuVPJ
dn7VtZAADpIjai2mIMnwyZ70UC3moXad5BRjxkJDXnKjtjnLbx3LJBZhA7kcV65lOCdZ2Qh1ZV/v
dLNSZ/C4r52Nwd7zJ/Fktp+6ntHX+5wJfosLPIuTZsc+Be1vk9wcIuMPjlj2nRlz3lWLQXrzlJyj
kQBLdSqsVLvWdX5KEUIEVoMcE6WRFdDWRTgs8PUxjfpE4gMPi2DPDb65LtRrK91hne0xF0h5N0bG
EVcRHVbZ9AyuEm+nxhJnDyCPS+9ysaRlAY5Fp0yZNeuj7fPoknbTUxeJBWlDMz4uGTWqB1u99fmv
GCjMBQ0m7buRAM5lkbhnztEdEqcVT7QLVOTVX66YKSw0yF3aHOLYFTelkIqLAdM56OWLsPX6yA8o
wQlZ89Dq8WkpQQoMiTzgI3p2EiYTZPOgjiqRE+AhSM+13Vw9X9GC4e8Aa4cxrxGAOqL33CPNXQ9X
NYRiac2lOQS+PfMqDIKMqrzbORVW2woW10D1vTDJjtEhV/QZvjm92a2JnC2ghAX7X36YE93Z0vd/
nomIBwZ6lJzaAVPA5PKyJNy3+8avruiG0Chb5lbTMVd0RXJOxYnHk8VHSo8xIfMnzG14p//celpD
RSnba67Ff47pXSZvtVnHXIAkESDtM6yXzrq4CJzcjjrNzgFkGkr/hpTUb3BoQKp1kVxwKniuYHXw
AaoZTGuN0aMTJ6dbVoDacM49UlM1a/W2FkNoq+qz3tL7MDEKexvDT/RKouKpieS7l0OatRsuSFEH
3r+4865A349FvwSTwHAhli9n8HdN3fzqDWOIpjXZgab5fpgtsa3sMuXTidMQc/XGyxbE20QqOwTO
HHugCSHJCQRPCYcta6dlKvDLhduTVhpqL8G+dgvspSs60reT7ncqSWxPx9iiY1FlGPax5VwHIfW9
SoofFl1m5GBjLxng+OYJSDA0jiFjfJkCnu+86ApiAvuYaQVuORrXUbe8HW/bHMrZDjuZiufsme7I
A3yAPC9l0xiYmv5sNGtcg8iQl4j4xGxzJQk1emB4Bho4Mm8IrNWec1XhnxWkhaHvt4M0y52DnVO4
rORB29ObNzzt5s6ZvDep2z/OqrXoCQYhUNoK2xabR9YiuOitH7dpnA9b4ENOGlTPTUyJUfruh9dr
xclwpQqGvECEigxomtwf3SJeS/XNv9pL1EPu5b9JPMZ7b4wRTeq5OtvHToLeZsazz3tfXDVisdnQ
9AhQXVUFfi3e0nmtDM7WVGV3ldZVd0rrtCsia8wx8uoR7xTrzZlZbnaVTtzyWqa8QVkfjo5zWnKS
yBrLfOTLpStrmfgT8XJJBXgOpxvfTcacnZbfJlt/UTlMkkyL2SASKb2KK442Fu6ZIA3PPZRV/DJW
990c7bJG0aoRkLLBTNjrODASF0WaB5XZSdgONl30EkcU3AnlIEFuaFjt4mRRzsWVxyM1OQ+ClQqb
Et5sG2ZTOm+JFWAp3KTPscLQIpX/RsQDkcbiHxVVuTM0/6lH8L+dGDBxkadnAXUynPzkqsbePmD7
nhmdjPkNctKBpePjEsefuZQJYwWUdDPelETD1lQPzHky+ReLESeAy9JG4nRik4Ljg/2sBSpAquQ6
SodRPPrAgyvrO6NEh45z41zchBdVDL6xfxROEpaThh0sXZMeiG93aUdNHzIOXNYg8mUFZnXjMSfb
mjquCFHDi5TSOxs6G+YahQACUKwP+laOttxXcf0GFRMHXqUiIEeohilxt732O0c93zrcdxwYyFdk
0R+9tEbaNQbA5gmS6NdfRvbPHUlPIy5BzPNYQIyCLrFL0fo4Y8mlAlZBKb/Zr269kIQURqN+Bdwa
I7qqECvFcEg3Td++JEsHjyK1926OxB9tZLwbFTF5gmqjknyVDCM+XQ2FQ7P4hJm6cDn0cxPVwQx5
3pgBzNaFeJgdyqgeh8LCGie7W+gJQH0nzn6Ii+90/sHeUmNipy5UA+hJ9rVLYh/7EiZLQRSnGNor
xrqCTVfJ/kTFj5qKvYMU8jRO6CphATHbZ8r3X1oggQ55YtwIUEIESCoi5xhl6kTcc0p0E4MnYstx
mGzo6epdztDTZ+e4l0Pz4QieOMqzX3uyPy1LUU7k8QuKKART+A6BaCIeThDn50tzWv9hv4INymGd
2bIxrElO6+IrYQjgzTW6h4HPgb2FtpuyO5KQvA2nZR8gDSRf0PEuRJHlx3aWyHYEoWCEHF4olmkn
3VVrabmPdCBfhcf/HxPAQQXJTJ1qpe7Rd5nwKD0RebsE1WuhnNWZ/6QP1QlLzFnMxtdgaXfDOof0
TgYJqpsVODwYJdnF+XATtKlMDu9tKBi8VeRTWjvB9dVzAXZazcLdQlDABs0Ka3QpurWcVe8eW+M1
Gg3qMIuViq7Btk8L45DDl1iqf7MdZdcJwtOVAQU3K+aIbZM+mN06MJzrnRXBAMWnOAfmgH+TUEYS
r/U4ZQGjA51x53WIZpPokPNYRfKor+C+1KAWKRk0D85bT+wLm99dQ2LkhiruMFvImytEvoj31pLa
eETPaW5gIITSpTJM071txToitvQTMc2jXw80YMVA3BNxDtpgmKGD+mvTeqHoWyAG+lwGqXdEQ8HE
37th0N62Wl6FWtchcvTsfU8+s3Crp0Trf1zJwq9uYX4DBeldiV6s/kwnH1CCuSLXKsYSywDtxLSu
ZG+umcfSgGwNqiYt4AN4nfFt1nzzavntRgKWfzJvwQIwwxt5UtY4lj6Xl6Jt3oxYPdowFYKpJX/G
129e3T65jAqJDHkUNePJlB0KGDsbzRZaXb14dokiP9RFMQRdqYe6auShRTHCoA7YuZzhnsjmOGad
t0ennwAmSZD+Q0l91CQj4VboywGk47KZZXFKSy/eFYKPDg0Mgceov3aLdwF6+NNTDO80czWlxd1z
3UZviTROGPtOVetcaAvfekLao6oKZeScoH6AFtL3WdzQkBWvxAOhSn9PkqYDrg2D1yvQoGgkF9PI
bFN9fJa4JpM5eUzK+HN2idFiu/uIDvzZJH3KsaafaEUNCf+EuIWws46VsK+NJ8EqMopNZoGKu9xY
bkiLvsmKJmUSPLXfkzjTYr1xmBCWy+rlhcpmlLl9Ii7uweenvWczTj+ld/5WOIt7Yg17xgSVnwZT
ZdvFYmhieLUWODVyIVfOYM2lnu41Q5tCMiZOfdIXD2ndhJNjf05j4Z4cFz0wgx7uBeLE4nhEWFLN
06VX6MNtkRY7YRKK1BMOJmhMgukTyPStAadlkXDnafImY30fWaxGzVQLoqL9xd+CJ0WbtoZO5F1X
M+uaZLsvm4YJpDsf7aJ4GQ0ruKsjc36qo3t8TgWiIK3cGhFKrFkwEjvPQ1XsfFLmwnJZGSTcWZsG
XxXBKjuUhue0V/VWChfeDeiPbqXIt4b2Mlns9CvjM+u0R1kab5nLk5AVE4IPTlt/UMEysd5yve0i
3DJ0wHLu0tr+SAmkRCmHkjBLckb9tb1zXTS0LEiY1pFSgVM5MOwEbqjvnTDW4nbRoQdSUW5lRpWW
5ONbs9bbfaOQStNW2wxgkZFF0dXi5SJ7bVij95jYJoGnZ/Ii55E4bt19iuyE7IZCbCG67nJht2Gs
naJkoCUZeflKnGZYACXcksk+zYk6epN2qcuouTfReu6ThTPdT07CivO9QrkRMCG8QmLxQ31GIe3l
NPqKGdKhdvz1KigwR87RfshH5gN+moXKrE0WXkl/tNyWwmQ9eQgMbU26mwbazt6rynrf6uYhL3qK
SuZ7IRLJ3/KZpb9+Yxh8z8uiXRIWsKLvxVFoKOWa3oJxn8z/OPGyi4rV19xHyS5R7bRrG3IfW5jM
yEmUfnIlss8yNo4ViqKDahlE2V598TX1gKwD2tSMqBPoDzHXy6GRowY11Zx36Vinlz5mNmmJ3kEt
7yyXcsDrvD4X6ATH06RrHNRu9aegqpw84GK9AbogdVYHtyPO9E9vsuow5RX//A6TIcDNJ23Qf8nD
JSxn8r8BbOI0ZZxuTFLsU8TGQY2sKSDfL1G3xrK3QzzwQ5Dk59hgEJqJcfCMijdD3szBxugexxZA
e+Zsmy5mAjw0rr7FwXwaJrfcAyk/qr69F4ydjs7ivcTptMu0MtqLlry/0rqge1d3GV2bDxUB8Ceb
pWj56A22Rna71Fi0yHWYUv2po9AJ0KczL6GA35S2xhzhfo6og1VqO1tKPw9xpHOXcvDCceveHWf8
1hNCeDyst2311BhlyOCj3I0IZDcJ0gGjVAV6FKxcg0FmB7LwbVFHF90eX1DV9Pd8zMecJEmqmxS9
2NCT3OimMRq0aZHHhn6N9wl9oGIu4QuJoEWnOJwol7Ts5tnmi7OwhbDNaTuNdrX9mvX2xxTLu+kn
91Eq64MzOugWTPOL8QT6dNkkj6siJLHmL8GXeZaRzhoXXUvI7PfgLhpzliR9tku+1mEivQQVD0+5
8eD5KOSVvFmruR0xYRpCCpW0xtHP4vOTt+tflg9tKOO7YUGR5RczgVukMgasN++o3FH+zTT1Y2yO
xyYh+dJ13tgtfI5mBlMzr1Cuwx7T2RaaRV+dZmF8wskyedpY+lYZcC13Gaq9o+ZHO1MZ0Mdd1zuM
2GOwnrHRNSGU1WWbcqXuYsHfO2vuuYiRxwnQS2JMWWS6+mr96vlGcndbLBMQIDZTRvmkWIoMzN+2
GJ/dF646IIZzgZJJNKTk6uj+s3WW0HC4wR+2znhI4QPU8c2agGVwXt1NDN53hUSpY8/yCjXNO+RN
hVqH7GfsSvI+K4iryCfrO2Z3b8vu1nrFsfSq+VqPjoZ5smJrlGWHyRn+avk0k1tgIzbwIpSXjvMP
3mdNaeX9YpW2AsMZ3vSheJA5AVjyMvWIEG9C6bwQKIgIWBmMVD9Hjv8N9P9TzpWLTIknkf16wlFN
VceSzsK7393JKeyaVZnhWaRrDZ+T8RClpHaS4qc2BtFfMC6+XWRp7OAIwtDKl3K4DE6CYhzgQRfh
O9Yq69GKYLUVM/cMyXsGt3BlHFYAoqtE9GXOIP84Brlk1mmM0zzhJTjPdnfXDpz+JHTJQLI62Stv
DbtuSGOpWuM319nOdDZuzHJcvOvEzj3JGQGMSB7YDCJC9UznJvK2xHM+di91aT90dVeeBmfFHbNT
oB3PngqTuFjExdoBaTrByoXbsUqb5yAdYvPkWGUesK2Fn5o5q99k/me6wjp3qvqrF2U8xIgu9ya9
41bjXkopySFyeij+iq/RyLBeCQ/WVo+5iOJx52GV2hRpfshS64x/4CEfacDypi/C2fiYy/FoWRi0
F6dx+XGmD95o7zoT7bvTNmNY687Bcm3v2OaPhOQNQeQJ6HCms5eTdtLJFiOPDv84Nig+lQUU/cTI
zY7Ft4cDOpxqI2MgTHJhlL4bhTtdMbcZFcYOms05rLcIe255CrE+JUvPNCLUlEWzd3xksbML4XqI
BNnJGns0z30g0zS9COLtWiYubopxjpth4yVmfXay6j6xmu4yqSJ/MuT0MeAbVrUBawbOWQyZJnOh
T5oeIU+IBiZ2PpvY6vTjIrxXNZU34SJynbI3c8Qtmk/hXESPxUCuGivRXWUbYm8Z/b2WVH8+vdiO
Ad9sWOcyq3VwEqY8VKp7L3QHpsZgXUwNwRA1gBGCx+lJq+wfBWktx/Z+SuMFQFtl3cVK6HsX9xdB
YgemlewyJtxGYx6L1d6xJZZIPaDwJo6DGiKrogxXkS/PiVW+DEbzTGJ7eZOqDsu4GyEpm9QwS/Jj
WzbvDgK8/Wz5FkpDJlZ+QhtU4+S9GwXGX2TGSGXEvB/FFBPfzBEn2Co5ZYRZLR7SS50ac9DopNpV
iZEftDxGdFRWd///pXPiFec7793/sXcey5EraZZ+lbFaN645HHpRmxAIyRBkkMnkBpbMZEJLh376
/pBV1l09ZjNtve8N7yVTUQRcnP+c79Rds2scLTtHg2jXMQ6gU8aC1ndWejYq+m8h7H04PIuJ6bxY
lh49B7nWncw5srdMcEE9gS2TNFcTA6tu2hyTs+J+H16xULjf2HDRGns+Me7P4yW3lnxZ6zXbbGjZ
drlCHyOpfSHQCdKuFKGCKrxrVTkdaYxJYGOH91bK5JO6P9Jm/c2uSbK3vfHLc85gGGH/WXp1CD7C
Ov2RdOWBy2z1ZDt4+CzLPKXTSJq+lF8l0Wi/s3HS8fNz72S0ZKBf/4S38YN3WyPQ7rryxNHkOVhb
3Hx9neqXNURU5yR7YLfJWBpsxnTnxhOnwKQMfvTZXFxCoNKe5qFtZGXB4JM4aG3pvmu6yo+ERtvo
wDiQWUXqcypgpSwUxZ9pUvkCpgoR8ZSmjkx/Srjnr5ygcH19KnV2FeFcvLDdkWDfqdHeOewLvyLC
m80M9dDOKtzsgTrRJUSKxogujDravZk4hOC6nOZpZI51WeAtqKI5IAM7qgMGOxY+cvOk+pcBIBWx
B0l0QuiF3LWNDJ6DkbvyoAX2r9l4YPHfKFaLk7CTbmd0DO36PkT5cjVFnbv8LAsnfC+tkGx7Hohr
Ys4foaYcatD74DiZLCo8rn4apBgZlpsg3TwbM8TpDRCfRlybuZRXneoi646cuyH/Z0ueBX1kV8VP
MtHs+zzkh96CjOCqwJ9SVnoZRftw5H499NZTzXL9tIhcmz4tuQ1z6d71ShqvonTh5y/vci+BQjFn
HaUik7eJDKnua1p9sw1Ab3uXWsV009kptn0BhXka7HPNhSaCGlUmPZSsgrxdVKu9YNj5moztl5jO
9ozhGOBod6qmnrRUPlPJYhl7k5UByka3wUKyhhD/hdPYONmO/aX052LIyhs/6WOf4pVCZU73uPUb
P7UkGCweOpYU+WQUAQPL+hcCer2eVSzOVZhsqr43NgAL27XTxdku5+hNrEwQYcbhzEgt97vJy3zL
XYJChbiLOELWQ9GGsBHvJGaZqNZOnWqvY+XFu3ggWjEPcXDr9NLPbGzpkUMybm5XJXCtGh/3S6ey
e6+zgGQ1zdsq1i5ZatxVF/E82m1BM9r8DpZ72hKCgNqUb3orS7ZamPOYFZc/30jWFNQ/BxorZJhV
E/XhU0wrn2N146lCt9ALCK4khlmpJjc4SjU/mrH1qSbL/cSilCFv1Y8wGt7iVqufK0T9daLvXYCa
d3of5D5SMDUbHEQzA97XcoAA5fK0IIxYzUEn+nhgatCt86aRR80pOFvqnXPE8vfLRcaJh0DeGNyy
iwwi9fHwUlUQxyZ3HrUPdLPelwPekyxu6/WQmkAnUndHmtHcSdPVT6gATTBbL33TFtep1u9xdcqR
A74zK/L2BlYrpvNTQOrI8ON0MTBb0QZWzM+qHrasKuaHoPvYsRrz4E1z4kc2Kccmn1dQEaxnzcEw
P9jc6yoKAU5IZoVsKmy6nLJsOu2DgDACbrYVQIDXCrfcVh8A5tjxNSijb2DAxtU85cYWItE5EPzM
GlX+di3cXpGS7TZzww5S286sSvfUDHF7rjBMYLLDMYkdP943OdD6wqu3SVa8urki6986QMRG0hrK
XedCp7Jnwuwh63S8V6TXIZDCkdbr9nfu1NnHKOpTZW/Z60EjG0fC08pHCKaBKvaSNbwvZ0kyAdMM
KX+VAX4K1YI1UqRG7IR6xYImogNembdGmc677TKiMeuGU8zyriPfBghY3+gElqehsRey088ozcaz
Eav1LNlHU6hUURhuNeZChxlsg0gxe7wU3E5wGLotSeH+ji31QHUp2Qu9/EYjSrQxGv0Zq8urkiSw
LFl8T8X8GroZso82XTLqHiz9GipxDSG5BMJWK1TKDHBO9qvocs7DFn0PlVO84Wh9aqg1d2nf3vST
6HaMVtd2NbVbJ0y3I6gfAjAt5tbGOJfzvnGsQ0R4fuv0wG88+pEplZocVlYdNUHNeeU3ZQk81H6K
XBhHbdL/NlR3KPrh7gbB985tLHRj+Vokwwewa3D0SIR5uJgC5HuaWucQUXxlqLjw0fFdkzQ7uzj8
0pqJ+YBhD8jwUPZ3EiG/+E09zkMO3QZO5RVSDJ+1lsSUU3y6hYnkS7oBUlbI1RBjC2qRMk0Qdm1P
+1FTkZJCXoxS51HanQZYynqY8by0Wjzl9cJBAA+GkeoaDcB+JiFICyUYPkhcygN8egaS40TRZlue
egeVwq30HQdu8oqjoLtlQH1tk1Idc2GgvUH9USaen6m7FHkF36bGEz8Bx2js/jyyl0AKaiNwTFSf
q8Q4Ozy8ey1ItE3Pv8fxCC5408Pm7suzCKK7FSfzNwF1x6H23NfiEsgv/uCajvFVPnPmbnhSdkn+
iOaChjfXiH7IcN+qgZRVI6XfOfZbn6Tiaey6e8UPDgmIJs5eIsINRKk5b85XL0vGLYOw9qCzISE/
Lw7r3lRPQje4nM+EWD2n40AWmLSbUiI6aYUOceqL8I19tGr7EIb5zTEZGChyYnR2RjjQ3flm3Ijd
S2rHxls/L/PGOLK2OU0xq7IR+pEuiGhlKWvcdUxd16okEMG2Yt8kDiLwOdkqHpPuK/RZLriBN158
bey23ACM7ndeUyKYA7McsIZtwwngxBDivBs6vFFli2LMcqszEMSd1ND8sZ4mKMY69yLfaWu5rlr0
C6eMw30FcGxNvhs4fzenUG7pEa1EUfhjSmbT0zFAkdEa6nogQeitucgWD3PUftS5qR1dziKpl3hn
pQ/xdZlFyTmtnnU8oxrl8FMdeLdCY1wcLfXEY2Bt4HJ6ezWEdzHR+VhjoR5AYJ9VJ5ggtEz74mFM
tjFP6wjYiuGDoO6+bz2scqHaN5n9nWS1vufVhx85b2+c4paYB+peS6BN7wj764222G6a1E/nSGIK
wtJKpbN319sgIeJYd8+OyWQqsjMTbUo/aS7hxLkn/qOazH2ECs86PkhqwgIlOanVziUd5SsyBLT5
DhphTyIrMRXhIFF9JkElznaJ274oc6DZeaBtwrkK933J/Cm7q+aet3P1MgblZxAbWFO7T0N9RH02
QGIkjaTbW+421pXKnq3WR/XBFYS2jB4fzQw+pa/K+Yjw+co9sjhmAdmvRHCZr96TQlY/mpxrZFi9
2W2iPzjgfx/LENRdaZ1ky7UJDRMEFCTYfWkGaDxdU/PQE19KESNst7VOoSJBoSmC1+YCzMoydsxB
nWZXHVuVy7e8HhgsWkN/r3LxWzq0mbdC/5gpVHoaxogwYG1t7dwwfM0y0l1UwE5FpgZ4YVFXPush
7ejJbbaivTOSY0likqfKfhOwZo0m4K7sAhUrzG8VpQbrMQd1oEM2QcMQfsQWzPXqTEXafjDwA8T0
ejYpGbWB7YWbtq/bbbzRyDwk6EdLGvlVSuSAopi1zQgEu8d9BaP0KSwadmFtifVo8FAggtEE9DCK
8mY2un6oG5t1L7T2bgyAop0Ga9udZtVPFJkbEANr9yZZzzJ0qqnpvs+ds20mxhL4UagtDqp3E0rg
qvTxhhxohYHUH0U/CHmKVaSTpaQY3RsFC5gGU8sW7op1hzFpbdCcwfVZDPkm1PHFNQk2RtdRpOIS
liQX9aOL6K9wCT+bSbkV+mOWFntR9enmrF86PAuOvfZ0mHJ5j/Eyb6ralluTswRCAwWesDYqu7k5
YiKvKHGkT1Z3LLrQ4owSEU5zppei5GiRy2xrJZy/Jh7g45RxSa+jlrhM0hIaTRE93Qw6BacGLiAZ
ZJWh3Samh3HAQHlO2vo+pVZ7aZp13TBQjjGjC/MjLVn3Kb+70YDU+2TQGfwYIzY3+PzHdPrdZ+bs
c0E7tI4a9lYS013zrOeZByGqXbkF+Z9yluZ1iOOProZDUZOUj6Usj2PYYN5UCOl1X51arYQRLhFi
x9ACbO6hDc5MVGY3LP0kt1CmwjI8lu0ClS0hZ0zQKQ51XKbscfKildpvLoHdlmzTxJKD22OULiqL
rDgpZBwRGRVQkEsfSCYt4itLD1KZ46NuHZBc7pQZHzTBPTqnnQ7lwlbP2gqUigmhlJHDTq8eddFj
z1TYDN0u6bc2qeuVIiK5wy/0JTuXQAg3Etl3zcWLgt/OslLFXCxPdlm89I7ec5cG6pb1jXztO1j5
gszQijsjwcuuG88JvT98GF7NxHXepDnohZD5vDZCwslVRUjC4eCzMSg92pM5iDCVhpgQJpyIXE0M
JkpDuhmKPj6WY7CTcoAY22Ahb8C1wL1vnKNRzT9YoMtz2PHGtVMQwAk3oWLitu0G8wlmTLCtStDr
XT/qDJ5hBCB9OIy6kS+NrFLXLMY7UbdRsZ8YCN7HWmr3QDgUhZuYU/DdrAqtpWAda9wpm4jE6QXD
tGh0aSao1BYb6MquXZc6EfM+64BvI2rW8/zcxxHsA50QvO54H4kuUaIV8A7yrvAo7UOQcwYvg/5d
1HCWzQkxFmmbhAFT7JmKNXofbWC/47d4BFYlubpB13cfRZ9DbG4PFTMVyyivXX1LW2x+rkif8wmr
TBhwkK7Eu9CHe4O8cbE8RI0OlMoqExm91c2nS3WDwylyqqJPHmROQTLe2jVUA0CxA3iH5Zbr8QmH
McAFz6PgNLLevBoug9nU1CRwMbFoJliThsaigH7NFF9gX4Q+G6jeJ1VD4SnFq1OzNwxxqkXyE2xB
egz1L25CJg4aXkp6Y2xDc6nrSdBQh5RDDBCRdZAaN895pwfz04J5zLJMlCCP49+GnfyWDXXBANqw
l2n2JeuxlsPJvQ/2x9SEJ2IF22ypCCqb+ECHEjzUZpU5+TmDpEEGLjiKJL8VgHuYlPUcDQvmUtOS
oLb5+anM85HQSf9xT0qMe3ogsP4l55Egd+M9wtliRtQqTl5A6rrkt66170uYEqyPwTzHusvyBcsV
ylHTvRdt/kkO7VOU5a884nGJ7c8h1q+4uqHAsX5xLGnD0d1oo/Zlpng/L6aeKwyZx75tb56nkabn
78p7hh9GToZfckIyVPhbM7hUML1YjpRAScKXEhhi5bUPAW4Q9fyApfpJzgtVg7818biHGLS5rDk5
3hOJJVBTHnnk8MVS8olCgsnvOOtvADTczfmlEFQaxoZcIb3zgk3vFt6s9Z8vUSyfSpiqbTZxKh95
KU3BI+ZaYljtu5gZIEZcL6BxPjg4E0ALjXtdjpzOguLLTt5mJrIrUWaMUc1HAq8tC7RtZfKd7w2c
h4F6J5l8Wf7r9c+Ow/JvyhNnZOppe8J62YKr1EPrkz2zc7sBa8lk8uUrk6Vev4g6Gg/ujCudNWvb
cNndE7fH+DqLn7WaCPtM/PQqceiXnjnDCPxhZPKl8DO05s907m5/AgfOTYvt97GmTq0bfpA7e+rG
ZKRcJXlRhvsG8O8yEyGUzKY7r7xm1fBRTdNTGmMyFqa590ocNJaU55Y4kSuyH9DnXyeM3tbcfpXJ
cLKt3AHOZQRr4c7NP3D2/1vC8N+UMOg2Ovff/j8lDKevhpLUf21f+Ocf+Uf7guP8BR3UFvStGrr7
r/2ojvmX6xquK/ByUoFKIvQ/2hd0+ZcjXNZu0wEEbHsWzQKKNGT097+5f0kkeN3zAIfoniNt+3/S
vqDr+n/t9HZMh4peS7eExKxkG4bNF/uv/ahel2gDQAOK24J2S742OhvEaYbgKafqEkNqx/SkDrCF
27jT5GwSf9BBRQ9Olm/79jFH8Fnj6BFbZbnGPq4w6tsJ6aUJ01LBvC0AuLgJ4j7Z17bxDQi/73rl
yPh9MYyrHONgnu2MqI63UALw6c8j+YS4QJRVJ7DAScVmGKYUm4qRImzNca2dNvWlP+XtPW8mE6Ql
Y0XpbmCszMsZbadcwsFM9zCeF0ywqFy/tdV+jgRdWVzHV7EImP3O2qlKMh77tDzHlBWvzeHJJgiA
xA28LnDr+BX+MctN95jC6ecYOeLKkd9Jr50zq28Nm+laAcGWJfnaOrLSRwL3JY+IlM/oBNhSK9o6
xYJtCSnLk4b3bIWh5Rtha+6qIsSfTyfPs9KQcIqwvs+IY0dLzGCL2rS6z0bzBhUmukR4VI5Fr+05
ueWXskn7dSbKTRqN2Q12CON+I632PZrcNutJZ/d6Za09DSrfEvf3Uyomj9Ju/D7v+2fNFEeaME1O
OIyri5uN7rQeKkkZZElKOyCu5ysLrEsQ1nQqwI3SoESdoOB2F0D/VMSNlFk5Rn0YmHp/H9zUz8JM
nnqcNn7vcaT3ysQ4ypghrltG77lMydXh67v0Gcp4x0EDlmL4Pk4WrH/sFNyXirUnFOhIMWwLQGvn
Oil3yyn4VQ7dQr+SwBDH4lrDYF1PsXZiCBSc+mBce0E0nBIT8Hq1zG/oabjoEa8z6TX2kaMbUnjn
voFU168pfihMj5xjuqJ/ykVSbE0HUB1WpmpH4Pe7t9SJp1b+HBrBq6YiCpv6/joKc5s+E1YsUFZn
a4O/Dlxz3PpZpZH8IEi2Io3xZDW1vW9F9jJid12PiQ4vDZvKuqHVsVzKlZgLkbiOPtMeZGtWJB4e
k1Q7TkLfdfVsHbO+to6G5T5hbG8wtcXzmSHydM7o3gS6lZ5mLKscp6tk+6TaYgR4MqhnJTVInio+
jxIxylAuODEj/Gb2OB8xJ2wNON8hnyDJ+6xML1qdQU+ltiEfeSqwW93KBKUgxQCClYKfvo7J4ZsR
065WMzDpEFkuhTlPh6gKXqA+1FeBu42uu4gi29T7pQxZfkyciC3y6MA8upYYDxDqZdi4ys1Mfjl6
9U1QzrqaR6Ed8SdU+4wTkt+2CeNvuitWgWXfYidKwQIL40XPFNwYQotY0/G0jc6p1zrdH+Br0k9s
cs3VrOqAK14/laYoVk3WllvGR+IJ8aM4FhlM9QLuW4tN5OBV0jjLvBj9Tn24Wjpe4X5g2i0nzc+n
FuuS44iIeWixBTK7yZR41G5SMO6KEBuQOFHmiiXp28BTS3rEUdsrj6WdPnHt7J8cJEJ/4iHkbluv
7HH0XqmrYjSVuZdpRjxwaz5htATAQGPhKwdHj4wybSfY1H0zmZ6DLl4Phu0ewpYiP7QOHEIIF8c2
TbtDWJJwtsNk76Ybo5UwHAL3OtZae1AQtnrVRhctiM1raiY/zGSUV63zakY/RcMdnUeqkvQqwEBM
0cqWbGEwTmAcGCcZOtdt1fRPsT56+5T02Zw03qb3mGhzCtWA5dXnXDnJq4zi/mVATUkr833UrZAK
kLy9go7aq6zRIAU6dNBZlnEnfhoeNVQtYxli2llY7dxseIlMlEAaQ9gs8J+to4ww+xwUJUBIoPJZ
embQRSoNWYNmeraUCV/JztFGOlGhriLlmO5VH1Toc1OpeKKWDuKoMjYJcdaM5jZf5LijW7DkDByT
96LsHs6SCi8ZOOGGIQFbwGgOUo2MfcLUdAoCot213J5JM2pPbdT/0rtxvincCW48MM9oB78iv3Re
5u844cGwZtSppf3yN9CMs+N3Ig3y/d7aBZHxLJ5jLIJWug7TAQ4DfQRwMM9BEqYPPe30c5Vh/aD5
tnpwtgcPEGqbabFROpotSLUSK41Maj3M1AAsJdsD5AI/nlPsuYVNoB6CfMAtaXZE9hp7bEa/+5H/
TRL2ZA/i4jVP7XNhGR1NMzULJ35casT78qi7XkS/ib3PxrA/LeYgJzHgzqtqTy+0JlvsvjxhArN9
PPTyUaYOly7OzF5NccC8yJktzIqtNoaEm7wmoE9HNVvyPvASWUkCZC0xmE8B0AMdXRM7L08J9nVj
AxnN2mQRkfas7yAZGNUTZZdO7QFyqxG/2Y/OVbqEvnXaN/qIb8RQEz0zavbTwUXMyPRfgE1LbCGu
CNuXMKnuJl/toWome9VUSXpd6gFT4ANY3JC60+mDBuTPWDjkWVr4+znEpbWivPvc65ibvemH47Yt
HHS+PTqq/MvUMfVLKqSaBGxa5QQ/tdH6ZAjWbgjIamfpGvd2ScASqF0kaxoVcnTmQ5ZO2rZoIVKa
zhs7m3sWGktK0mPX0jQGPmnUEhJJpzf4yu05S2pkDkM5GEd7+4hSbwZETMRCnxOcylZlUteryRT7
REeS7HnxXqZsXPAefDypki9jBu2auIWzT1zmmUapFLacEkrJDL7RNYpjvLz583+dsNs1VR4rzWVK
W5cqfi4lqi937wE+jTVxJ6ySq2OaB30cRjIbU+crWFoTw+etdEHDyxAjuVdgoXQ0Rx07nfKmqSXA
J3MshEMXFHuikqDpxxncCFNG38U4sPPsGFNPA3CxZoDM3p00B4sSvo0WtOdU1d2ZNE27yCTIE7Y3
H9juYZRODdm+KfT20diI7dhSk0QeJzxpfDn3wZnvqRaSuwkKwO4UIl6Mtm93o9f0vtOkEMxch+GC
2e07JaILCAnsdtlm0DDdxxaIgXlpgCo8BBfYAAeaM3wo42oNP/cYDuRqQ3euoXa48SbT6TwdWpNZ
Yk/8pRYFWtnYt/uxpEKzVh0aYAPmsEfbOmtT+TonNkaryPytISP5c0k40msBXhmMh1YdmeFfHvDt
JJtuiVZ+eE7e7aEtGCfP5fKb9fDWTOBAmyAKwc849d41Frd3kVOZWC4NUQiVOhy7MxDsW94DZk1r
GHAdA6lrWOivhaCEp+e1sbU1GyQ+Wxjj3gHJJLOGE0eUGPmv5VP1DGtnZt6NKVz2KiyB26nqadVy
1Zt0gG3NRnaiT5jDsimY19E12aAqQa8WebEQ4wKLb+BCm89BALo0aK5TIy4fMzmIs6fs3xrpFuoM
p/xUQKl6mcGo8Q3FNqvbFzWX3SUY85sQVrqRHrFmjnLe3egrLGZOaxBPYhwrH4qc7KOs7VMK1/QC
dgQyhcSVB32t0MhDqJ/YibtrJNxdUGUMRhNjF2CVPDHHLh4R2xXBcNUySfbyhyhU7AsdE6DXOu1e
n2E1srKKK4F94KA1rlIrNihAZb/xwwaT1gyn4a7Y/Pp6DJ7/fAiQYwokwLNpY+Z3hLxSV04Bk4fM
Cie7xLM3lmQsS9LZ3aQTZdFMp1ZZruQ6QhDbzKW1Ngi/fBZteiOCQSGS7dmHaiYgCORXO4ZqGG+h
ieWqnLwI2gAnCNzQMAPSvrzN0xE7oQZeJFUHvQ+DvU4kZeXIaG/PuVyzN3PaWnyejMxdQoKd/gpc
2V7p0cTPu2mIRpr292buXoxMfld5MO3+/BPcSM5DHeUbTRvx8hHfh+bBb47Erc1Aw1dqbLZDXmE0
QjktrX0FGcesiUcYPxszJB3WiW+1V/hhvtBQ3yDFEUo8GsN3XdQvaTXdXLQHw42gVTWbCptYIINt
RMcrU1x1zGb+enDd7B2N8VNrNOyM3U4v210jGWWAgc3H6JBYVNBgViUEpcNgKfN7PyqojCX1DUlf
NM8cO+rnGjLOOmKQu/vPj2lcSJU2d9fMij3fbaLfoay/RjP55uWUhrjZ61BP1KZEnMuIpT8sMDEH
DA/tKjQYgjnxxuqi6EJDAj0oWX5kh6hfTXgDz6Km3NjR69e45J+FEc5yTw00q/mGvmICKBFTuPFr
YsyQrnW242isJ9zQcf6cpfCW6Ot+Hf78osvkw4oJAJlxVez0CGiGKTpsvEPXv9XFSrrxE01vERFO
nv3ZLaHBuLXhOyBd12NYuTC3OJbrkFIKsJaIxmQ4smaMMZhSGyUnM7uB6+i2cxS7a1kn8lLnaN5Y
pSnYbjv9Au5Bv4zYy/Z0V2E/6Wgi4SvezIVKYGxByWQXhqwxt+oQARFDkTT0R0ccDvRBFR3/vDvQ
UbrVYotQxvKrXNGbA64Otf7zbsts8wIx960OrOBlMveW28irqccfY84zmoFgUYDxLhOHMPIFzcuf
Nxi7mDb2YsCWwcdY//KjvYx49UWS1zUqarpRJjeb4OLVqXCLQWLULYInady/xtVo3rQRDaJpdbW1
AYKZ6H3ESsRn4WJ7zp35O+Vy96RPAPaB1r62WRVfufycGqy1GyIFmHb16Ig7DRBom71bbWLuHSbq
OuwRH/QwIaNqy3WcvA2lzyQfOYdSVW3chqnfut/MMghvjeUcM602j+ZyaJ+cvKZ+ydHWDiB1bgrE
QWtWK8Y+SXOKIFmwqdlMRZc3WUhl7BBYW9mNNaQVukmKYbyyNEJfRy+gspKPW4Xb7jM4gC7Xoqc/
b6KIuXFgx2dtrkkZyXLPzjkLikLqj5mqisNk6OpmoHqwXjNpjMEi16KCmyYKi1lC/LM1ouTx502N
21aQ+Fz3Ot9wO8mbh1bjYLFqXR7/vAvMIYPGY9JenlEqYlm4arm3DMe6LpxV3fTmo7WmjJy1cSW0
ZDz+vAFJj4WWS6KdHat8Th8xVUMr7I7EqEXJ2aBOaL1CKmN/DOcrKj/NVBFNhBaNh0wBvnl8Tc9U
wDxRWrR00RkhKgNEVJW2W0mR3JwPBhf7FcfP6RK2YbAN83vhDOUp6nXnppOrpGymmD+xmF5h4UVv
zE3NnbPcyEJWW53OgpdsyWW4Vmb/HGNefWPZvFtRQgu1wewgzjLoW9z/tDLzNlxMC4QhuesCXIBi
HL9Af5zmHJQSInjIq4sYpRZgR6NfnOEAzgFGcbPz4BLAKLQL4i8JZB2X+HweFYhE2IP0M9CO86xC
Ue68nJOgYzemjzQOlseur/FUXDyLYCFCWnZuC0heUsLDbhqGT264GaflJlqV5SaP9B9gQHzAAwjS
Y/SNngH8oyHRRcIAgOediMlZNYS0HtcujCqTfYz7RJzF3doDREUZQt5fYEp7m3+Tie6kqWD6T+gF
/cYMf4YJRfKhSleVirrVv5HqZ7xSdZSoFMbPaDHH1h2MHYEurlG2vE5gTkPSbHk4je9/xNb/1aX/
G10aUZk62f93N/Aqjn40/6pK/+MP/LMS2P3LEGjRaNuku6Uw9L/9n+FLtcjLxl9MzRZZWRqWgS6M
XPzPSmDp/GVJ4Xquy/WR1jbp/IcoLc2/+BO26xmc5ogTCO9/IkpLy1lE5zJjBFscfv39b8SSBNI4
YrWJT9rj7/y/mnPr3s4UJBjm2+ruzsPgQ1mB6xmaNEoIqhXxYZ/R4MiWudqapY/bE/O2cqL3rBic
mwwsah5jqvHsiW7V2CjY3wa1TnUXahhkpguOkAD756DjBEHApgO2OdSwexJY26e8rrAJ52ADMmCE
3L33vdE6ZM24j8Ag35cG10KpS7zqmelrlegO5TBddRarzSin+TK13Hbt5KsSpfVa5fKXHMnfcuN4
Fvb8lbm6fYK16ZymKqYyIh4PWeftCy/izTh9plYY77WxIcdDHWg8AHoqxxHlxkuXRpa9jXXIblNx
QXehrm8mJkK5GXeK+htAMeupYgw0i8THAso52N3xXZl2YpYN6RsO9A0iQEBviYv5r4NX+q0Owns/
c6joxM01y9Kn9gqP1ZBT9USFTQD61U9tlK4QR/W+Jz3tTVO8c4ZY7qHFb5rMg0Ku9O2sEHQ7Rocn
CkDOGTwkd6JJpiZ2erA7OiKDKl7swG2ym5OiXzPOrrdyKKyVbc5gFmusYpnuYlyIrITlDOUwc4zo
XDmQZCyS+isOV+FJxuJraG1EJhdvhZlyrB0LlkVGKQ1Mr3gh6Do5LoDQ2uUqBrHKSaHqOhS9iubl
jD77tI2MM80DPslJcTMRYm9EG39yISGy25r7mkT8HoegvqO/id60riUcPBmrknP9sRI5OXBzsJ9a
o57WxYSQlxHA2VZp9Z7GeC6MSXsB91fvmA3QV5MpSS9EqvuGYZKIKhjeL+mvlaIeGTNG9kuW9XS0
CDsdLUv9hoU5oYLDYWLcHlXocRYSw6p3yv5M1mSNYXHex0JOO7xX3Olc6XOXz/GYE+aMFKjCLE0x
WJIkg/kfHVrQ/Ctyk592OvI5hNCQxrkcTljJyLYKejKCbtxEDcjGaUZNt4NIHjw3dFaYjek2sFHt
AZdf7SbnYupaPEflPJ4H9Fu3GcMjjgZyJZDWV8IbzG1NepjqIgj2keTGI50QmmhGAGHQ7FUoHWdN
Ww6p2iIvNrqFCFEnxOSSSulEHjn5zuOM3btxIU2Syy7J0evEZosQPAWdYzRi5RmW98K9stmg81Nz
kIvSPJfC+gxJ/fh9hEmk4qzypGcIhq3CwRqCfoaxuR8KBgxQ7TeqBTyiF3bza8IaFfM6asdo+l11
GOPnTP0wJ7V0VYru5IRQygimwNgew10UTPnzaA7fCvczprQFJc97krmbPAU6JljLJQfBLurBuoBL
lCextusn+40wj+bbnB8Xk/iPUDUWiIRl0DskhO/ipzJuQYu1DLwro3wGhTJSC7vRy0mdrQrvVU80
KbTkGSwVVJ4wvo9YzQKb1+5ISCevemiWPTAZMqRN0yOi4vMWeCFZFikm++MLnrg+xkfMKJUPplpn
K4a6mwQUZAGJfxqNGsMtyuqxUI+qtsJnsouCByYNtvYcbnMn8fZtLqotlXrdyspxjib0hFYqj3cd
nt2j9JhxeK4W/Dt7Z7IkOZJl13/hmijBPCy4MYPNo5vPvoGEh0co5kkBKICv50G2tBS5oLT0nr2I
6syozPCyQaHvvnvPfY4dgBxAv5Jdmdvtvnmv8dSec1m96ENr78CHPJXkRu+9bQCZxq96sPziklR4
RJtRKHY7880ZbXctiUbs42r8hT7WvwyLv2U8RiYVAqqsh1AZ9ktvJOiiSwI7dqg6ojIOm6cBnCOS
wW9ncqZDXtEwM0xYo+OsHk5Ui5EmfjI1f+cExZusWNx1zk9ZQPZOQJAfMXpkW/zHH1nviG1R5N8D
puENXfG04XDybypD8l6mEwAq/EQrPW5BBNhpjqXFhxyUnRHBhxcAwiQ0DFmGll5xD7d01nmJsbKs
AGiXbpAyaI2AoiXjd8oekA9NA7dugGLWDwC/JxfTYB/9ioSo7+SQ1qIj99nr3Wsv3GkfSGOCtJk5
O7D59WbwsfAyI4T4Un5PcfGStjcx4zW0Z1iVZtDt8sBBRui/NOq891PgrFH9POge1x50wTEhMbUy
amrJEu6Pm6SUF6fQs32XgOnxGzRHQox7ST5mwbf6DeBfmEd7e4zHtYHnae2nns5poUu2qIKGLJ7W
GzcnxyIaN7j+80tvgiwY/Bnqpd75e080+VaO5rDGs9GtbaqryUgoHS91HB28aNJCbJHFqigKHr+q
xZXnAGKrnHZX40DhvRooXiqNiQw/TYNVj4W4FvrejMAiSSujii77LKA9bEp/ZyuV7XIbxidrzd3M
LX0n3rNecy+sJ46xJhiuNYKsbe3SLNr1i2iUEt2WWUaimkVeUYiN68hPB0vNmuOfplndGUBz1fO2
TUdmCR8Q0QIQqn3gC57iJdXv07KZ9SwbbkyLhqSNaJT02p1qD87KoKMzlL62N6oyeRkHSmMwiiNQ
wbvSILKAIvfHNLhGmHxsfHYQ4+1Q5r71MbvDW5RC2Sj66KRh0/zH8l3kvX6J8rsyUmCOdEbfkr57
KmNjvvzzi1DjUzvAtU2HgfShxLk3Egr3MnvBWAT7GeH3RtIs6aj8ozIxWbOUp6LGrEDMDEN9t0Yg
Z3FFeFiTn7lqPqE09Cu+ceryzy8FG4ZUusnezIOVSg0QnTi4rHm4kmhlc5wmp9jXP8wCBChU4Icy
i0drZ9gEJCFIBGhiEtmznmz9STvp+RwzObs75mh36/QtAGGDLUnNyqJlDxcbUHgTJ/mY3oPgWBtv
LPNAHtoKDiscyYCVCeJat7Nx1eFxqr/8yCTq+DzzpCtypFaWNDRXuDB90sh6G6dRbRJ+QqW3X/+0
TfE0QJNz6a32WLN6ujrgYw3Zj2yAZ+3zeNzFLuWqXmS9WlP7Glhlskw4XDkzD/1r3Oq1eJG1AYCh
Eu+NLjdjS8U6cgkNWs5z3VuvDGg4L56mizc572bbJKj/DFmGM37zGAfTAF7u2casvWUX4ZwIgn1k
xRSFheqtuzMyi3EKym2mLDY1Ou50+MDEwD03f21JmGD1nvt1V+Rbc7KakyJ8da0yTkpLLf+LMvcb
alDYJnA52sl60OEHGgbKGo02IeT+pc8aJwGGuBB7/BVZBE4z1afQYGJp+Eg4IhQdnRUdMf8nz6SW
kM3Z5KXfAOj/xnMVs452NCLyBQ+bHqkNp7MGn+iepdWabGB5UUtYntg9YYYTJVpvwMQv5tKQbWEy
SPjiPDKP9jAXiI0E+7YvIYRDdxDzFif/wKcC7xr+tsPs125YweZdc5xeLc28V1XK256OJ40oEJGB
luRljdFZy62jrivmbq+cjpohLm49s59YfrHA4EnDDF6pWRKjmR84Sk6+zKczcaiOz9tTbNbTU22B
hCmj1tzkbqKISor2MQB2QBNy/rRt+yoefW/W5wLe8P2fX5og/8pJj2p0oFxbN864tLTTznYGgltx
g0Ge/NE2cDXnQKa6jWfzd8wmeo20Hd1Mhd17ppDVrJILT91qAZ+vU9PkRogemJ4zAwRONfp0gkma
tpuxrPZWLTKIHUWCxWV45bs63nTgz7BfyFwYnQPf1VPThWi0xtKAt0PiGLunyvL2BPLoNV/+snRL
/V7qOZ0lqHVHDhSw76S2W0JMEa+B4HwgSype8UNhSa3FEGJaBeEVfIFQJOEDyWLN7phTrbXXTUOt
Nzir/2AyqTi7jEX3qQ+2vknIbkHZf1El/SxGi4uXgTVM01psJ3fst7MXt5dijjEC8IF0zbneWabz
SDvnCxYRPVZFgLqUf1SzFJy0F4Soay6mQxHnFLcTTd27FWtU3RtH6O/2oyqCNCQ/Na9cZXQbPRcN
hzvMebps63Gg6aHlz49IyhIcewPzS0XcNBnHKWnDzqX5j0gdMuZUVFCs6gvKx43yXXZoSTucKAKb
BV/yuO/vDifDOrCjCxc5CFMLLsQq1I07yzcEvObExGVBQavwF1j4boLo3iJ4E1iexFLpAfq9mfZ+
GgEw5nYyWhhJZMGVKeZGM8UV88HSPxxpkFmA4IaJCZbC0ZwfK5D9Jc8oPfcMd4eSeKfMPOdCOP61
rfK9lPmHjoZdSDW9YUyGAaHOTlt+DQ2gHscE9jMmLkQsi0NrulGHlSpZbS3cw7hspMWKaVq7bnkZ
EsJJbfGzWPQV/RU0w4fUKb8PbfTD5vyWM2BvvTl/1Mo6x1xb2etPryNIl02pkx+IaEun8Xu+Ifkt
fa32b1QmPi/N8EFyE2wnMwCkPUobiAENsaOF9uz/Tpx44CEWNaxiSrUvdJ6vmTWc+XBbIIXfipbs
FM8KJxMYXsX4t02oESV7cKtyk7Re1p3pNEigiVIZxqPJ3OVetwWSLZ9kXXPsad13t6yfhTc/bGZu
o+2GPS1YBB9seWa+MlruKrNnOqQ9qx3hGMVHwqxDgbHWdrkuzHBBR/TgtZeK5EJAAoeAXmO0nYMp
JIxZ7SPW73w+lzoMruyDdVamM6xTFX0gsvBER/M1A++dXR5fUI+2AyfZ2FP8bUXikGLwYMcpTixz
HEA3PHmcNjsiHZ9hilVvjJqKtZAzrPQ+dvaRSWWwPaBbijjfu1b3YlqpfzIFukLAK8i/V36WKUZj
APqEzlX3AlTV2HtR2lPWNANbUC15UECmND2hpoxshU3vxtfmXCntSel9xCDj/9MQMYVlgLmj8Hh+
6MLWDyndM4GW2OcEcpygEd4VTQHMbW/AjCKTgpOvcWNtxzrsI+i2sRG0x873P1MIF0fLxjFRSR8A
4YTPloaPcYP3Bc8S7FM5dPcEe0zaO0nYWNw+AogBfHuahte46ralFeETd3Uqv8g6owxjYY/FYG9U
n74I/Zr0IFxVpik4TZjcW/ikiTKONUXb66w34SjZ8jPBw7H0Cas1RRDEre1WXOn6Wfl21j50p0m3
cznfmpHn9dAQUZgdlgbc8k7UstUnaJBXn3rB5T/jVCWfNo9cbIVCCHsD0D0NG5d8lXj1ho5y3cLl
of1cO+zDOMSmI/uD5CWLSqZGA50r1lKKH9npq0ajsJwAWU/KzPiunNBRZILawRS7coAPiXuhWg/F
+JcO6T8W3VfrGEljbfepf1Tid5PF/SH19V+xrl+pf212TlfqCy1R33eY+c2ZaTC3Rb+lVYZAgwR0
miTWvaQ/h1Ic3F20RpVNl6PZgH5wSrPZRoCwYcNBJ/Rqx9+7Jog2Yh58mctd149/peMMr83YeFsr
yQ4Oq7KwJpzo9xV9pj1vVxWjowibgziWSXXS7LwBOBgItv/ur84GB2tFpPr5vO+CITpzHAjg/GAB
1PjZ6llMn51z7cdxARcOoaYPfEfGHA8/i1VIUqAkKPAh6829ChrWUPnvbTw9Ro+1eJIMO9zjRWtS
m7cEdhgeorAXBRd+3gvafqywirmLYPTdGBWd0vSPwjLvXsuWwFCQis8BMyKQioNYyPs4MJDRi2eZ
y2XcSXcBw5205C5nvVXrC9DSTwIWbTEfljllH0HQqq40gz2RYEpiK7mNhccVIJ3uGFX12OIR6S4P
+omW8YneTDVGX4qjZEM/8a1KPEpdgSisGDQy7k/lRg5AC7g2vnm646Hwu8+V4trb6sJkPLkPGOP3
VYAchgd5VQbOfXa6+NL1Hs9VMbzk73b8FuUREiEzMcUkfAVRag9wsbZGxsE1iPZFLPm2iOcxedn4
y8tLwBOjFY4RdTZDZf/YMvqKK+c9HTXiKGKCqAEw7ZAvQebhlFq8tC2ZmrWbYLBy0ueuoE8o6YkS
zdUbw9wfmKYBl3ruGW007PFcYbEp1E/bMHtqzdWNBgtQaT/uakJU9FkTRMQlsc8Ce1eBDT9STHJo
Cj9BBOhvgglkZbGTX8lAs0/lmJ+UbPlsCEXXKTUhWwz0sAZdohGjp+CGug5wqM7OuTIOZ47R4gBC
dYOSSV+3l0dhiZ36WJraycoaKGlMNzyX8j3LsPTRdWxh8TmQqEGj415too7xJe+zAzEhx+POVVj5
Bhgkn9tvBdZ19vxk2/n5vmKccFjRVYl7GLVeQnfvuOQMy88hsBhT1bRuXG0bAe7jidqdg9q6JhHp
EcOappU2fxqW+RmRnF+bPQCwYhRkH/wN++MnrTKjPRCEH68HIjbFwyFejMye9qW33rAnhGDgv0Bl
04eLU9kAGuyLqrLsaLsbyJVyV6jxddTs1ygvHuWSyRPeKMKg7zIKkVcBHMwiReJD6LRxgPkX4WMx
Uq2JuSunu3CuRyp+yonan1MR5c3JCmglGNIbBgOxmazyNVmSsyrF8TBrkseRRfEwFCKcAhKvbjNy
xeyCeAniLZotfZte8O7ZFU2dJefgMBdnLI6f5aiHXRt8kpRiROirMIVYuTZn49wyOGLp8nb0A4zE
6MGcdxgKmg5nRRO1IcnOZ9OMtAc1cOlptNSHCJjmbE5cYl5baJJQ2SQXbQNAp49yIAz1FVkLrdpe
j63/4erDDHXQfIbO9NRq5hPmi1vZRxVXgn557c9tYd21xpH7IEr3Ot+CoBdQ4fXXkeF71U/RmfcR
R4mQYYXHIMuwnWTuMyBHXHWZegwBT9dksMnBdA+2lctNCC2OiDfPEb0OoVCiZAYpojMxmN5qNyUP
ts1cF+p94jfXg3LkiUdhfKEgM6CM4FHLQl0LE6895QJHsgcuBmnOk2whwrtDfi5xSW0GYBVUgdjO
uaPGC9e9N68slxpuNZp7J+7vwOju9uBBZpbyWs/w8tei7EFN5VN0ZZ66pHraH/0yQoTJcQwmRbQW
1m+24/UZXWlX2E16AGpwpF+l2fkB5ZB1zYogTs9x0OxtWVFowXp9o+h+ShbKfxTdfOl252rpaxML
Yp8cxaq2xbbM8AIRHV33HiKDMFEA+xaKPpK32sSFfhWGE6q+vBsgPNYGFxGZ5q99mlUsxpFmJ5el
dYFmGnjNC3shiiKzAGvIYAIrYe8K4/LgxSW4tYJvHUgaL0xy9VFYx1Zlh64MUAWnhBoo5R6oG4Bb
ALrSRE466oTAXAOmgIdLf4ALVbY0PxSsncj054K6IEJY20D3+kvd2/y51MDRq4gvnpe226FaLB27
e5JKn9SwTCfFXTrQ6/LJ7/j6SbWB0t0QQiJc5tj1NtFKbtcRPSqa/aTNGS5JFhKjjFw6v3r6PRKW
RSrn/umnNqFQXO+UVlZ8HyCPw7zgilV0m8LAVzbyR5cGhrEJp/bM0Q+pQWzKxROhe2SVSbpsWpkF
IesG4ujG8JKa8gevUX3223QLx+Lg4+7a0DyQb6xWbbmawycqsALmsCE5GyfGBkD3hzGWrNjAAaJa
ckIO2XZMMPjAhWb2gddQJNoh4VlYp7GE8/ge6dl3bljpNsPxsDbrSuw0f/5LTz34MFDBoLN1sU19
CxS5aKvLNBaPuq6cN6lFkEZ6PUQyAZ4tLYOTF/Qf6L0AagKOhBY17DktYT0onA8InAcNzB5+Tbdm
AW7c2pLzuaNvlKg21ZpJF9y5t17GbvrMrW6nG8b7kLXwSMriGC8FEL6TmiEOdG424FtM8Ruc8bDS
XGtfeuk7d0lIyPxPy+Iq3lP/Ct+SyzUPOxS1Zp27gbEEEWrkJlYX1B6ksnnBi72o+V62T8BP8LEK
/JsOhZ8Djh2g2rcX4y0rIvRybiYBEA5ZU7zj9NUV8ZxPY1ZtpFniyGbtELvPfV+gG4/JjSQbOQe/
RwEuFRcP56mX7petm2GfKpjRKmZkLg81q4gVeVTEUSq8CHFjea1XWoxzZJLeH6WbR9ZXimQlUwmS
dJD4336TtqvlAzNo9rdTzL9gwj2ZfvelLKjNPcITaJBWhUqdZyxRVyN45HpjnenEKw694X3ZONgg
Go6fyDchJh7B196zX7L4XhTkAbB1tUffLJs9HX1xWLPVfFDm/JSQJqFvNXKubTY7LzGLOz+bXy1u
Q/taLC/jSLmXQ+8IGHtcZ+aggaqcOu0Bvo18PEcqV7kDmxj/4Mlql5eWukxlPFI3y/+HQjpe+rb7
0rpMkHf4z98U5mCGgQJgg2zlXfVlMMq5Owz2/Mfl2ntMk6rYRf0C3qa07glkEawBUzXXQs3WrvQ+
HKcbiH6LeDvOCI2GTFNiOwxH0tf7hxjl8KAYcm+m6QaP1YtKvO5SzpshdcytGXM5BeKZ6Xu/ZRtm
dsN7WhlH0fqMglaeggVR+kbzZmC4yjQRn/h2jhOu4MpPzV2gFrPYgOJpxaOO9snNQw4xQUhZ7Dxb
xTff3FvATW+jTMU5ybpLVzXmrfCwe6upPVvC+e5m2g17vd96Sm28yDF3w6y2UWDFFACyLZoJM3Zs
X3sPU5oyhk2Q811ALQfNa9BLUl7LKsWQ3aH1txYH5FBvF5/UYQjSaGWqwr3HYn5NVW5dKy1In6Tg
BGXbQ4DIfHYL9li8CYgY7It4K7pvdoIHauhiTtivNKetzRkxAPVOoa0NpFhZxNjf2a1viKN6qyzv
n6XMPjS2NP6c5bwyqNFpOv1uiKp7Tl28Tg2E9yheDclksJHxoWQttryoiw5prR+xA6+rmqqvButP
GrTxzqkwfWFppKikp6GgF2qHdpDolXeF7duVZFtHG8ODBXhu0IcnbWCEjmvyqgKnLLZXx5KoVoOG
4XJ8qWuL7moB/b0nt+oH/WtKOmJnKWokWalijgB9xZalnO8tAEUEkqvtKgeLHWavVO8/YpU9GhLD
O7Zsl4j6lT0ML/pPa8Wlmp6J6NekIvr3IJMB8p/LEHSqGVKS8eLhNTrVwwGj07NQBojpRf13e6Ni
uibiJlS/tSf/pSuG58zB7i484OME8CnjIWWd4DFea6pma2Di6rJzHE5zCaQl7TUi+LOzgL1tFhPJ
mXtqdBs9b1hb6EfbQrAEBsSjyeoXMJEcwDqgdU97HwrKIIdZv42Fzt6aBpm1RYIYgYsGwTS/Wuh1
UBbBAM0wDDNPg5vkMbzVQUCPaAvBcwpWRXlyaBWAHCxCPaFkJXV2NWP/ynWGBJ4ALUIjEkkx8q75
SX83RCqh5pS/k6Bn+4p6NvkzEXek0MTkuW9qTByJyOXWSLBV0HTgZJyUiN1q1ymajhzDSDd1bDNY
IRstyF0UPrhuoReg7nZxfACSmu700d14mSHP//wi24mihAIAqmiJVlQJmy7yfE/dAPZ4TuSB679E
h2W8pf2IWh3x1dcQVMnpJSszby+u/MqsqKZaLqJ6u702wBDWquw/MBCQERnsbR9QDj/ycxhW9t0Z
xERyhv1NHmT2ViZZT7PFZyJQQWicvbEE2+qirTc2vnvuMuZ6Uq1C9ZBH6RYORkIW+xTC7KZsWPlM
ysAKLhPUm2c1AIOY3F2KKk1UMFuqfpYSFO9bNlj83VyXW2q+Gb5cOdKUPoOjkjG6J7UDbAlmCGUL
IVtvB778idhKSDqjFV/AveVhIkw4MJrNLQJeGUVmj7ks5k3UFVudWjGYsvh6mmym7i6hqKuwGQeb
ir+EgcJJiWqcjVwUTJ+rdVESJOIYRhFy0ARGNlyZXX3RofLZD9LDYtP8DqrgaYYdhGzQPas4wtPS
i3etdrBv2GuNlxX+TfTDS5tuqozihjSh8bbmHbSdfn7Gm2qjDVL/zd9CO23TxUQn+oNuvElFoKI0
5h+vBb8hXOoUQV1dZZs/Z66HUt/DEgYHsUGgB01Ic2A2Wve0zPeq9T5m84N+3m9XUSrJ8hkBgL3N
ymyDq5eyPmAtQHeblLuxlRez5gljD3SI1GXBTrR991mHBAnKGKBvYk8z24kqic9pbB0iwnk0QwZ/
esa5FZ11FKfFb5n35Xs+c1vpfg1lLLdJQoDH1rackpQWQ0VATt4MvbubsLiMtnnGfxs2c7vLqGtJ
7Pg90lBu254fMndaGSYzf+koEEQKSxNZByfUcvVFCAKLjrz5FjJW0WIwKOE1W9if2QZgJqKKAPdr
hoLOv15K+2JESbrW2/YimoYHDSIqE8I+oyBbspTFZZocE6HtTRdRacBBmfjNmxu8urVzhosqehMx
a5h5cutJqGLxksfxrvcAC1q6BwfO0w+lkFiPnXcQlKechgb0/XWp9y0VaScIz49K+ZdlIZRQJEGa
g6IWRqGw19pP0zXeoywp2En5KkysJjQlthlPF1+J0a6aYOdSpISyGpakz+BmNqcxY8PMJiyFkAtO
9TBFBEVsX3wnFI2XGuAEbZTXYDznuSs3s44oOvjaS6pjM6NsFXEFfsS6HINDChqBDskdqTEWceMl
wUfC5i3ivmX97sxHXhSXzqjPNLtygbz5/Ptjq90ZOTX0nmNtMknAyG2vEC7O5EMOuZeASKAnjh4g
a1f1Brs/dM8g5U8GtIMhafHbxFqEbyM/eImRkQ/LP+sgOtdWFIRTyK13DchseaTwtbZYcK9803mb
ZanW9S/MzdY6UEslrCUL5luGB7Jh+bLPrGTHRosJW+oGo7G+lzPzNM/EQ9C7AELRv3SQmWk63Ia0
uYMze9VNG/WYxYyttFDWxZPZ1RnHujgPORCMcnyiBzlbPC5Qzm0QPD0YlbYTh6zl1qDRcTZ1/s43
q1vdu0z0WveVNEN67WbLPs19BDkE5stZM6KvkS4BKJ3Wib1L+dLz0+wm0UA0hAvTG35/HB1uT7h0
e5KfyYMjn01Q676VlT8D/VLEkYPoMLvWd0FAe5t09itHRHNc6LR12vNTlxbkTie/zFg/1jymlq2l
EvpLz2rDpr7cYPEMdWJfswnm1W3QZO3yNBtsKDHxioILKUHn79aHV8013QiLuim5r5Bf2ngpkSot
GkpoRGBcBdaXtZSH0X23/FHsrRH3NjgUdEfY0VRSN6/gUJJdPRjZKwVqX6Xk2dBILHO+PmBG8GSy
10ljVNQ3E0NMjtnY8ZnPJkIK9H2tppFmQLOhFY36ABocg/Zqj3+qwrCfjYKtZu3Ox44ipLUxum44
BsIMfR8p18E+mc76pevG5Bqw3JjM9EGfrQOZwGSfiYutzxQmheqG5anb8WaZ3749lBjl9XsgnPLc
RQ2etfbWMvedAEgmeou6IFNkrybZViYzuFHD+cxdssIJDQMnvYRWN7SYoZsQaRFszCy2DMbaLin6
F1bV2r1P64NbtWqvK6pFEjY5rZMa9yLAjWrxqtST+K6znCNmNveNnLsLMRWvj9KdV3XPBtbDUysY
DmtW7mk2Fnt8PtgcCY0hPtTG1s3m/KxK6miF2+VHZFZdccm2S8Lipcf3TjMMeUzJtqKx6bgC7EDS
DYOFqfybFsXR6IC6jFPyPcb+b88mzo7qxYq3enb0YWcLf20PoJOKBNaBMPwLDK1tHZgARRGlLHIG
SqfRgAcSS+vX1kVGqs/lMve3u4nI16DP37Hmvg0zhjZYeHX10Bx8BbgEHNqIEFYnth0epvQWzWtr
l7YIrVgc+uYdPBqimAemJvK8B4y03T/u1DGBEMmS1trYSf6rSY2DbciL6AoIBwPwxtw3/1Dr6Gyq
2ss3rkG82SmG+DCAVZgSwDNe13GI1MUOvIx1q3TYX2OHrcdkn+AsdXwWB+qup12dwar9O2U1E2lc
HPXOwoCXOniCmr2W9PnOdRx3VesUXETWNz3S3h6kaAkpreNCiJ/h1Un5whl9se6sSXyIYXh3qBge
+2x8eGmyIWWQ7FjicvV2IpQPI2XFz8W68iz/LilyXNfIwYcK6LLNviDPzPkZfxozpFv/FCVLRq2v
11q76C4dj9DUyg7/33tfdnw3/wvvPSwXLPIB1vj/t//+ksxV+6v4Px34//7H/sOFH1j/gvpi+q71
D+IF5OF/uvAD818mv2HZnueRCcXu8G8Xvs0/5Po6/2fpDlh5/98ufONfNLa7ToB53uCfdf9baBiC
Svr/5cL3bdfh75ELdS0HMKkeLL//+9cj4dLyv/6H8T+tQMCZAyO2J6D+Vrv6m6GzQsHEOmifkXul
+UnLYd9t3CkMsPrFF3Rd0J0WoX4ePAh7MTwk6i7+8kVIgUbULN9h1K3gtLT2m4/BddjRYOAMH6W7
Gz2CQVAhGEr2VvvSiJfEfKLFmXrqVfIVIFgqirFfpmyl6VfugC1K5Zc5g01eRa81uCYuSc4WICVK
W41hmTQx9XPQxq21C5ERTeyNb5Hrw3vmx9M3W2SFyGGCQLrb48imx36U+2E8qWInEaDFBjwjkDg4
oDWcNhlukU04xJESqUPRnVAGPuYN8Pz51QxgYx9hU2gfzgdgV3yWYtX/xgYrwGCr1QqTj/HNFaS7
l/wuamy/rtwVhMFsXsXgnV5NuXW64wgxJn1wSld+CMMVEWJtkLFksfNp3KyfhnIs9oAe0g9gvnCm
cQjLwI4bPrdz+eZ/cVUVK/t9eGLZ4JUb65WGEO1TEJxYR6R5wuLRsdNew/MnOM66O+qIMbJu3BKj
P7nn/C9O6BUoOJZ1K7L4AEJ5z98Zypt0w+wo6QaDSFeut1DcpbM11DNe7aG+ldzuAkx/5rFILmmx
5TVfdPdh6xobv/+bj09a2Ppns9pwv6R5IUf2/r00Hbb7wtj59EdxIcZ305zNdxZ7u2ze5DFmMzFC
LwjIB1TpUeKB4nMUzS89HzSSg/0eXEsbXRJCoF3IE/bSYtIbXp2OhgcY5bb3XKE1jUxC5B0ZHFYW
VuouWx5/zTo2n43xRcP8Xv/o+36K3+fMJMjKsim91PbdHf4AEZmJVpt+fUkt+QPK4y9+V8jWf3O7
OjqeAxWaxIJZA8jhJ85m76+NKGA1Kt9rXcDI0ARya9ZbzGE+j/bZw2aQTeSmW+1zGuMvs+x/Uk/9
LP85yOL7y0mLBeX8zTj5XSUfUtYv1jRuQYuzrR2bl8nPTyIuDjiMVnGqh0UW8GR6DvsAuEOHF6QH
socPn+sPbfbj745wtIAl2bhesisSI4Q3clE9eQIVRpRTF2DKJjPiBtdh+q2ujeDe3PyxHFBCJ8R3
qkvPPhOYOjQa1wJuage2RxSMFMXebL29BXUzPTXL81lfNfSZ9RtMeB6h0Sj0nG41+l92Tdyb8m4r
OnFtZOyhH00xzPbX3qHJ4rnANTDlOABOjTiCbUy6o8hfV1V9yYaN5lzSqlyjhhM+3dKHGCTgNU+z
t3eLZ43+Frbku1oeS+NPpR8YKEas0+0zQQ2TL79hPMXpHqt7x+aC0t/Y+AZnj/Zdj9+ROMX1XQvW
zKDHjm0sy649rxx6Lkkf0dcLuGHVDL9ywwup1Nu3yCUjINZo3hXZKel9auw/qKTqeq5PxqrvkRXb
bNNPX1aAE8b7W8ZfNaXZ2vRmsF8eNGxhJzkfNUaTVf+q6i3tMdeE/aFtfpnU0QArJFR5rCYfpj+X
XI8aMQqBLON1hEkFJzHndHS+GopRJy4uKxxEnc4u/jUZ2Uy0b/i3NBrRnBslWyYP/gpYbR5W1cOr
91tHHqT27o43332pAG978Wlu0QBYr80MJM8dl8noyde/ouo6lT9Dc8gFozJnd/sUYnUYhpfA9dcd
aqVu3ZzprghXVdRju/MBv3BPL8+9ZS1jsFQxns3mtzFqYTHfGD7WQc9B03I2mjPeEK1glEMP6rNN
N+XfVT78xFH8zYrhBxTtd9DIn+XvlZn7V3duc1xzfdbvjt6H1XCv9IeWu3+7Xv4UMvu2cv7LPUdf
mn4nAWmWeuSP060TEOswjb4brnGjN586Q12kanGgmrcypVdCRKu43tvip07q3aR8XDVqrXGDjzkU
fbwi4xQfWv0BQGYNvQqCFWc9EAtOD/cpYoi1kNXRXWP3VVSb2ArBzpIMYqhcjUaoUzzTrpaPgZnv
xjxaJ25Yx8yfg7NG84RRtdKnJ7f525CHYWVioSnqxbzW4mGra2x15TNBjh+KQqX7kXD60h/Ctjrd
2VBaWuboqVhng/+WBgy26KeRiR7NppWkQcl6yLxr7O/9INjA+9lIwTjBhr6IFlTScBYjAve4jqK3
bQ8XC9ODkXxS7HD05t8NteyRoViYc/Kx5USdX4/dsGGjAAMUG72GP5MYxsA72kKNaoBiRHBRWgnS
vukJYE0PnfVjFWcbhwS2bED0v81iZxg/jNvUMWz88ncP76dOH3pGeu/WpWimhnzWJnKzYwO8JAfd
Y3JRAIGaffmC6Hf14cY8b+qAAmB3gw1904ICK7n/j85DVvW2LsZ9ypRr2t284kw+2dmSuKbKNTb3
UA1WpKsCo/nf7J3HjutamqVfpVBzFmg2XQM1kSjKK6QIhZ0QYenNpiefvj/eqkbnoIFGz3uQJ8/N
vOdEBCVts/61vuUVuQ+UiUhXuSVpY9nsc+xardUxHkkPkaPRvAWMLfsc5k9SFJ5g69Da8S0Yzitd
xfnNCMwE5lFCm5vC9tCTUVHoeWupgNMC+1HfAChv4PQDq1EeQGVK7Q1q7ipFIez1aeVOr/gwiTq9
64bOVfwVQzP3x7E8yhKLQqv28XawdAJKTA9wMhybVNyCse+3ff2EjLLgzttXdBuMcdlv3JPfeC7I
ngvdAnebHm1mzolKzy4aM1hn2cdwALAvmeM646UMJqYuVuuZzV0Hxb4weqb5oTKfIZZ4zdT8wKhF
DjbVHZf+FZivdRxEuzAjTKOx1M17Vlzei9qWIg5ONsR9ACbw+KqbFbr7DuOsjOLDTODKDAC30Zfd
j9ILLdoTSfScs5i5WHQllg7gnBpIts6WBVWpwAZUexkFmGog7rxbVJC61AVgf2Ddk/uwQzAO5YFm
26eCqIiXtmJtES2GXQCG6KpHdBZECHpu9UmR1xXiwk7glR0n8KRh0u5CQit9TW2Cib+mHU2vNXWE
9nksaX+6tpwhZYVjA2Wudvd9phAG+TKZ7Y7Y04qAF4rTFR6JgeEL178LLK1XK5KbamQxVP4UtXzS
5mjDdGMV37LMSGg3AYRdzqL0cLes9fB3hKTR9lcLk1KXTGglzrZVYvhG5VVBtI9oWXB10mMxH3Fl
sY99KfzlEqK8TK9CU9fo2OAveLuFdF+o3bea/Wh0XxZPxA3/0bRUJ9/h/ElXPq4iz8gkI/oBBg5C
0my9KrzUQsm2kxseYhejNGfxY23DFSB6SgQ/ZDSEFx9qlsNlUe9e4Udd1Cg+Q5vwoNjirHypU1gS
hdjGsKB7DStw0FuXyIHQ6Bzc/FYHz53zJKvvwgwRJ1ns5qfMo0jmRtLVp0xvi7vcNywaE2tkUV7G
hWKInP1aC+lH7b2lYZarxEw0aTL8Lh8fbL3Z4tNAl222Fq5PPD3vtA8yrgqrHb3Tm1BG34FLEAAM
Fx9AaonJVJ2jfq1HmE6ZPObwZSG/PsRuuB9T96NI5T7uzJ8y1faJnG9l6mzi1YeGGx0zCsWcsODd
Rg9W6sh7sNlLeUmzYjeY+Ukr4s80Ic5RyuFaFuI6hsW+MVOu45B2cQQ/ulm9txBisFqoDwD6iaaG
0ZuywwGsuMyVOG6V01c1/DJMBH95CVVcDi47FIevMhG3CBfZCkZy9mH14low/o6B+epWtp9i46Ik
FF51S8VFcPNblxlHwYSu7DFh025WbEW0Gx3YKsLMN0VfPCZF5KvDBxP4R6hwcDG5aCQ3AmsvuZav
gisG68uUcz6EzO0n5AYdGb4FwJMaS3hWT8rUtnaSWqLK4MmjAvmxXq19bAVW95xqt74ed3alnWz+
e5n5x2rll+BfaADct3APa+sHWfqgyZ7My8S4pFsFE1sSEOKEkJUIrNNQKZc6jnYZHJHW5ZWq1zPC
ehp+qIr70JnK1o1L3P+uVy41eWTtGHisbB3ld0i2U/6nTt07oYVDzoLg9H+aio2bV7Css98wS7EA
JqSD8Zqzr4TcBycFojyepli+lkEJHGL2W+51vVQfnTZ9hlnMxURhTdSZ95krxoe+Ij9S0tbc7hzf
tq+90W/sAQwE3h2c31AkfMqkNip+M7ZI8oT8AGRqqfLTHcREMlRhE29aNPU2X9tk3YJZvNT5NzhY
km1UJHXzuBlaa/Nu9KRPoqK5LeVOYUPDF7AlrmB21CAREW+Pq3VA8HJQwOZoXwprgs4Bw+Ljkff6
KiLbRbFDbfKJKeo9ZbrnqDPPZZ0fidw9hgIhqBfPasdqxh7pqQ4Xtnlh1itbBpE7EcvFbo9lrtno
1kedQnSzSTvD98EJxdSnPMsu33QEspTyARViEwdvavXTqdODSLGWZY9lKjZ5xUSVStmk5yAEatSm
yqsOjkOqH2qyZkrfHeaox9HKX7wMvksq8WgbHEZ7bctyVXE11MuSyUSxSWnMyyNmKONmpjNhic+Z
PzDyQI8oHnFTOXSb0nkr6y9MDT7m+ZVj1H4l4f1xObdfpPUeDdFeo5lLaIyBMCBWbwXKRKmo+4ZV
VKR0Y3QaTX1LcJY9q8Wsd57nKz9rEhOwK72Z1VNnF6StucvoXISS11SPI7lOXAwbKkPYXEpGGeab
RR+4q760zt7iqpkEz0l6imDi4BhlEzEh5wZcppN2Y/XxeraYFhgUpEZ/M+PlKT9RcV2KRzyXBNxO
+byNCS3hYpPQ1snW2zw2AU3JprKk/Jod6P4Gh6YrKzZfcFg8CrwN7PjTVe6I/OzgaAb53Ylxv9xM
FT/13SquTXOlREJrvRqjpSq2Y7udeTnIpKmUnGP3gXrqa0sUxwSjiMwznU13n2ucN4sPMd/z/KLp
V/CFvoPzfOoecwicvXaZQnwa9IjGd6s9N3zpIkCk+amktvrIi9fQuPEgwMpsavsFZVOGEVEtLizO
gReDhJXrfEym7mmDyczU2Gaz/aDps4elZFvrv3QGrqfozZHPUan4asIwfOIWQbNcmVv4SLC4yS88
iXybFvj2dGmNQv1xGAbgecQ1e1SiiCFnVx91F+O6/lT2ewLvBfYFbogxoTbm9IyRd5abH4LqqqG2
sCsAOTGsjwlmARxuFJhDw3ouMQxoPa/DAbgn/o2PiXFOEV0DUHSuE2xEsgRZ6fNokqPbvqj5zhme
6ynBxNWcrTS69W1wdFnYjdrT0oZ183E0cPNPziL7U7j3xfGMB59vXPe7ipUV99QYQkL/TrpkNZme
jgGUZvZt1hAcqGOv6b5ixsa17vJe/bQlLd2KV5QaS114CxQAzYmn/UCQAoYffNzLpRSAJ2h9VebZ
pYtDS9ZWytndNfbtjBXmUXX+nB7naQ3ejv+djW9DJkvgtWipLS4hNM3B0aQoHme3Zb73wsGOwcuY
N5sw2jsR7x4MWNMCMirWs5t+hfN93tE16JccMUwtYeDIY3zBPrNWo58SPrG7QU0SvqDx26NoGzPn
yWYLNJw9xA5CG5anmPja+YCZZL28kJry9GGK96PzBVTVs6Z4YzjVtlEP2mSDLYBBtDY5UE7WhX1N
R2y0tlbJeDfvqQOYF8cKhyTrSVXxg1J2SckKWh9Xgim+BPG0lTYAWo5QZFJtZAul29UYQLCsYj4Y
do36lpTAKKJiU6nfKanfPgKI2IxbwQjedtnNs2fbUX7ikbAsGb12sPeA+cmpPVZMYzuuA4K7F/WH
CKQOGsW3AOIW2Ma6if/S7BrA42AvGeR10u8ELGOSxha3OoLmhIZj4bNvnSIiI3ygmCsFY+BTGq5X
j7SEoOelHl2j2DRHT4HI6RQRT/A4qm9OTD5C7HOWVGsZkkec9SzCV9rBwqINxj/5NgeYf/ZJHSoP
3Tan+MkwgPsG2zj9zXVwkxSmnIPwgAtypTd8IhBJTQwlpo32h1fPjcgSgPCyLbbP61Rb/9w54+CV
uTEdxh8aIXUahrpvN1VJonxzxUNIFN9SPrXxT5zd7ezRCl4V6zGqH1SaX4WjItYeQ8xOpU1P1/i3
DJArhf7Z6V2GT118rDFHKO5xbp4K5UsgTtN7WJEvFqCj5tT2Cpvzpg4fNjawibxmyj21fXalrGWN
99TgRZMk5xlsLmqVqOOVV5lYMEZ+DE6kSD59eC06Sn4ixC+8gFITnmJpniQ8uWCqLU+Fu1g1byi3
ivVgVsOxze4YFyrE2KkBkVD6usLXpdOdSh9kTtvamzwIvT9TLqs1RyL4s/gLia4h4+qz4c85QGzJ
BJMEs95+9OJF1w51/THaNApu44jqGwwNw4PEKVE+IOYl5mdfvE31BU5Fxug5pMSxljgDj+jWS3X3
yBofpZ98qkQ2vQJ9svto1XAnBVplAaNiOIw0WuI+eSTttJ5ZRozuLdCw+nInwibK7TOm3ERNj6uY
rrRmfhc547mQMur9YPbbGRgxpzMdg4s0aBgRI0AXNv+zZV61xHfw6+EmxKp6ppnbmH6c5mfCex+K
cnMumr03wtukeDjEOhNxJ6j9ulse9x8NhJbJLUb/0mndieZXszqXKfod19SA2FYUPwYxgX0XJZ8G
KZP5fjE9KYl9hAv/aMgHoz8M4sC2PjoSBmrnJ5gga+vP1L+rbiTfDZ8qnNZD8KJarxP4stwB7PGT
j0ipA3t2zCWa9Tycb+3VCu9pdiyqXansOEnrE1XIe9TPPr8xPZWtr81+0lC9sk0Hb5b4V7TDXO/h
QUyjV8GOkIfM+kjnN1ff0cNL7mmVc3sYd1QAMmkQJaLiCdMMl9rU2PXykzLJDsBg+U5/zGqy+STu
FU7TEzSW2L5oPHCA54ifWvId87krw2Jjj1vCKymOXq3eOeKQlr+Rcobdzd2JHl+63xWOR3L6bO2f
EGnbTFUm7GRoNLEh03RxpF8p/kxCXuMIisQZP+lkKM2dYJBAvoleJFXxfdP1Y/louDfQCibxDtDN
8YHjLOiCbSS2E1i4tOfL+mnrT8woFH5EOe8nnpHYOwI1dHwh65SxFEYA2deZ81GqlEPezeVdSDIN
3nemf7FIM6hNZ+YX6q8Ut47BiZMeS1tDP7srlWRJ53barzLnPIvnMDhlJIcoktKOsDKG9FC/6QbR
tost1v6iQo9eU0x3sGW6cWm4OjovHcE2ePZib9s/LjQIWimnz0KceO+TKmKU7dvp4+C+scqYP9wR
UErQGvCkrThs9MoxHDfoiapzchKWV2/lmtsYeG2NpcTAVLQtoscGmdncCIEd85Frb4tSoTncUfxB
vc0Me2o+Rb4wNomDvoyXiVQcqYQPhVazUDm5vByA/UaC5uFGVNvorFQPjfXE4dNu6bd+4chBbM7S
eds/DMOt4Tk6hBgODkHG+jYTk6Yu9IVltCp8SYCYoTcYD0T4/pDbb/gdBPJMw1T7seqIYhyy9kDm
yzm1NEAHF6bvk+3jns7Up+UaRcuMGp2dRWDHKwYmLvOXU3pLaFfFDL1j8/S0pc2PCgjkeivxHPWo
uT6f0Di8QbuyTM/oaJvC67CZ7U91PkPuf87HAydKT+e+O3GFHdcYwDkm0cPcsbF84K8jxoNulNBh
hHuYFjv9OaQyieqkeuOiigKFYPDFugVikETQs/VN5NeotlyxnV/1r3ycfp0f46LvK6Ahv0LfUkbK
3u1gzXvHDJp7hrlC+u0Ai/PKl2tffrRP9dX+LqKNgbFj9vHU8k0Nzy1fhHc8LkDEStZVsiaveuIV
DSYedCTGob6hHFs4Zcha2S3oHkAKQyy0AYARCr7NN/Os78tziQBMDNaXYAmv3S8l3gzsSxYEDKqz
1+KIttfHanjZMJQ6hoBHV4NHgbJ7jp+b3+yJb779Uh5ZmI/E+laR2Ok/cGtGSoryDfkRLmLsI3iY
EVzIFjohAAHMHiv1L6IciMmMzYxiBUeFohucccO4qt4njjnJ3lmCb7s8pQCB/gSfYgyS1oBueRMs
viamgmssocYrM5nG8ElN9e26zDagroP0uFh3k02irZH3uEiv6rH+yrW2JTp1zW39tZcwDvvohQIP
lt682uYqKmwNRnFM8mec5u91QTkpqlNnLN3toP4RepPHvikuGum3dZHMD2rrvhUGpecbB3pH8hji
bpEQm7acrkf8zXPnp92aDYG2Htqs6KdV6hXmIaIw44xHwyOkFtFyToZDZ3uh5jIbr9TKH2RJ6MLp
ucH4Y/8bsDUGxO2n9AsQ1MYwH0dkPZ2B9uiIix8kexmei25NrtRDd+BjXVI7SzVtn227mDl2VUCn
rFdV9xdSMhRywJ0kjm8FKEfwnDM0pzSN67m9SuCWwdHkx4bTxRuNHDaDlXvfMitGrHF4PV0/mwT/
wqeGx61H2MTAoyT3homigW49cPShl3EbYdaOFFAEfCJWsOb52LXPo/aFw3M8Us7bzW6zDuhZtL9n
+wdeyLqibdV8e7DMkGqrkzv8xQOIJOwz8jJY6wK5eCHcrrz+pDXGW6W+WygCCZIeO4Rv4BRsDvoI
PIS4XXNquEdrNFZiKUdCLxt/GTLWQNj3/ohhkK7stbKZOAKHJrD2iiLdrU4edClG129je+qDTVr5
gCS4dRM7Kq7tKZdrd2deSSOJVw6tIyTnVfbDnUPejOXprezZQ9dGxH+gVUDH1Ss2XehVxa5TdljX
mI8PxRavwRtfnhAKRk10CqIdfI9tMyFV7opHSu2mN0KtzBrJfVYTarhfNrs53WHIAZlhii0fRZ7F
oPm8tzzW//6HHRWzQ6KvmmBTG6wdfkcklHpdQRob2tCfOx37YcD998JIyiICy6hRMfaLFghq1tww
hQ5Cj6YmfUT/gilCdn35/GtUB0aHsdoF0Z5eMLo1sne2Xo+b6aSRYUSCRGmhCoc7lz+YRxp8Z25m
hvIpMEcLIpMuAVqvjI/Tg8VKK7woRU7zeK4dg0zX76tDYlzhrTEXLXM2rm3OnadyPwP9zd6a+i2J
ztxV5BuL6qDsGhJjfCd0tYDs42xHn0TWcreA38eXX0ftdSpPnUsVLCNCPSWcSuwnTi8ELTl9Bi/K
N68ZvIkx2TblwSq8rKEa7VnmrwOH1u7siMi3uayDg3gZpPUHX5t4JtepKOVa+BRfFMelI5xLIEi1
pC53voL1W2cCWVQSx+PJQXjLA+sxc+7+qDwzjkMCIKVxJtgeYAWIeYqq6nYcoRA2nO4cspK4lee0
416tP0311aTCmQOZ7T4G6rCL+eCN37alsEd8+Y14y+d8I11oiYtCrqwRFxFFVln6VLd/avUxmi/1
+NNJAHUO15YwJTJlM7eiDVTWi8i0MohBJMBPDAQQ68nvzY0aWPlasbX6odJN45IVZJTZrcvEbs4w
EF8qItlqn2lPk8PtO5L97Pcj2UlsQcfeTeWXUGuTZZxzjuv4VpVZFHtzSY0i9PHKaY+4Fzml0G+z
qZQ5P4QorMxqtOEAAHcrE0XdVpA8GaUJ3Qs03nalUY1nzd0LynUfFfCx3NCDB8OZmYsQCUVi1X0J
VfCahMOm6pO7FNO3EbBP63Dc+dEKqJoqtufazP0oAmfFNSoN/7QeYdFJiF0XIdtMjz9mmU9UYK52
nTUkm2m4WaCzvqF7cl0nrDQPaXeAWU/VpCD15poazW51k53++R1WyBimYbQuZrHHEj6/KgF0d7Vs
NV+X494tWnl3+mxYdwFVbfbAB5vYOpxoB26KVnEbwRtJx3QyXNwpJFDCnnOshArXuVDGfdlFx6Ck
iEX2ug/gYcKXmO3baYq8qW+yl9EmtNoPFP3IJqe39dJxxt1r5EA2jtT1Yzgzy22H6b2jv/tSNob9
3CrTPW6qaKvpNSHrXmu8gQuIJ99mRq9nuyWa6Do5dtfraOmIUG5SMz7X25OhMl2bunpXgIFg/AUr
XJCBps2KrvJC7+7SrKptRwwU8lwWPcGU5g3LwOqfGHXdyfhm6AxobQD5yy9mI7hc5BZZg9bmlG2W
hqdzL6jldJSwd45gKaO6udUFuEWXlnUPq2Vf1lt2xiR6ofaXZoWFGt9VzZ0/Pa4nk6swzEmHEd2g
14einsUumzkCT+PCLTKHizktoAeGNNPYEJoJhruRU02Q5wW8FIZeRCgQh+gexiaho9cLZ9sM7l9P
9cS60HlrVrL2OfbXvpARZ8ZfmvuI4Qjlo0+TCuGXckNqlBdfVCH2lqKvrUx/i+Ks3RssS5hR77GW
3ItA2SYLUGqwIYBmTAKoVgKiZVsLAl09qA0pk9iukVdTxlpy6jgI291J6bL+VCLHCevP6uiUxZ6h
aiE2cyRCqtHALHfsJUTQHS3+myYGiAoipa4ioRky7Ta6Np1MtzsCrbwOec9WXVnQsQhzDmOzbXX3
JhE1ZM6G68Zc4OhtfZFqsC0sDln6bLV+V3HGEdytR4MkZ+/ieZjF1kFEXy9rq0amAYPsMmVhvy2y
P5x7GYhS1RfavAMMdwtSwHL1eConbi8WJ3k8Ec9VOb4YjX4OpgQzlcZllZgtOd/oxCxqR8VBtM2w
/DGlwGE2I2bpjFPIZdAONQwXowrAKRIo7HHspZ12h/zE2cQegaNiU4tjxxem+Kk5PKuuIOc+bkza
6NbgNwosg8HKpj2TYbGwk4tYlIQhI4NSpU896V1wENeJL1a70XvQlMswO9iXrXwl5vghl/pv/RgT
lsQ5xltKbXgrBxPg3iaCOJe+hHq8jefiQ1b22RKOrxWIHyZWcmus72WhuCtZR7u5Mb4tpSNIVijP
ckll99ERFYhDTJq+sNrea43MRluhytq5wbgeZbWwryoW53ViM6kkbzSUypNUScbYGPMCMyYhXlfE
6I3rYBCvQQ98dJzirWaviZGjabDftQ0a/2zCTVctiCZBO24YpFs6joZAJnAv3f4+Nc2rlerfVjD+
4lljlEv2vOtq9HVRLdXzJHTyibG7rGBiNPmJwlWvtAs83sO8qlowRQlR46rq+t08WM8xflaKLmlZ
SA1NrKCJ0iHElIBxJs4TGVTrKv8ucmzUKreiuTPXiobiHTF4sYYZo3hcsHBxw6vn6xyi9xvWvRdU
nrXK+6hxxajHAXMI5jTAiPuq5A2rCY5psRGv6Vn/mcldkaMa4DLW95SV04OHpTEz0y9JRlZp0t/K
8BneXtJMz6WOxWV50hTyATR0SUyb35FW/grBawgPYUuwY80o6Y0m3frggtPxTPoK0f7Ls+LYOm5p
e6cWIzliHlrD0EfHIFDjaXEFc/ZyabFWE5ZwQz+B5323yrlGWE8tTIsLiZXkpy91htwhNR4OTeYr
VXwJXTn1ZnIA24WNPyZ+qYS+xmKwtBFiVu0Ft6eO4BgNb99NCF3KNea3Pr1OJq9s7DTEXAgwE7VR
TiGJDz6HFQps/W1X4Df7PtzYTb3WkRKtoHwzrZ5oTXPSKgMqYzmgB9vlWagBDBbOZYbQxHbmjVEG
Fiq4xkXFzqa7Fs0DaQdupC1sh/iBEkLTrzqTJ9lTWJUwLVZT5yTS2D5jsn9KiALRwFWxoqnljoWx
OepLR1FjrWUXtEdMDPu54PHas7kATgvfsKuHOnOOYLhwGVlyj1WB9nbkVMdGeJJO8KClDPIKppMG
rxZpfkbPXfBlQGPxQp0pPWgF9JPJ2Gv6W59NOzeJ4n0Y6p+SFcMFhxHG2FNKB/wQ7OqtLenaMu0F
FWKtOpk859HkR8MLMl3hg92FGpXbAFAYkzTjxXLgJYfdr17TEI4OSFC2uxqxYcAG6hm21uYWNyV+
jyzZRmHAOLimLy1u7mxQnKe41QPtZx0CHqHZOBz4OZKBGpl0KDBJzhieifOuXaf4WWaTPNpdqt8N
bD3LDc5hDil6x7MXV8XE8BfTp/ZlUgJr/7na8MMA6G9xe1Z7RqTfatQ9coCCK2Zd02DwDDBFyGzj
F5lPUeAkUA37PegxyoRK+0PEHjTLCxvOL7jVveuW4WYu8IlYohSL0SWEbnppmxB/HkpXfIDydWpM
BD+qOQFEKL5ZQ8oxc28x2JWWy1NZ8gmfvOloN8yoOCb8jZFERfobvYHxnmtvW6nuKAP4KlWqyVow
bguLYHHu/WPC405aaNlDQoaIa5B+tGtrRy7+zx6bn6FJv91rpvL3gEHmYEFWd/nC/GeE7hIhuZSE
jdJFSBjTL9JvdHDb5l8n+x9Zj16n4jzl73L5uyBE36Gcrv75QnIU7xXppMT9axbsZl9ZfzP9cXQm
PTtt//PPv9S70cNEJHSx6y5fcjEW4u4CKSB+8NSiFA3voTM9zFbKKIxiFZn+Zb12HAusrI7R0Eaz
uKEG3Jkc5FkJMeZkaY8o1YADcAyXAKF9lC23YVfFA5bo4k3JEqQYmhrcUTvOM9PCOqOOCL4qk4Df
kNmT3JT6hmmYg3JbNM//vgQM/n8Vwv8ljmHohB7+eVTf4/8If0vvs/38t99/ghyXz/z3P//9/pnH
2b9dPn+6f41j/Pcf++9GBPU/DNMwbEenQQOSrkGs4r8aEWzrP3RNZXckC+GYrmHzpYqyXrp4NQIc
LrEI7lyuRV7DpKag+V81vapt6vwpQYbDNFz1/ymL8X8o6TVIFbtgLflyuqqTB/nXJEYtjWVjsQiW
hdW1HOxL14idYctrSl+PMBUsgMFBy9sLTJJjFeFeCdDcS4m0alp+ZiziT7X9l2d4/a82hn/DbX4t
46Il8EGhwVLD8K81DcRQbPImOo/LgIxq0Qjxr9/WiA0lGewq2zQ6M2yW4wmXLApKPWrfUOMBOjf2
rSm1m7SSTU9fENOLjlGINSCIkn5cMVb9kSaTBm6s5T5ID5Lc4VWGGYYmlzl2xEVQTEmOk+JHS1T9
qIjWPjUVKxceu2xP8OCqJzDJ1KUavA8IJTMA6E0HN+mARwpFaNoIu/wyljuCFi90yaDdInPGdeOe
aU9HPO6phuRIlKdNcHEll2rNsK7Qzgr6AbUPKWd3J7Ih3wjwNV7LtCp1GZfjQwuyIT43Rfte2wa6
CZ1xnE2wwFaxYO6LLJtTGUrQrW/uhcKaI2AWYjHF1Q0RcX60x1wiUSgPbnPQbB9gIGCUngKeVO0Q
aaPxq+qBCmWWRs+SucTsKk7Leddeepcmy7R+SVUyqloY2vfGnQneFEMFIIQf3sLHQ1HOhIMT0cZQ
6wUL3axLs519ZaVas3oY5F/phPvBiJQ9x0anVD+qyT2aSYroG+NGrM3MPLSk3yktbE5uUIOGqsdD
0m2CrIajOSgFSHD9pYfrRd9ny51W3MNFUlOpuAQthqBK11ggTg41AogEtrKR2ie0IW2rOfUh0+pV
YgxfzbAQ+Iz0Q9UBeFRtcVasXy3O3a1wxEdgYXNqFHxaTeQEzP4f3Q6wnH5qYudr1Fmn6651123X
ndt0oAGyM8nW0EUIrYOBXIkVtjNT7DLp7BOoYzJhj6dGHOYyCaF6DQDwyKhzxKxHFI+Unpz1WEHv
iYUkjN3WGJjs6ZmAs7upTmkRp89lnvAOjMUHvX+jR+0wkkc2tJyQRtAXsnwXU1V+GiNjGS4ETufe
Ml5QH7xKtoVaQSFxYjNY0SNYJ6hkXFPQjEFegulogZ6mHDgMYFfbRDB+TEIVdyDmh6jELV0V7nNl
W8m2RVTxCskMdHQVNLCC+agwxqsC4ZQcklmtmqE/dsjQR67a0aou8FJyTIi3bZN9Kd2VHyA8yslR
No3F3tx0YjP2IZdQjLVbSLPrTA8kdcTUV/zzhmpnDAclpP44O9SFqG9OGiW+aIhUDoNGlr3NHmWQ
7qR0xTkKdfmAJAUduPmv/4uFtVlCtSSZWIj2kZW/J1hoC804dENFmMGNqHLO11o8jxcl5Co2wx+s
BwQtdaROYrAs9MPBrmlLUAcE+iH2R6NEPhyaAHJJ+BvkenK2O4NIsyEPUQZry+jQ092K4z8QkYF5
tHupOU5EqMyzZLouC/si1O5MhxtsAAszfRKyy2tK/cZdooVcazwXEauDFU/1Xs0KHB1wIRhp8kFN
tM3IZe1JGnRra/0EYS7qbnMvm5sAA8XRLXl1tKh4plBxwN0FL2fOQxLbWbwbESQv7VLP0Cys9nmY
PmyaeXscp1HYN4hrEUaooj0200J3Hy3gu1OwIE6CI/1ZgGzcdafaoGEhLK3kmP05UTpAZXlzU8q4
bfXVKSqNqhcc/SmpDRpa6UPEDxIGc7GFO3GNofRmOgMpC8fXNo2Z/QFJQu1KGTLM8+sscHNkoXiI
az5FDegxpvXYROaucTzVmo5TTWJitLUTgXN0gw6YMg0dOJxnRnJ4zvlG3G0b50TewvDSQOlZ67oV
AyRU6k0ITnocdN+Z1aeqJZgRDgT6TBphOJDR49GswBPPWyOiTVMZrdOknnuqrVdZzkc06mE2c6pu
mZgOOz2iyWbKq2cZ3oxa46akXwdT429Sq/KaZodOzR4pGmo3rsqYQTHV95TM5SEz0Pdhj5n4JKc3
K+yA/yPWaXh5mzRxV4bVpb7C+/tRkSTG6jaosR2AsJYvybAE2+LxxcRMjppB2/Y/m14T4IrXKeoc
cub+NDIyN0yMca0PFYV0da15tYnJ32LdkWa7bVrtpgiaYrX9GGIal0sXAre3L2OpOzQhB9nYqB2N
C6NU5QPkhs/SbXB09PEATUd43eQ+oDz1/tiy4keQEFaRY78RBnhpA1p3+3EDGKPfGOrYeLKPrk1T
/Vrq4Lyj3BwdLfWDkHmN6wyNF3V0Okwl+1ZA1oQRDz3cEbx2Ys/QflrnqDiWBUhOb+D7QkgLOo0l
JrHCTW2G+qFrsNpWhMe5IEXlKV1+GRNRnGZjwMaNeckF7IJryLFPFvhmAjDLb1s2zFY1UB7pIjyD
X2OHylrFM4oc5IRrTqeukyFh8bBRt11O4KEPyp3KvaGwzbuIgu+Blrm9mUXWRbSSMnJ8WKMl6m3N
Z2AAiXei1bg6PdCeWx21Iq2PdGQu3O3ll+UfuWjLo+/SmVys2m6uilXO0ko4HCtQXxvFMW/DknbT
gEGjymdDRM4ikGZ43h2YFtsqTr85Q0A0GUC+NgP5f7if3Xky2WpsOK4XunW6Y2w5Py0C59o0MUHE
5btMXnI9g4ncmufcHT5dzcmPES75tdoHxXHirQDu51ntCrGLHahfssPHk5bBIYTYtcGqiWG1EOO+
HwGoJbE+npLwMxypjZ5LoKiosdU2CNFe856whArevtfc3yDtnhHowiO96+Hxn9+FFr/73/8YjKhH
OjKs98/zwfJK3I7b81at4wcqUnVQFPzCzwcAvv+oJD6tifcLNRXVRJK3hxZsSQGxVif1aFBJkkyM
mzrUJgBGPTL+/2TvPJYrV9Ik/S6zRxtEQJmNzYJHSx5qJjcwprhAQASAgArg6fs7t2pR1T02/QKz
Scu8gkySQAj/3T9HrMiYTguvdrfGILbYfTls+hrb3RiTbDegC4ta7b10SZ/FkL9bsZ5A9RdrigmA
kGfiaGrClUXWObcgwFONJk0XKzSK1gGFIeFPhHCSLhNAr5Xt91g8KqwUbnJp/C65JPRVLP5QnIK2
DenUIz+hHLyL2r7GnFsvxRA6FDshpDY9c+N0xNCrZ7+/db5kctGyUeN2jEqe7nmoX92IXomqay9T
lRdEeMp876sMjol5I1Td7KfuPpUoAH5jJotSwJMth9WA2TujwRYSwpiOW8gET1PrbB4rX4wPcpjQ
m/RnB5d8xRmTcI7kPw7oFUbos7ZxxfS/YR1Z+6Nytk6wAM4AIAkv8Ox3nDgZ5jJIHtAx6ZrutkZP
LxRdzydqtC3cIozFpYmxPTkUzrQJx+4rm8OwH1mfMDKJJwJ61YVvf7F2evp/Fh1/RdaSH6gdrY69
YlbJrVdEXf3IQfTsiI6JCq3lJ0S5HlExgL8dIOMIKlq2YgHVxFMxjJa5diPREz/jsJ3HWGdKBlbH
wbN2zMGwV4QFeAzxxvJ9GGP3blQhT2d3MBdoK8YXhmdpKFA9mZs2S3sQhlUqpwXxi0eP42UDypfG
oIOvcORn+a6GTPFiCr2vc4ZFcHqiq184vxlCQ+dnG34eydfYcn7HBfU0Mrp5LK3owCbC3jv7730z
Eavr0azAGdc7Sa4qq0Df2U3BPIUkLKw0UsAEAyf+MTcESVLFafecjsTpuhAJ5Z3GdnCey2lXkfYG
8/TgxJyXhL8q9LAybsW4+KuA5hveXWqYziyGLsBMT0ykaGBVe60/awVjTJq6IoAZH6cJoI3QDZCi
rDtUIqUDLFP40OwoRPkFYpmiUGAoXuuaCIuLo2JVQnfboyYdgqjjrrGM8jgMbHGg8rAGNuXb2JTe
boo474bUdmD6Y7DiEUsqGT7wNr13bhaenKpysJ+2myxfql+DBJJRuUePv+kLzFJEsMRJt3QgN1/O
4G5ay+UFaxj/LmPk4k2lyUgvK/ikyWM+DFAEBQ7aYXRINbfJc072DmUm7X/bzbVz+HBJSt9HZarg
weqX+OZMuoaeF9WQRcBRQXCbIdRI2DEuhh3fLA2D7Cq/2B1d9XHFXHvC0flC49bJ7qNtA4kKinIc
7kcO2aSIQ/1URWqNVfLocnl76IvSQKaXE3kfs8GHgXGe7lw1uP757z+FXD6fXIzvrZVUN9kyCOrH
K4t8mi39Oo+6You12lDATqAzml1JQxn6mcm9o39nVLVOmVKRGx4SDqvXhhT+Rcf7chxi+mGwhBkY
y9eSUYQfcCItBv5rX03vAmD4A+319g7sLA+7JT+5Bj/ypvZr4KF/TQtKaQqFk+WS+KtlqZvq963N
O7VAtaNRuWKW12tODL5wHtL4cxSivXlhTPtMnG6cwMKD0+WgGKqcCy370MZEqNW2drECt0nCbJgv
q5ZJ9Thb3m/Loac1L+EY80ryrPu4eIR9KRr4BB4JEU0RcliYED+YRRPGUHvHsJ5f+2aujqHl8YJL
D4P9MFhHNZXWMeSYcSyYLhPhB3KUPKqA4ICfMT9fGMS8Nd7RLeydHGFBZHN59BiyuA2KtxjYAt2i
BbPj0s+S1MH06m6p/xLffU3mW4e4hpHgnsq+8In/OdknXRAkWHyGW/70MS4D5rS51zcWF7hIyn1h
lw4+M7DGlT39GDgl7pX0qOweW/fgwzN6qGzbvcDzo8eQQtipbtBgep72RMVHmTmcU9tDJ8sRHb0q
N0L687pGSkgicHwdPyOQl+0hbgztj/Ric16+qMldh8hLhM+4eZhirE4hl5P5gKpAMLYrvFvVdcuB
zmNOo9RIeI0bEKd1tovvBU92JfCzifJcQ3F7yh0qrEfRHBMFcSmoYLqCJQ0+5+SSJnH0w7gBd2qZ
mG3jQe51JG5M7bRmFYOOIeRueshvEcyisr0ho+AknowDzoqzD3PQdRi2j91dE+XyRY4dpxOaUHgY
PUBxjsbaP3vct3LDNQHQXsf66/T37SbGtcmCs8kDXe67matwDECrjxK9X8ogO2mKCax5FEd/JuFS
Ync/9tM3ppB25cUwa+KWQuN744ptFRpTo/+nJdd3smD4S+hKvl0TE7KZy8g7vLzpW3FjUpDu+al4
DCeCXRTATYvz8l1KoFZ9OPxkp1xuZLyAtQJGbXT5k77H7uCWCn3IRN9JDPCPPvjTMJKQbmU4P9q1
8tZl6Ih93eDIDc2xL2gmcwK8lLK1MYw0o7denOjNFWl9mOqpefQh8TwmZnYBKHNmtlnRmyzpD1pJ
e01pDooQvdz4ZJL4YWKbeC5z+i4aN8X64fSMUZ3xqEbKQSKF2sSiUrBx2NYuqxnPODNpIX8ev2za
q6n6cjmU3wNixUQLSgotIyqip7FY2K1swgZB3dHz1nGrIdH40HlLfe0EPLG4Ua9IdlRViIlbROuq
V1VS7W6b+9WpOl2zTLWv5Jsw9zbTpjJNuAO+Sy8aI+5IcCAwTuzeKhqjHuoYBmRE1JNw+E4x+Lu3
STV5esutiX7Gzt0XIgBfGsKOKhDoMYm13rdfZa9Vmv2kl+9euVFPb5WIfrbzuAVnXFORRal65Y0J
Qb1YbE2KLzCufbFJsoCIq98EB0oqxAF95Cd8pm8cL97TlFhY3qyNP1RQw2MOz7meoys9CUg80fCx
tDs3N9Wnhu6IwXP8ZbXa3hruTLd2jGYw3AKaqqUxHNYi/UEE4Feb2MMrc9VPUaavVCIWnyBtu7Ug
yHMoWvmzaQlRlqOXXhNlR+CYzHg1uKgKgM2bcGz1Zex5kiUhZe2ap66oXioTU3HBZWtP3+CTJrjE
d5Wnd5DFqWLSG5lWnQa6qYAJYJUaWVuepG2t3QXI+2gt6cHt6hIwtqce8yyG/hV+2TMMdNSL5ZSk
zt6VLmScgKo9mWGvaIGbQRLAudYSgdrN5d5rdfKMjxxte74MsDhC4hNH1fovEQT/Y2XhKpCw9kKv
n14XN3yfu8ZfCTnklyDG1NG1PsJXqLaTRXGHNQ9/jJnprKjGC1aGQ2ZjtV5Msyrx6Jxlh9vUlMsv
u+jn5wETFOMuVVvvaGXkX4BY0sLS/XEEFlAwkePBrwwh8iANt4Oo8HkX+S/awDD1TyO8i3A6J5Ga
sNwSmLHdjIcBZOt2Cbzw2qeXXAfdc5tlp2rgRuRGdXsfTWGvq5jwSMq0H+Chdk913XVPBN7OrZTi
KAPu3B+MnPZz6RO0C2uMtAPrt+McBsaNNGFdk5bwgmKT45VuBwopEeB0s7fbYHqEajY9qgUzYIHc
w/UDioGS68Tq8kMZ9G9ljyNisMGz8b+LEtqBJge8zwe4xqn4y4rZ7ysqMA6NX55m4fzWvJzr0e+O
VrKp3AXfHZa6puErcO7tVl4Emyx4aD0WQh2+1gS4d3f79VifE/udUXh6GgpyrZWeMaclPx1L4K+q
1mMBCkmvR2p2DnbOIkgtWb8uc0jmNtpjDbW4EVxaFzg+pKXZKZmUKoRHj6hBPufvpO0IuruCo2CY
PnQzBlTDRLUuHQoVRlIkQufrUnUbZx6AHMJVQJP67syjD7ISsFFIbNsPKC2hYwPhi0SQsynibm8a
HxGluMU+ym0Kzwx9cT2Z6MMiYAQIlXB2DY1+slKMl36jNxOm7nrg/Hcvgra/iUIywRbfc01UvY0x
kmTxBZQWNBP8cGxBfD1cAw6Usvur0DTtpvetczIysyzMvVplxyBIb/KORhgv2nZu+V5meAmK9t0P
Pnx0w1WUoeVL3DhrJ2fG12rnGwhAeSyY6U9JhYawlNY5IvqjW4LUZcHNhL657mDsgnqOFN1HZ/Cx
mZnyw2fN0wQU0OiKjQuantTncqPUE5Ms7r7eLr77O2ujBH3IhuBSTsCz+2w77Ta3k4tovjTPzgrP
GZGvttp4ofJPJRjpVsPLdiw0y4jvUubX7xMNCL4BB+KX46HFbgySH4dzaO03XRedGZEQM34k5Qb3
hx76VXj1LZrhY9yGaydZ5yWEb/tuDEGS3Qwh94EUb/aDbSNCCupq8DFf6cfdeAm9LgWUmbohG2A5
eORL/9HtnKO7ZHv4AN0a9hgAXk/CFSlMvY3Z2WCdLXCS7m7sZDpzuW9Wfu6nG1b+SyobEoQ1yMkI
TE7V4QOduVQe2XneEViIXZuKxSeQO79Lt0OE4q267Hm4U4/7Jg/g5WPb7JevIIIegpt08n4ypXgQ
8Q570m+thm0yzX+1ebQHw+kx26jK09+/qJ64MMHxFaqHda4zVGUvZq7gt8++r6nrrbL1qGR2jCf1
0FTYmRaMGVeyYnQ1pr8Vh3+Oy87KkxYFT/ZIkLfSZzTPF0+z53vOZwDgifMEiLGqIfoq7Z/xoJd9
kvcfRR6ET/ff5MoZfmj3TTXltG1gtOO1iP9IXbnbwEubNfde5IpYiJ1CpGTOxVw+Tnr3Ujn5xTJG
0Z42hpd2cr8195K14wCetqe0ffMq/1QsjYNmMDYHb9FfJV4sXCkTXRUFLEWnUiQE+5ZQZa628Ri6
x7jPa4KNmhk9pgu6r/N+xvnE+o/IjBRAZ+2xKknItWl6ajrPIsXB7/7+Y99QBiU/87ztT0E0xZzM
m2YfB4pwOZmhPgPQvVDod3QVvSexOM6TfSvppqQ+syUdoQLvFSCnWOQFz5K8NPz87pnb4i83zmpc
kni37h65NjbpJnUcc5ikerInu3uR2HJWzbtaHPu38Fa5AMxdL8N0XBjwrlMQt3snw8ehp2g518ly
92k6e+sPbZvNxRD1zirI4Oyv/npyOMboXAGNyMLwmkyGPu5JXKg/ebCsuLh2w2mSnd7MMffRxNzX
KhlPG9LTMyEr4NmiTywsMkACptF9tW28DwjqiduLSxluHL4Ui4WTIKDAIJGOJ5UHexsqB/mssT42
AzEHpofWufJZhvAt4YE2xaMniayjdlRv6Jcz9B8FxubNxWm88Bo9jsiDGULNQ8PrZOUu9sjCO5S2
p/jJo15Zs2OvJWBuurgYSDRW/HdD6msvhn5lxsI5V2LJX/tgOgcqcH9Mbv85Rvgbspxu36DEYYQH
ymy0Luxt4lrTznZkA4FsIQHEwXStyamXZe2dNb0CWL75Zuvi2R7McuuyEVf/Yl0+697btF2zXF2b
iphB8xHY68UrbTMPKiMDENhkIMJhei2q6tN3aHOhxaYmSTw7WxkS4ckaTuKhqk6uwWFlT6wJeEof
01JTdWGZhu9drtqdzcL+MJEIdPIKpxq70VB4FIBxg3mKJxsaEDQJQlkEZfrFmW6Upr3I3L8XCNtU
ERubFpw+PQrf955yN5y3utT3ZLSkib3qHyfH5xDSiM9REjzO5PgC2zl/a+lzn30K4tCDmIfn+o6q
6n5mjonRe4iFOsjJBeimtRWbeW1B9Vg39lKwkZKRHDWtQ5DEMQQ2ol3j9HUfc5F/JxCkH4euz67a
pm+ptfpDnESPbu+GFzKwduPLfVoDnC2K4TDFuJtFz3AtnT0Mmc0cHfAL4FyfnqNFz1snKy009JTC
XaO2JeS7Qwg5CZVvGp+KMrpWuEG3vjHxm6wJZWSmZJLU06Dje+NFYalRykGwUew8VAzOwKelWQ19
DpvWZOJEbylTp85+pReFM0y1sSKN6ZpajRjimAZmmg/ssxVnqb77Ygky26hxvXM3wuSzKhngJIKT
TMnH0VauTay0r7EN4zSKSAydKuuOYrz/hVFcgU563JezMgxPdjtCTeO23c3U19BPyM+zK66uH+FT
gv7WgG2+mKyDCqi7Zs9EzjpGtqasOes+3N5x/yB4cnas5CZu7BC9q4KUNJMi1DSzfnlF/LuDm4Tp
q8Ex1yTtY9okL7w086FP5+katFhn85qeKGprP+wSOIk9I+1SDonS6XfzrTRkHu78ZngRP8ayLq4V
jdduY7D8UX3Fbsi4SdVe+sEwhbOPR6WWK+UZPygWpKJ77mKEkE1kUwKiOrJwi1UWJ8OpsJXjfMbt
P5+7Qeu9TsNLZmf+sRpb/8jtB3In8P/GjpmALTABF1KiKHUPyqvnHcoNlxx7XvXljCFWcmVvpvxF
6JaomM8jNmPt50jrAfDSGNAXh8gekZPaluoH03fjEfsZH5OOYmSU+Le4gN0YRRjiR/mDgz+NrmHp
b0saPaFsjZcwtYvnWVxIUIQLmLIhek8oAloT2A+O2eLm+8JWzrVnFOXVib9uCpylQ2I4RWaEwBh7
Y9FViL5GPfr1nS4xhOQFXPHWENsm206yknUjsjuDrZDxQMUgoRwnffLLNP28t9+wL3lvearwDS4M
IkuAOZ84kc/+ECBsVaRydJ+zHovQOdUi30Khz5msNYd4BOpCz1m4glEyXJew9U8pGcjB5CxSM53F
1VxQz5TfIcXloA5ywQvgdOVNzFp/lOWHJouWd/n47HLKKzj+HYsk9ba+YjfQCXIW9XFqj3Wz2iQy
rvfZEvD4pFV5azxEzZiEmYfH+JrLBLhO7eL1SNKr1zfviGHNk7AXDVSjg9aZtkBPaOeI0I+ea4Wn
3U17Adg5he7pxc8TX9W+IgcCahLE830gCoBDFGdr4kiEPvWaiD5lJBc+smkvq2qsuo/Qko8APBVl
7iadfw1uM7z6TKCjVr61C+h9RqMoZ1TlcCxY2Sm5szoHp9zSdJjZyaphfPMwZ7Y88Q6GqRhv49+I
l4DrcZTSu8ixzXchbhKtoGhsQaFTgnOrvl+h6204OvD0aPVdT5qgFn9ve5OaHeaVU4WCGC2mhRkA
Ht3NWompB0ZfVznHmGEcVV6pOdL7upWD8+Eale+TxKJ7dsAnpDyY/6Eh2cphjpEprkomay9jM8zH
PHutZVptioAtJcFVQj+hQXTJbevC10/ksEjwD3pTcnE/6F3LzhGJxjrjvDiY3t92tA9tWZDITsF8
IwrgPc9Nbh9KDwpgzYOzUlHwI19wes3e1MKAJaTfgRTB/CisjddHsO7G8NkaD8BHYOZB0X68FzsX
E7QKCrBpQ7M1YX3UPqnKaxI57sFAf8JXIK4Buj8JaO5xdSm/BmhVB5m33qOsAzqDLNpxHaa5F9h7
PsBYAG/zyqNS+ao1RQP/g6nsbhn7N0uZ78a2w2jHw4jnCIHb7l8tZURa+qEkz75xk/LL44BReiQc
llqdY+Nd8Xu9tE7zOU3qoOj8mTPxtMzWd1OqDfVFi30euUVQtPjsAOQ0HIoepib7GRFJEUMIvyy8
UmvLfVlVf3G1w9mh24f/91eAUfC/fQGBbUfUkji2sG3x719AQYylKiYLr3AM3Y0pYZIE/ZECWq5/
83vu5E/G74r/wYvnOPH/5dPG7t2HZ/N5/fi/WPHmbhndaaG+TXXJu1B4ZhwzEservfEwgPrY+dPw
w8o6QvIZAmBBugPKsJu+EdavKqSHYLxo6d6GvleflKe+Irc/SCsOSNRhBBitC000uIiL5RYqEIdV
PpHqpe56DBj/49wZuJXgpyOlrvHecMl3mJUof10Bc7w7GfKRvhvGhWU3kmWWobceIxx+MefEFQrr
r7oCgNHK6JKAOOVx209pcsTrgBuMvR3iieeNtw5zYe1844g5Ghu4Cb2oL5VPwl/pz8yLjiOXDUJe
NoCpAUZt7ISvbi7/6qb0tzD+NYcT/6Ddb/pnblL7mK7HJ9+v39zR/SPgdzRd8NqlyzsFUHQnVoe8
5XO0d6zSnJzoM9r3Ag4GDVeXhKIlGkr3mUluFKChi+Zv6dOkJox2sBordQtKXF5T8TUzT4rzgKSk
8xQO5D/Hzt7C9Me9bwNwaUw0rKMiAAohvWGbwbgnOAUJTg5y/pRFhoEot0mmodd52Kk2WGnumgKh
3Ci3rA1lE9GJ1KllYUr6+0n+/37i/8FPDHpdeP/y0v83P/Hzd/7NUfpb/aud+J//1z/sxGEEwD0A
QyU875+e4X+4iYP4P0TkYXkBRiJIHgmWh3+6iT37PxxMtHEUB65AF73/q3+6iV3vP2yWwjjGomxD
Yvf9//V//vc/zM63fyye3X/5878ad4VzdzP/2yLluA78wwCVABtJGAX/hexe242xlNV325QQ40b+
1UYEx5PWSS+mkbssIg5RQegdvJaWsBwSuVcKec2nl75W5YuGKaHcZu+I2WWiqr896S4AQBIgS6lo
2I/JF1LQMWzoRz0mM27RqvEouq3jl8oFBHGn1Q4mpMrt95ACmA3u99y5KXxmgCw7iYh/+qGf/LY1
7ZUu/MYezyUtl+2esDsctZGaD4NPjeRIetGZdskw2wwT8f7WOcNvli2oVS79noMy4C0nI3fR6JPC
Ts2BcXV7Su8u4CpoqBJq6a4uMLhRc6hQOsgIJJNbPzJSIfpUhhrfyR2eGC7181RCnZszCzuvWi79
VP+MuhSmEeShrUJrBWu86B/WNQt28Sj8iy+Za/vMKagKVhSBZDkpdRYFuHvK/enEzQ5Cn9y4MTnK
moIVqsFNsmZjUuvel4QVUkppishm9hG1V+WO4c23vC87kkBMa0qp+9HNznYCFozC2X7fk0/ojVqI
QESwlKpwLwxHmxoSQxa1P7jFmC+vsskljKp6d4bDYAaf9kxVrzsf36ybu9NRjDOVdJM4FWhRdj9O
G9kE8pZM/Y9UQDvhwjCcmKVS9EzK3GWZPvCck2323GRb0v342IRdsgod2oyykU/WVFH+QXc7rpmj
b5rynMdBugt0zbmpbn82wv69LGmFWQUqbmVWTSGwrE/xtyUDfszI2wTFag9Bnyb0ZVJ3dxUAXnf6
cq3ePRUuLWjEyxVVi+vMxVdBBi/Kq9fZuo6VIIdWqydfLwHyy34YhXUKh08nbbvdVKLnaax1wPRl
2q4MN0rMkKBm6bXKljBkvd8wubC2UVnCcrPNym6nbEt888cUWOmxwQl2z/xwmQj9t0p7L21KDegw
OT28UZU/qpgJED87pDFvLreBQcNc4LtuLQbi+wrAVdF99QHXXr9yvVMZ44jD0ncvCeIXvSAwNneb
qPTjxywwNxupDd1wjMtNOirQ60v42Y1wLYugTM9ewlGpT5V8rmZ35TfWR1jJ6V0usJUoDL1YKSpN
W1Hzbf8ebAHyvgOtFgtLHpkRDetKFN8FcdSflAP8akNgW8yx8wenB9xeTwHBRJ9Ru9OF4pkMp/9c
Dcmbl2f2Ocp8/8z4FyTTOKtzCQ9EpmH2jAf8ltH4dQ7mr7LGfjulw49JYfKgAr4hUO1hDviT9/KN
+Oz8JIGd94ts3sI0WokFOZ5IwrRrYBzvoy6+iUR057rpCegUGdV0aflIBqJ8dBbEZ9QDNC/NT9GU
w5PsuUZk8onePoeiSFxTnexPwkN2ZLDzWaRLfSqTpqar1Dm7+UygzAZa3Nj+hGMAqMOMPDeU1i91
F3+Zp5Q4yxGCcOZnW07AgB+grJ5V1x79oSluLp08t79/F3XwPqmqbSEL8s8ydxyvbpmW8AgHBdCc
bPbSOgtACHdDtLH5NoNgZgIcJXL7t6BiFiCj0rnYwwSjJk6sQ4MVaMXh63eo44RKCiR4DrQvRYMJ
pteZD0UCo1/xUWeKSCrKxVMdN7RNQCtw0OsYR6DURng1PQlox+LNfWKK65MsfF4WzvJ0UM4UIlK5
FDcosrItgyNORDzj9TXKtHOd+plRnJ5fWed/e5110L3XbLvExyA0uhxkRA1zt+BKLJLE2SZl41z/
/mWxF+daRwDSHbLNnCrNtmTy8zAWgbeN9FUHeAP1IvjwNpwtM/BciwIAiQhomF0aFzU3XbCX5W6O
gUcW+J5+MgbHrRSZx2E0IJB1bcG32ECIzYvO2ZD2b2i06PekQKMdOXHsmpmV7bw2IaJGw98RxbgG
1QgG3m82mowiQM6eyqdIwOuwlw7fcz/sGuwT8BKS8FbHA+9POtBwhC+9kqCquFA5AJfmYyFpKrU7
a9va3MNhIUC4TZndeuCh/RAU1TCpxzDlKlKpn0beLQ0LsZfKQqYMGQk8tXyKh1KP98hdfB1bhYPC
lTN23vFH1PfvWsB9u8+NVl4HIMQLJgjdIQtSwNF6FARy43BQyJtUdWZcie05tT/xq3fb7HuM+E5x
JIeJP8feri1bgynDdFApXiI9uK9YMEioY93YlF6jYWrX9qn2woud2PWqijyFUmJtC8md1i4GeSsz
ekw8cJqDMd4vLgG5210EPNEd0xMW+4qEhNV+uNpvcP0oqKeYR5iUJd7Rad1z27aQuYm00Ktr6Ja6
u3/b4T4I45ehET10QUyxfvybXosc9JWz7rsgOUSLY1ZdOf1Vi4m68CHMfk5Ou5FMbg8trHP8nQjp
A2rHYUyA9YtOnEsXB46usLCVZiyvVovoJ5h0sQP7lOy66sUkFUzZXE+/Uz78XcCeMezdCk/6TxWv
gaXz5czzU+0gXPFOVvCzC7/jeXYma6VKuY45f59Lupsu3l1CId+6nwKvhvsb9UwV0/LiVxRSc4kG
s2Lue6zxLar+bLU2maJ7XnQVpgCf73XX/gxon19J/P+H0E1+59VAn3AuL5nS5TocXY4yeXsN+inY
4I5mdV/oAinc+CGKRYz1Q1bboOm+cbjoYzop71yVhqWOSIcNNeLssUGOWQzwLLZu9QzNLRq6F99y
8RfwFyDdfSe2K6pB5iW6k9WPRbfEz11knFM7dTurInsFkuONxsQZxAXoq2RoixOg0fe68BHliu7o
zqk+zQB6UQGxT4BIfi2fRhdCMiZx9uQxYIeb1vh59busYWogL4jwVyHzYZflPrI3nssH1oavOSQM
MNk2N/fsj6Obu5QFCChOnU2KybEknFtY3PNm4lquC3Ahqsp0I10mK8MgDgXyFBOpWb7kfiVftMYB
VsK5M1KY4zj/YLBoAKRMFcCkuGat6l5jBeDBSXCG3d2OWPLinSpS+6B9ZiZU/P10XAySrW+1h2gO
YiiF2DJMArvbITP2JPyXsJm+y35G863pT2ZPVq74kIwXhnQwj0Gi5SGz7pTBYhtZ2SHB46mhlGwW
D7uXrsdNRlyVNBatQ+WoaMkAYmNkAug7h1PoMGd56CO4IA1tJ57lDg9yrD+KJthzs+5WTVTuOfoW
+7KfcNEuxTGQ3R/PBM8RoYLPLvxV1RydhxSIWGdjWEWo6C/YEkDa9+PXvATfbCgd0rhNW6I2G+Gn
Pe/HZBE/CFnxY83S3H018YTWFJuP3vR6j5mMc9sMYwkcRcdKTvxVQjjqQN/jZn9ISVUBFpj3Yv4T
FkQZ/v6oFaEcKNbpb86wzbpuxl3Ye695FK1wbnLXqIm/qZFfULHmbe9Nb8b44gYs/bd7H6gyTEe/
JZF8ruRrXevljBmiRXhAYVgYY68Xq+43SUAMrdL90zylsGtnJkc0HOptO2F04hDjMHUwwyN7+9s4
ymonF/vWlaN/nCDldEZ4h9AYs56XZ1t67pVjC+msPIa6O0LZxVYwHr05sI/KlhNq+XauO/PduT8y
x1tODm0IfkqfpViU3vRkRZ/xK4UHuyifmoyv1PSckXUJDBJkvLUVRMWd+5kPlVs/9HGvdmwKYLzG
o12SlObwUW6stMEyEGFoqPSfCi3vGFIbUbO/YcLSr+VyN/ZEk1prHbSoOfK9Tm2eupYQn64DfcrD
7IyfKL47Dcet59GeVMb5azRgwnTa2Gbquhlj82c0GeSt2HdXqvXMZsSRS69FsyZup7aOT1aE8J4L
rMReKc2lJCJkYavwtVk0Z/GmXBhcwvLpTfhmM/bzDXa0CXWjn/rXOsEPEC0NQg1+ZIZCoP0EoXVl
JLMBo3hLIyvl8BUSe/BHtNsQlF5NMj0cqPZxmYEtaXOqVAKVUM3puoxpsbBx/7gwYA5i9i6FSscL
FcXM+bjo4G/tlitOWnKOyZ9wLh/9yDOvqd7R3oW63TiYrPC5w0tJkYykeM7vl4PUHenSxbxBs2mF
UCrQgS2EUrzcFnXzEiOKB0BjGwuasax47l4+canFmzIaGyaH8B9xo+2TpUOs1Pqy6Oqrzn2oh8Kp
tmRBrkXtmuvIJL3Apr3qbGW/6RwBOM8A0zrDi6gjulyVKTlQkd0nwQPsDpGHbzhgvWbmQWKuAml5
7uDUcEjiQDxeUPhWOfdpEqoua2keNLvg3u8KPMKiiBCpiskomQ1ZxleOaZD0fxH5wY2V0l4kydnT
wOrwPXYBdGqV+5eWKWDC7AIie2A/uxnIt6p4oXlAvJfsA5ukngugHhG2HyGf0hb6VR/43QlhgXwn
7wsAXGs+6iqZeQm5Tepkaqg1ytElB39+bcfwLSt1xcgk7wn64YCE1DaBWI6LE/6J71EAoEcNo5O9
ZcZujYC/ICKlDDrKfusFwuyWnrNbNRHX6HVf7NAO0k3eTy7UMNYIa3AQBod+VxbMs1Kr2QalaR/+
8ZRgrUkWPB5M4LfTUr62iyp+NT5tDurm+MX0rJyWW66GV9MOQh+WICSLJMGrLIqnhGHlpvhPns6j
SVJcjaK/iAgQIGCb3pbL8hui2uGEFcL9+ndyFm9TMT3R051TBdJn7j13in/y6M4gCkixIRkJnEQa
+1vOpIci68AoWikMqbg8zzGCsNK500cK8dfvxGc/JurQzbL6YHtH6s1MrdYMpwi9ReI3CGWULrfs
uq/zwGaw19mzqe4KdeG8auEUJ4sg3lmaf61h6l8RQ7Z2eEhXZZpdtJXvQKyAJrI5eLKALpBkYwJK
q7u0dy9sVGxsJaKVyjQlCE/tMJr3uh3a0xCdBWa3VdGFv7tQ3wLd8PDbv3HEoBspyYEf7GnHsXgc
c4jIbc0TgxkwPZhaEgNS9xtBCcnovSJdr5S/Za0oTzCMbDANuHsiCdjk5wIvmXGxLbhndG2DA2AI
JvrgPSTjnzovu0Mkxhco5uDdow9HO28tBe9eJSFj9YlQCgHMznX8M3KoNpgIfs1dBjte8zamBVvr
3vnqQx8iSbw4a8sY/jjMSnGrg5Ur3cchsw9zzkp9riKU/b05gEXeJIt70B5MWlQDPVpROzzPgCvp
n9nfSy/uNn5RbTN4F585++VxSiCXCDYJZTVPl//MxRVZsFuVv2X2vSYXpqTT6daM391DPiFxjCKc
eu0QHXIq7JM++YppCD11A2oe1YvflGQJzCGm9EAeKjG+R8PgomxHjcgR1C7+774n/qFQ9a3U7MQ4
abFA8kp5otk7WfI7mOefcW5tKP8UbTLA2o7hexNXTy04M+RrOn3yCLiXorM2EVwamI01+IyqR3KK
9ezSWNoj4+oFjExwdUPMPrUTjlvPzqxjQefStKg+0S3hw/S4XyspYfMx9T/EjBpXBvP5xjgQrqq6
cW8Yw6u110VibwbyuByG5vSj7m/Lw58fVVG1Lizp7rXjWGsPNzMpgRB6J0pjvwvVFqfPdGYpREU1
LyAZO3PJ5IxWV5PAGpSsRYWGETmAEzhYMXVDGxXIbjhsrBBmXo8SwDM2U0wxYZBPO2goeGRo2qs9
yAciFyr/NljWGlUQo8pk/qMD0x5GfyH2qpybrVCpwQ8EnynO0vQpD7mWGUuy2yCoII48RkJsXHC2
VN05a90etzxzw1j4DArvGPKfOJGGRr/Qu2X22TC0iNn9S24Z8VILRK0IeHhFQeNv+zSRK7d2i53y
i795BftA8O16SUPgqfydjykjnVcHYGOTzG/sqOtd3Cfp1htr4J0MuDaeNfTH1ESPYgz9A2vWhoil
DBje1rbj9O8QdOSDi8q7pbh4dkEDOtMv8i0vx/RUfUxKLjchp9tyt6bX4a0xwb+JSQZgf8KvStKF
hE9LjsyNJDRsRbu5GsSxbSAKVEWOp5YRojKuJCgK91BkFQ+tQiGNJvTWiCLfcSFqXpR8Rh44T1fN
KvNABre1BuP2aWkn2+q8jPccNLounnH07SlW4A8BJJK2TNk5ocBlz/k4VYaFd0B8ncVpuuoiHw9d
QljNsDAhcaY/9I57u6h+1+MwP9wxh0lQ4MlLIBcGs1jWCpMhs7TlmLVircggpJshs5AS7qlJp9NU
gtXxakLpA+vNm53nBa3VuugnlK4kx4lDJzB0pS1a/twX3yjkGdi5+YGm97kPLGyCI5xMEmsIcSHa
qOUhN3dEZ5fhBwZXd/NNfXECDoN+AqZrOQnyP9+GVeRmZ7/k5JyADNddvudeB/Msh5tdZlDVZ3iz
ySIJRyQnqRNUOMqUzD/8ft2yTb8MIVkF47sXSXO0YaOjwmq3tmSAbC3jcenR/+VoD9TS7uaCqtid
dIecqeWjYXdB5wPDMIt/eEQOCWUJBy9ifjE66yzwkm2c3DFHFbGmrDaevA7zhplCCLsLuQfjJA5J
g6Cl02bXCbmFlksBoEHdkCWDEzNzngwmyA7xFuYOmARp8Dk23KsMlLdNXcanPmjf2A4nm0E09JcY
GaiR+vu1erALTQqN3b03I/QLXe5iGfwzTfJRLzljhJ5kUIQUbOSOSgmgBjVUhrKJ4Hm5fb6bnH/4
TWm4h2Aja0I95sVlA1EMm5lpRtqi7yht77eroDmlCX1gJodNZdLdHJIma/mIYSt0OFu34neau3km
CNXOyMR+Hh0XfeiT5/rTIUTuaur8Sw+CzDnggHjSun3MBmeFRhZ+YIANvmxxrCE7cteuCD67KfkV
h3G/ay073hKQc8cZxZCJGo9uBQ1arV2Ay1EGx4FgVCK1X4tBqgMlwR9FsPh2dP12Y7IQjkT2p01I
1YEcuPOE9wekktc/F9yntksiuiWiv33iADhlruIV4Rd27xWTOnRFnIUAmYPHuop/OoMwl6URFk+y
YhyN5c0qaXX0WF5iR418KhXQfDFvq7rrhMg78AYyPZKOvPkY5gnTdKjsCauiuWZUynxMv2vdOpva
izlqlIAuEqj9aGOGV9Z49mw3PBRj/4JtMm6CckuRSLvL6LR3iaaafKZvqlo+7WQmt5KpOSzUXcBT
xr3zM7qkdEpS36ifbQ4K2KJ2HD2bJvxnxlFsuxwVGiU9oHJHbqPXLuuqEx2JtjOw7VF0HZOR2EB/
N3tIaFqtrlhE3L21AN0z47HQCO1K2/8r/IFeyDfjpm/0Phu9cS0NX3KWTkkGrNFmT8yLS9YcU69a
dfs8+7GYa4NgVmfcW0/W0JbrOvKaDVXML37+V71c0ekW2yR3mJv6iNP7btnEcfBF1/tuaHi15Emr
p77ZErbnc1dRcGheiPJB9DwVQwCKeIqIBgVEt8aAMVKMCzKv4hGURce8fnHM1aEZXMmQzw+hVK6F
+6V7XKgy+IwTgkmEW5pVMTYTFunmYO4Jn3HOwNKZiESRHi5ut5gOFmq3tc8ma1VLoltcwYlWudFb
0Yp/EXTIKIgPbNMoLlrIqtIDeG8cBPRAzRZNhqPllteK+MnDoF6GHPALGMwJLJiJV4Oy/oNjV5vZ
xcOlo2c78He2jZLHntGWji7gwLpi7mFzD8ReNe/kAGe8K5lkTmNzyBnOoyXPZxjAzEjScjjEXsCH
0LDmsZYtPiv7CFk+nK4NtzHbAzxboxvuWclTWANxSBaeBIxjq6YOnheLhg4vVb0Ze0N/m78oNJdx
nv8RjDvbsY5Xpick07t/nBrmQ/VYlcOLHsW/0s//ROV8D0XMQQK0aAX9/pdP8JA1pCiIfDqcwPK+
KZWTcwi8jMSPGgl0nK4aiLUwWdF7zdZblGxsE/8xc/Xls8QgS/gPRuU7HN9iE1NSjHgsYtc8YNzG
ipTWmC2kG9E7+1aPXbh+ChdA0F3R3hYU2ugRs5OTec9Ozo8IteZjJZiMDgU6K6CG74OMXqOpxUzA
tyBpoiP6Pmzx4B1QZyXfrE9ewiw6DMtQ4JQpAFBrxyctN782NUy9RTMHVHW7M5o/3rWiG60zPe48
//a67q0bo490vH/KhoyoOQvJ7QBMBNBvSjA5CdHiSvDIdiVVc6yIEPHVSSU+4y2+wV5Pl9Lq+I1l
jt4OfTlSWKADZOZ0rad9ryhxhqYdthqudRA+CCt6Ze19mNSDVwPYnXFJF8zQMisZkftDwojG+a2w
sueucR9aS5MK7PQQnYdLoummvaIeV7XnoqRyGkJ/mQaZSG/T++BFJt0FJViObrI5R/hVMFC0Vz+A
da+ta22h6PKRjD00Zwwy7H3D+aMgr3WT5yVXY5Y4K9VHzlUGMF9bwLwS6TWuecIwFxIZhmSPBeRv
E6bjE6/8b8ezGXBI708lnce4gqCKem3cEEwP1KT36W1CXEldS4DpRFyxVQb+V9r8qZw83VpNs9Ao
u1vjE74VBGo4dbb/h8XOhxZ3av9UNR9q5MiLsEFlJcVik3v+JqNSIAMgRpxsotemoZ5zQoFLHtcy
iac+JZijk9My0dQvLWo4j/7dZRFQGFDr6VCEB+u5QJ9EV49Br6Pu7kYrBDjui2vEDNuSOPCwfl7d
LA23LNOwRvm482rGbikm72tnwqMhQDVVfwanpdNOPHm95rkAwD23iOM7ODjaN3/5PjSPCBBI1Ch9
MowrTLxN7/vbsG5AyyNYy9baVeEmjUm1ZSESHQPKfK3vj5ugjlMs3gOXEC1REjIAJqTYK75l68Iz
iHX1X0lqkVWJnxGXbEGeg6jj46jiq/1PzzguKusxKIiMcLr+M5vAtcfvfkzhE05bB0br2hur7wiw
RXcPFQhFiWq3N+CX2cflOGHS2v2FrpTQaI57OGor6mDOw2BTj+IB2BI499H+JYsImY8GTuLCWi+y
a2bJN6tjI96VeG2xo3LCDGiqrOSfxGFoR2zRekXVY1hxj1hMssxAK2wnrid9KrVKkaLKdw4HdMOG
tVVUXTOyqPYztfmm4qwG1ZmcoAL9i9w3a2n/eRMxTWFc3j/lFW41yl3ET9PHEpU7T+UbbwFKlvUk
TDp5RILri6oJ8IGzc5+/F1tbI2+asB72JB6mJFeHw838kBcFot5xqU+jhv936DAHoFVXtC/ZuW1S
/EqhBu2fEgLQjtYrZu/2MDTjC1bW5GRE+0lTnl5JXqiPmdNc0rFP1yOV/RG9g3i2+/aAVjL/ViMC
SfffHDAAU6nn3EJj6UOGU2hv8rqgIQG8kypfXjT+4DUuoWl7x8Ki/R1e+pgtba6nm2Y4eFks78ux
OUlylkobQ++xrqh+LtNALC9ONrJN/QIuqOeSsh4jrkTc9eBKNKUEtWY76dR6O7LaW+G4XV5F7H17
CAvOSABi8MjUW7UGiz8zEds0dXEqvcy6enBPBop6nq9zj3r53LsJeCdn2QdVHWARwvQNkxfIetrs
eNu45yPEYUD54hev+44itpQ9OIy1r713YCwgtlpE+llOBEFvW/LkAKs17iwIPuuZNqvO3xW5nrdp
fx/bBzI91cxDGjEeSi813yruPJCvI9LZGcfWOGE1DUNgo5FXcZqXkdm3foXeJp7obMxfIuyIy52D
DQ7Du99Is9Wg82OhxvBUtSmq/B6OULfE4ExbLPWNM+Y7hwES9OgFinCRIN0msWKo70NtpdD11sW1
B7Ys5tE85FHdP40Bq2XNHbutnfhWDUoegmDC/xRRgYAB90EDbKd7AovI+4vPHop0AOvC2IOYS0US
eRauI31Bx9K+lfoT1+YqZELdsId+qOziV1ww5PV9XtESNn6uuu8miIn+Ih+e7iwdsUsjvDF4Vjr7
rbL930scznRP+buY0eyFLvmCzOT9TWXrfs91zPsI7eGxSmZipZhgExMLtBGPAEgNUrd39RIFoLFg
ijZ45R5yL8L90/SHZbzHGSxtxvD0Hia9JOPrmBAGJ8c/lp1UB/vOjXEmLzrlPvZBtovwInvKNyxE
FVqLmMu1ob7fqJJZch9wm1gzGXQ9sogtrO8Gn8U6LrA3c2E1z8PcbpZhSl6nZTf20R8rVWoHFUbu
EzkREN4JliJzOGza0rM+UE89alMRFQW1rr7DfdyeADTVdvMmYd3JyD/Yy0CSIOXeGSXxPNPttvPa
tqiq86i9VQADaCVptJe+/C4SgkkGnDtR1W5blcfHwqCM1u2isEbZT6UXJVjAOvblTURC7Gw9urpA
zhqhVpNYDzTsiWdhtwRUQjyQLPTWwmbMNQNNR97NtKfx/LPOyOXKOSVXdj/Jo6TlTanf2qizziG8
hmNkrJd6Hp3LZO6Yla48ZoMEVpZ4xa5ySDBjKfYeTEG8IhePaFS4crYT1NiTnxkQP9gAVlgTXdDA
LT9Zzl48is2x6UWGX2Vghq3pAGKvtKhYso9cLszHkc+wQ2a5w3u8Ay4zvzgypwZOEMNZUuwH/87f
ZiF3L967c6NgEjCGjEyhiFSna1/47diu7neNbGp5KSQulYhm44WAhtfEj4b9WH+Hxr9GwX2V7F2N
j1/IRmPGfrM8uA2Z3yJiParua/1eIi1K4WfMKn5ss3vjVd/NtzrftRMSXvgYyd5v4gLW22wQ/ku+
ry3ZCRrTj2XRyeKVjg+ZW5NS6uTqmGKZwKzDuNf3iAFW+dZNixbrOXOUtGTvFyQ0vNL+mKoguKjG
5XnxWu/gNHdI8awewsknSrGdi8feaokwArzN2+WuuxIJhG+QK/QCy00HSCbr0+FBx95bZtwboLvT
Ui3dv+J++Iet9WG746MhcfOSpsUfNdnlprXlmY2aTRILpOM8b8z5vy/pkt1qKGMHjUyB2xxFI8Hw
Q3JihUNm0xgfKc6T57pc/rp+cMD4kn6lZJwMZRZelnq+ILfPLq7nfgddF3/2M7M/L3GOmMyI51zw
NKUB0hIuMbnGAIHBMoxeGUI326hbiHhYKCL9jlYbd3j3ENL8PVpqPDvk1IqmGh+zKvxVGNk8kzLX
ADEnbg/HsJfa9ckQD5U0gjAFLuenYQgvUozW8Y6VaxaGvrGNkmggU7QLx3gjAl6PstsVIetgryAX
NF/Io4omGwZJz5MUILRhFleDiWcn91AtL0Ug3bcAVZtMWo6u1n5slXqz3Ho5LUK/tpKYg6YfoIiC
JmRfBRScJwgua3UtG+piFJbhR8lNtXEbIomixDwJQBnr4FcHfvUWz71Ngr15jySHCBs8UIAMhM5h
Lh/8rk4OWOk2CXaqRy8kHPS/f6rwhT0IcFW5XxCejYm8rgiSdHuFQaQJIL4G/WlOxhLTO3j3Vplx
H1imv7AMWzZpFxJ1OhJZIEbMhGlesJEsh+XZPbtjuM0jdNn/fakkEgJMTXDT3KtZPq0mXb6QRLYH
NcXpDgaUjzOjxi8dFcGzGISzbUnb2/z3S7fMzUXG6R/WNVsHVcf3gGFx0+aYqbja8C9JYhuE7G4O
WgjABZzYoWDzstQRMndV3bJ0eVVdWN8CRecW+9MrCtdqL51yIFVDl49NX/9z4n3JBX2pR1iOykbM
l/OJa7d0T2kclIe/C/vmm/RVcV0y93sANr9HoMO+wT/0HKWXQOj0msVc9FOQPaG4IliX6AUFsXad
2P7wGLXdIygGtUlNNbyYpX7q7s4wZ7WJXDvd8ZejTKrItpNNUJyqFJVHEHYxsTa8F4Z98kp5pH9j
wYUAz+sI9Qz0CQrS+NHCR+7MbC+GmxfE+pKG+LMDMhMu8MAxyzfdr1oyXO+UtPbK9NPODU6YydJ9
ZOXx1pWL+1LN4xHQ+a84sb+9cgGMvLBXdtKuZgPPDESNzS6XQYBIrgr2aY9tiq0HjldSHpq+/0gE
nu0ai+KdFU+0oYTgqITDMcWspLXf3Yr8jbG0w6PVMwhyOpSTReI5KBenTWo57PIZAwx6kWu3Z3qV
lvp7nhO2u0hv10VrUQPIITiXiKOOUkGtyRrIKb2PxDb3fi2pFldtkX74UawXWzrbqiE5zIwDaWVI
OVNabSbybqDzSzva9+AH7uCgZapbz1l+pvM/a47Hi+5t0GnwZfaD0zE9iD7wsKhL4s5rvczmvDwH
Lg6wbqqh6Bui10eT7/p7hheCxIkAAue3W4XT0dVcGuhMLpbsn7KZrXkRsvpHlcnWimXYNvJK5xEr
98nu5a2Og3pXjWYGlm9/JLGcj4FER3gvVGZ74IuH3EgTG1IGsmfUNBo+d56fhjDCzQYX2mWpgx0N
3wTLC0N0QOmsnSZIjrBr/W0Qg6/ofKsiu5W5D5gkThVTHntmtU0Y1DcRJugYa3KdJpohQRTv1fsK
x6HbV21S7Qda80v//y/Y5/ASVTlAEu+rmgrxwiSgOnGk3uGQQ/+QtGeH/cIpE+KjMQ+uTxGQdF1y
HPlPtEd0+RwXRALLHQKxYFe30bxl0LWXwzwdKlVF8K+VDwSIh8aO4/y9S6ZPJIfHyhDWhvmqZL8M
myBWqDliX+26kpO5dcJLAw0Ju1m06sZCbzWLpnPaepQu8OpO2rHdXVtT0U7aCR86MwNUVJ7eUMeT
yUlm4zqBRiHpKTd9YtU8beA+2c8EL8CKKL+Wmtuyyv4CSWTeMQ/n+i7BGIx1b3o0A41uSIk+mw3D
YBYpp84aWAdkCLTX80hyQHB/loIwU5e5dsgOSRfs6hF9NiUVjNx8mH8nhBucMD5Mp45X4/TfL//7
J19MX0aHIYlm/I7//lU9JH+rWSOLwgZ8ytzuSQ5fCcKn4+KNxMjW3YFwW8YNy0gAT83yNdbkS4KK
QEg17PLRCZ79OtjFOq8eVdpTC41eeYOGQsfvo8rL/D1D44X6EfpBzqRC2Ze6IklGt91bE+XxARuB
t44HvARd8BnE7ANYXF7KeMhPfjbizEVXbwv26sjA2GIoItrDnEFuiu+27apXVQGLlE6njrmpfyGN
aJEqO82jxRPe4NDdiBGxRxdnPMmxQp4EXIACIBR7e/JRYUUiPk7CwcavE3cT1l4NKa9oXoau/Rck
yUfuWD2o2KmkQMyCJ7f5Pbp3S4Gm/ODMoPgnG2dpmncXVgxioizj50EUU08V06EtteR1odY79zmA
AkYwEcF15jHUIBesUtlPGQuNy6yZIcfZuY5wZnjcTZgBxT1kMfuNb5o02cX99Hyx90yyXJn17krb
nFCRJWgT+DPaAOQZtwzN7NJuOl3fE12b/DnMRvjbsTIgTqjc8rKNN3bnXMN+Uh+kMSFBwSnr9u6O
za67FhW4kSCW/sPgc8T2zQILZtqOaIpRqy3dqZ2t5ohe4ZjELqwqBMMvpMy88u0b1qg/vbOpoSA3
BqVvsnzYfll+qdDOj2VcUWFZDUeAjbfQn64YBJu1buz+svRD9d6wshsqYMueYL2z9LbN1FEIaqU0
eRrY1nOKQApjx/+HMYu/7SN06InDAWsSp3ywKpDromTs2sYKFT3RnUFjwS6OSDBP1bNKhfOGIO9E
iFq+j0ZyLDycGu28vNZJ+TsvPQI6K1ZWke7fofD9LG3skrmZnSGgEM5YuCCKZ9nDk/trD2SKDWGR
HCbHQ4QyL9OLwzg5Y0B5YfZsDmj0OeDxsJ6d+Kmfol9tMWbPUfs7w7i7MVxTu7a1nrv5O9V2g+hc
tocgAg+KsjroWADHIyCVSETDB6Mz0E9j0W7z2PzMT9adWjcitx7ZFB/5KeIv9MPvSbKKZfi6xl6q
HiCLfqKlWefxrc3GGgcvEZRKI2afx/jSDA5CAv5+z+6zp66gKbE63iwLJRO0i3sQmNSonjIShK3l
YQQSwe7a+m5c8E2+bJj3ton15IdG7Rynsa5QFwvupqxfFWjHN74s4+ecBmKFQZ3irMqGnVWmzZOH
BqJ0LIeLi59sa3jWKqqPwzz5KfYY/dqNi3z2mXEfmUCTE5h1Eh9t9UM3c2AEW608NGG2bOeHhL3B
ZBvziGq13JVFSLauVaQvwZIlW0xXIJLYeBpv+WBszf7dYzQ3ZrGNBI3EQz9snXXqqGtiTR2zNbZv
d0YhZ5QVocgFmRaFRUAXFchfqMIwXqOSwc7/kiZRuB/El1fckwSW0H+fXe/aRzWyeDYTjyMXUDJz
AZF71R/HkLK3RvlaLoDrqeL/KRkstzTzl4Pw2nE/VEN+yDlfuQT5EwQ8kxkV09qdabDmZOmPvk/k
TjrmVyTOxTUN/fzq1SAvvZYT1FgJwdMiOAk3viV0n2sOj5rQKmxiWMK/2lkkL4sLjr5reJr/+2U4
z+4+oR5bYyJg+8B3e4X0c2A8QXKyCfdFp7xHD5RFk+E1eekCkMn//SJgGnUJBoLHa5u5hO9j5gKd
RUTBvCgAGqypUWagrGfA7EEyorrmrmB+Wjq02yJFo+4C2VViJo4dgZ0Ad3ieGmu6DvcvqQ8oNSmn
V5oCRlGoU/fCCNY2JFpzLb9oPzA31bxzQ8/rJSe6kkuqeHVYlB+zJCPlUYrmInvvX8Ou5lay4QXQ
eINgFb6gUCXbIES7M3IJlW17S3N7vsqxesl9AijcofnBGDu+ML4iBny3iIQF7zSt5lEwTpHALH1s
0FGBoDYqm995btpzlm/jyV22rkOBbO6iqHqM/gZ9ztQgATeCjgURDA5zx3HOhp/5FvbI2R5Z3jRT
Dj6oZP4lpvZmYSdfrC7baRJ2nLBjDlf+pG4YrHUHksMLmkOPW5HqoCJjUADvBiRKV+mChNaMs8t8
gY9H5CRnwEIbBKHOSrHoTS751aL4ZvYLI6GXhEugVgoaokiiZf7y6p8k4z/QVta/NnE6bLOwhi5o
8MG2lgleBnBAzCqLc2i2OXTik9sy1hNRYm+bFoZ35LcUe1gntuCC7HU3Eq84xyZE7lZsAkJDATkh
o3G7qdjDC6kRGWl1GuLmxXLD8zBDu3EVlxI00eUeTqgINbY+YszXSIKBDkdMoIkmYZsKFTf8zGn6
1rPNAcY3i5a6ZtKEHoGG4sdFWvRhuSNRzMs3Wvr63bbZRIZm2oddGT514Db2lsfT7UHAfIsIIp5C
adbWGDKf8lP/ySeekx6+fCnC31YVRLfQTYADk6By/u+XsMawPBTIGGVGynx2bwapNppbJwEKUKAN
XlKhzndfO/i6my5h/ZjK9NpmXfRajNKcHJaR3MnT1VpQvqcNbh1VSgsFtgWrm30XijG4smB9qi7+
0w9UjW2ewcVdxl/zFBDSCSzTqV3n5c7SaVT/1OkoeYs1V3MfrlEpuKehGPqt6QIB+yHXl3bAjI+U
m8T4LAyfesaMkLUbIs0rfQsHnl+VWLgtKKoTdnS7BGcN68qu31iKlVNf5Hwo5TWfcHJA8kYkWCm9
QJDME8ZY88FAsA11Zo7Ko6FRpHE9mfnM2hcKSkBoBKd64GXjrUEos2oG9GOFg8nlLpFkluSj+Vza
g5jQdQkXoF1znyeaZvTwpPge/BRbHQCKkHbQawYw4QLlOvg9kUUSixhU8taH1/KgR+gfaNU+y0DN
+zGjJWBi5udBSaGTBlflO2914mfHOkF2nTNT6lo2kC7TLrPYznMWxnIVjm5+RK24sFRDS96jE7IF
ObPj/KPTQKxFKTRsCBpheySnVaTuoVSLui0DXU4WtK89m3qPY2OfgjtfgfxEmG/rF9/qTtzYKG3c
/NYLMgkl+tK6J+KjHnnjIQyVm2CoEBglbPHq0B12hQmxiLYSTksM1So0j6quCTLI3JespcegKvrl
tz3LjighJ06rL0HChI5AyCOWt/CA5QcxF/+AknXEE9TLtm9KrMFx0Z/bxOP4uK/rlhwrafLmJmWw
q2L7xfaJe42NekODhYYQNS6yVPBYeRu/hsrs9Wx5u7hUf+3QntFp9oeibFnjUKis8um+pigyuHAB
oQOiwuTpoWliZXqIzQDEA0/tGkszmXQLHN9ZLZusEOIyfYeONXEUkAGuzTBse6t5JHgRTmvu2SvZ
Eh+bSLUrqvHNvXPk1ezkxzR0vklYBEAhe3ZwWb4xSf4ZV0TwRfyYspzeg76CBQnC4kdUndbGFBY/
8gX7ku8AaYu8N20B3uh1emR/B8hDUSSQomAulPUbMQz1dzzyIyXw6rK0MLLpKTJJYj08LihX5DkY
HF/XMSLltsetsMMBgLuuqfdRGOgT8o4fBFElpVlGzHosf7LSrq79wMtLiXSguAzXSRTnv0IO6rwk
b1p1HmRiRKZw8kVEAHx5JyI6LBVa1/6enOk1B+K4cjSVWl51/QHL22dsSOw2y5uZy38wRXgEGe7u
EcMiofejp9yUDPZzpHehgfMWQIfBM7uztY0PAWytVdjy2GdIiCsWL08hI768ssKDKZiyDkVJnvf0
IlkIrZzBeeMyZlXp4TQbjM1PE+qwmpihD5OxN/T980GU0wUnONICuRwSgkZRgA9s/hZCoOFPwDeB
c7my0unQE3G6bhL/3TfdxXa4gu1OvfTMqHgVB7GSA+8pYVNPsvPbnYs9pZwRmaAW/5p6pwWoqTg0
qhxu2Buov3oPTZF9yH2Ki8PoRHsuLoEFQrrCWw8ZzQJ13sRrP85omsr2JCwwO1UvlwuuXtJUY97R
KLBmcHLNcp6IUEagRq6G9K0dE+R3FSQvKhnA3g7/TJ+Kj8oP0EsV7ko6032KYFkr7RbN1o0A6rKe
4m8OigeZIf4KbHc6SdTtmKG/BYjQL9/yUEnYMrkKxK8rq2KbWOU5po3KY3hHk/YMPz2iy57ylarT
5pBgBN9VpcnQA5tmnbn9sqYD7kH3XuOmvDslXyNUIofapaiobIaT5AdEOONZKYb0Uyge96K/dWM+
PMFlj5hojE+C4MgHNRdPeSsqiu+ofKWk3JWtkx18kwcr30uR4Za6O3pNec2XrPzDGOqnyqe3sc2Z
dFXDeIGXDZFIkp9C6u+r6rFcSoIXuHtANdLI8fQxWPQlUdg6BJY3u/o2NyHzg5l5LWuCdZF78cZj
iSh6+0rq1U8/uO/J5JUbw/Z01JfCffSc5hcBHBGrLrZHdtAxHMCT8UrCJvNINOKpBcU4StXw4DnS
PMjB2Q1lGV2RSysmyo49MNVx0NViuBqfYkXeE7EOWNqfu7EOzhQWRLpzV6KJRpUmwuU1T/3wpUXQ
6HrgfO2keWzvbSCu0i/kVwFHM3VYOaPFzsYquXgk4q51QmR82TYcav9j78x2I0fSLP0qg74eJrgZ
jQS6Bxh30vdNuxQ3hEJScN93Pv18jMyqysypzu6+aczFAFUClBHhcpfTjWb/Oec7sqk3cFyoIwtf
fj4vKzQCNw9VjM5B0+wIjSXrcdaB8COU+xHHvtzO8dEqhNRXziB8FwoB7UMB9LsBwJolxfg0ts6p
VvV7vcX5lpTkRYrm1Vri6tQLDPj61c9qidPSnEZX1Vi1e9/sjvQUaVtHr7XdoHI36yE8C7O7BWMU
n39+IaLuu2Mnmwf9WFRazZ3CT7ddTb8xTJT2rph0xSWvk13riCzNoE3h3qmhNsy9CasdxmOmGcol
sfMPtS+noyqzh9jpU7I22UGaXA/wuTWvT/gpSVTggaU0tm9t2JkOvPW+jk7kVbSrxYV0hpb3oEIF
J0lwoBnmIJnMZX5hH5R61O8oPU711OF5SxsvFfZ4SXrTHVNtRlGnlRpBj+jK0KNgYiOkIoSKoMEU
jUu3qOWKqWKyT59fp2XzRrMsQGxJuS2t4cmaTQWVElFIoBqfCb1vGiBxWCUelDHK7gss4k+hc0LS
K7zCySrWVLuAr1V4Mg71NZiCgkgCH1cSjovennKIM2u3gTmpC80+VgmmXFHhYprbJwgdHdMOjtNJ
64w7eolYD/BN+u1lzPPurUgK1ow8uYXjVGw0xWme+Q/CzGFrpDQds7vxRqb4zKG7cKfUJgrVIoH0
CeFPLS3Mu0YiIzUVHVpFNIUbJQzZ3te+jgyA7aFKlI2Oc2untxUbkyr2oLpNp9KnW4XKslsWG+Mx
kwSNoHJyeAAnAfRZnNjuUOEchd3OMOuvsmoY3i02uHBaxsKkqnd9u2M7Q2KkmHa2bemnoLr5VmlS
NcX4OASPoPt5cFwCbpYaJce+fzHHND7ZpfMdQjjV3zjINom14L+mxdYIe95jBh8y9JrweGflduYS
vquw9eF/CbVdY0BAWoL/P79MEzO2HDV8X0B12zDYZD8S29UBT21FdK8zthkY5tDOmekj/FNLcJsL
zL1lQjrILuBt+FmQHeN0flTUCnHBL2a31HVySZlzBwDTQEfCmTZVUj6QtvsYGH+uBmVs7uIx4wvE
CZKQw6MqP2YjG+9GYISJSM1DWbK5kUDU2JQ15gaSq73VWj/YEtTZOlEWPxeG8gkh7gCSmLp2hfhq
4i99LMUcniq66L0+bR+nQtGOTokrNwGG+mb0sAoENCMMu8O9qfMpxv2K/88TThR86lbDSVONNRbS
mMcbMXljdrcuBXdQylLkux/P/kPqYzCndwJV1ARmlbx1NZd4ETnms5/UwuvZV4zcpoiKhuVDxOKZ
AQecG2U+GmTpIaOKNXlC46KaX44pyofQiV+EwSAv7LH+AFgw0osWlt8zqB1x8FLDT1igMYAcowT6
dmLljyTcLK7FyqN9p7xTqvI0mfQjg2pYG5KORdXJ+vUUtwlCRayu5pxpFQtv76pZLHdzkh/Jr5ie
mJV+08ya9Hygo9sWVuZ6xCVEmoytpt925UOgr7Wg/e4YrWAV0Qj8GUBdoTh/6l3+alvPDW7WjVKU
36t8mN3ctLilch8bQETGWtkcAj6Bu8w/ii50vppcPqE0FFssIBH2D0c9RrN5C6oOBEXqXPO4INGn
Wm/tpOY7mciQ/IXSr5R+gIdqYeCKq6ulu1ngGEwtZesJsvUAz+GFQiKjt9oK4r2cJ1KCtoZck3XA
bgKcGvXwXtGSQgcuHNk4e49nvaUsCJOk7RennBBcQ87YnQbnIVYSl1QSc9g+ujP80cMy7+8Cnd84
6jifx5DfwBRsyT9abNzL8oReaONDSfH++xPeGxOho2nhrMDGJOjQh2JPIOMhMWFZkJLIfJNBeBZc
E9o7yWNFnasnZr9RASCapUq1CvsrXm7ypqYKCrFfPIbMgvdj03OkDSoaP5IJmKu1pFZw7ZlQcnc6
xsaJ8qWI2vkL5dcIlawFOxK4u2F+LrVduezwWzu8+gpSoz6Z8daobGdd9uIYxv7MNiUg462QFkCn
bGlbFy9NpHz4HL+PrfRsQz/0rcqYgUZAHIIdiAvUmzTww0PQSJw7OYbWINaL/QTTYpBsiM2Gz5Ct
wt6lPy3lvpMaLOMdAIx6vC9isNvSrC8EevMTT2jvY7IZaFQYR2TRnjn5aiqG4jmIHXeq9Vs+IKXM
g4S5jvgGigE+7jxl5E8555ZW+c2ulQgHexhtozGniB3O51wBoTNJUTDwf/qJ2fpvI5ItP+iDNqg6
CkAr/r1aeQF8/eEb72d58F33VU/3X02Xtn+jay1/8z/7h79VEP8HsDFN1XRdGuD8qHr+d/qLz19B
+J6+T++/54394x/+ihxz9F+kABtmCY3eAtW0eMhfmWO284utCcuyNM54v/3Jb8wx3fqF8KfhgAGz
LUNaDrjFvzHHxC+qzicYW64lAOVBFPzbE/xPMMfo+vsjcswmZQT5jP5iCpp4MHNBkn283xNKpltY
+58dsW9boPCynyCHkTKkbEy2wn5etI9jpYi9zjl9XbXVj7KnnU3QFXWb+BDVlrJRAJVc9V7N9uQW
Z44kpBe1ThGbwEHe0ZcbsKEALukS+IFzb3yrDVXfsvQrname4OU7p6yZHrs5FZdqTmgKIHF2ifq4
3PCrHNdjNLwpdV0wRgrkQYmFtbZLUpVJ0baHCv82C1zvZm37OJAavicIKa59VwS0qmziyZmfQRGl
AOp9cejEWF8HekXWvqF6NcnfR9tKc4yhFtzjOceBDcUqR4dixYvKSzFVD45KlFU2zbThRydrrl3c
sCP+GsV+7zRjvJqqJm6aHVi3IC+pXbDCZ45rTKtHJdm2RWCe1Zkm84PRSbEvkiogpGsPLswJZmoJ
Rhg1Ru3OZuICP7+tGqfehk5Ou9YCyWi7cTnSBTct7Lv7mLodSvJchpTAlrWFuxQaH5G9GNPMj6IL
0XsFQTkrmuj9wVOomlF2s0PJMgsbAtCG+sMs/AsgjtUAteK0AEAyxcauid5WQe1hoGF+V0vru/Dn
z4lsvMl5leqwVe4kL0qIHdu0x9c45+AN1mwvQ/UjwuuFjbfeTHp1wfSBYho7yDqEzjSMP2saJO+H
eaR3Inlx2nt/4aAzAJI9G01OCFAxCHxNEiUoBUC9mecQQa9pnsPUjq8BJQlTmh9ghZCViCPrjr/0
FNUT/ldZURuHvRM7XXrsTWtN0jH29L5xEOBoX/bjxGZeJcj1laHgBpxOrqk6DAm4lBCf71/reJTP
STi/YHarOUkNB7YisC3CrvU4N/yQKLIDjQpVxS1xqocXBWMxogF5pkJ/smv+wP6YDKhSkxrWG+xP
SJ6O9oQmlIPtTiyXQYxymMr21MZR7kYmwgPEojawgIShS7XIt+vBqdPDIm+vI1Vhs416QQMtNl2H
psN26RjRxqMqaG7oxaWBjamhJXC/Qdke3nW9W+grcGJkhXkLUuVeTCMThG72b9ViKquMxj5D0dvg
xpe3cQ0iOruv+2Lrq6221NDMB/PvX/7xbaNVyT5q4zXd4uUxJ0WCb7HigFhWRrn7mX4lffjchh1+
Bx/tsv8xh4r5VrGNh23nkCGo7vS2F3dMxhYboW1chzFWNlGj6icjT7N93fknY67yu8A23jVU5y8+
1Js0YniFi4sbJvbm9dzMyipkWoiGZDnYMkSH39hSn5KamEMk228ZccRLJVi2SjppH4ceclo9y+Yd
z+BpzNpbWPjZQ2NYGpVHg3pijs6e0mwX8gy5/q59kalDEMlwGE0TkdubQzbsa+zEaaHJb9DKP0Ch
1jDcp7WEn3AfpyFZZe4CdAZjRBpFOyHe2Xdhj1c25CMRKxyRhNR/WNjMuS0zh1z5NPC4uPx5gna/
gSu4KTtIv31p9Iegm6pD9qpx+IIS9yvoRJfeWMZflTaIY8Gwd6rb4fDzO+ELcbQKxmJm5mOgZopL
G2tan+IMhpyh30ptItCS+5gUHe2tg3wRdKXxYiS+gechp2iLsvHzSOykwI6GFaebvZHhzq4AVX/A
iYMnWDFr8/Dz+398+fnfhtgC5lbIYDc5rbw1Ld+qOgYsqnIbT2lk8IipcWYhUqVLQaobOV11mXPB
FxjOFPIG7b5rcvAVEFKYu0JOT50PvTItZF/nqYtGliw5b+tA0x99C3m6IJSYsJ/y1ClEp5one0XW
DN2TRpA1XWkejk2oFEbQXUjhOhBOSK1XA5egEyZUQHe+O9P38qaBjEVlL98Z0AzeyPn7QGnN+AiE
9wY6W92bKChbjMunKo+qJz4f2Z6avs++rbfGDNQJov2A7YO84YIUQLAZTvI5K+o7KhLkBVv7l0L6
4ZC3tGv5tlRc4s/jLpHB9NIzCKwVG+5bR8+sVQJBgYQBZJyqFj5bXvamy0h/8tsI618bbIJUPkzt
kG3izHhqaB+f0HFWWZIy2rQQKrFYwP+ljYlQDft7nElKrZKEybR9pTO9sx2sr5gjaNmBy+lpeCNg
Fa1D0zRJVILwN8wP2tDRwzjTr/OSOXW6lNjmzExWY3GaekLk8EUVVn/fLSTj25IlnWG8/dglVHPl
gdTWtmXHK91S+p3QiCCFCs7Ihjv81mDBTNQYi1OIo8d0cgDCRFXOXGqviqSuDtamhsY6u1VLaWjD
qu4pm3ExiqqWlf/6ZRrERIRNPmSQAH7d4RfDeIbTBDCyljCQcPKCNQpxoqiqgtO3YYBH54w0RhJ5
bdXecAatWkK2bu7j9MaYtgZg0lNOVYwA2lUqvBXpX3jTzqmmYHgc5nWYwflVQpbraap+0Azmpo0Y
XdVw6o1V9CTALRUDXkMuPiinfRJx9yuwPUQhHp4WG4LKYbKv7etQ2P0VoWAa06Od6gaWfrFsrcr3
uBOPSQO0ypkLYsc9oEnqeNtx5Ijvl92mF/kt4DDlMWqhznVYDsrg93NcAitxlY36HBaauanjLuSy
dygTgoWwShDU2pKW6ya3Gi+IHEzz6MRQIU0AfkA9t5ohb5xTWpBeLCYxDrd1nNAxbcC5ODjM2DWI
q9ZYnXAK3jk0K0/Yjdc19anAvxf3wxR4CtHx/GdrgcjibYmpM2FgCdLHyx2fsqSuxoVdK8158gfs
E5G2DRIlIW2p4UDQY3PTykmDmZK+U2DW0CEX4pnw+1NfltQANymdtjPxO2uyN1qafUHEf89AVqzw
0OF5RoJlOkUNx+zjeYiTVttPuUlUOeY0zr1yLfIZi5SN3QGlr3MHXOCtanPh1+DpZd55WaKX61iD
qdII8NrQOBUsR3isixfC4f5umms0mBARLu/VVZfbl0mElIu3pZuGc+nSbcY2MAo3OS4Ou5iI4jKk
DMX8TWi4b8clui7qcQsvkLe9pKN+0IZTN5v6omTetcnSpZQca112+6wbixUDR6aRqebpVYjxiMBp
xcyO2aDmpcNUblUGlWlZRfs0RBMZs5hkTxw8I0ZiF8rZsrTVFVw9YMJCvtQi6u7GzqOZ+Vkfmos1
wW4zIvL6lYLaoTSEURsrOvLxeysD3fGGKtj/xFQpqaDNuMTkYs3sVDjT7wVdhOuR9PsaCKxzpn1m
F5kco21K4dlSc6qea/9JabDNcAoOcBBQrGBY+FSacpvEEUSJxnZYtT1MvQMc8mpd9QHNvBVoh3KS
1A2kJm4Uek/Ubo5vFVIP6x2NDc4b84PrkPbgFPXxW0lxiCVuE/pxjEXN0+z+uewALgDLemCLO3gM
6WE/In1EOSokFVmwNxrtm1jqltVFBtLg3OxC5nSkYAX7baK3ed5z5Fa2DgSOkwWDCSjWASlZXpuw
3oWWwcuiTWKH3rBNyghzgUGMjhqlbuA4UBavfZGYh5Q0XK3Xb1WYLEgAlUlJap7IwjzXQvXsmjeG
Lc5zaMb1YcE5QkF+iHSL9mB0m6rhrf7vPYj//hz+v7ZfxeU9+2r+9Q/H818P5P9vntaB6//Faf09
j8qu/idndf7Zb2d18xdpGqpq2DgjNdM2QX3/elbnFO+w13U4c5s6R2XJgfxvZ3XxiwVHWHc0kwO+
MIT+j7O68YttWKrgEQ1hOYZh/VfO6jqbxD8c1m0cVZZmMjDQVUPaUso/HdZF1eSloibOrrORfJK4
fkV1w97XPmdlc3EdqHKTv6bxmPF1972YnjQ/A1M8pj+0oQl3DGTBzwTjYyu/MiqelbckS4xNXHuM
IJaabsgnajZCW6ILO8B4xE6QwW2cvqeGZu+T/MVXykcCKwHBynU28eNkrttbnDztVm80zAz9bRJY
I40+wFNLItNsl/Jb7WGj5dDa1Gy6QVIEdJ1Eh9D8TCH2SJJ8d4CDIZGgc5fqUbbaJznhxJPcojvH
PjbmsUjneucb6a1NlD1l0rQjCYMoAQP5PI4OdUSJF1lGOUFQnAhPH+CzHXqN9ph4DL8LZZHV8oqb
Na6MVj0QBZw2nAQ1NzYritLS5ha/zWAD3dlm9Fc2dM22OJajinrV+aL41WGjEs+nGMAPG2iZGZvN
ivxGYhVumfGUNBlT6tBoD6J61HLtLMoI4YlM3xTVpzknU8H+g62zimkJ75PuAFOKGOvVHSeTCVxD
YqHuWE0D3MPn6Nd3BO649zFfRAhbMfxj4Fnn2M1WBvWruB+0TWdWsCrL8QPyD+bxXn22FHAwTKiD
V8PZzjUk2S686VOVbR2KSQiSLjDf5tGJ6u9lgF9JWmCwxoJO28wpsi1GN5w2SvRQ0dzOfqPeDBFq
Bv4SexsmvboB/AeFlFzsZj5lPXEx5BK6yLpg54TOY3+tfOc10uPvS5cLSh2Q7wxsUibGq7a8b2F6
jkzzEukRInRy0Im1ciqZivTdKRqYB8XnmJIOcG2ijVaZe6IBe9EYzJBzc/ohcBMa+pfbdv7B4f4d
0i7msYcaOIQN+IUkgwd++3FVHOifblZ1A+k8KklR+L2gwCpyTqSkd1UGO0iCMQVRxPaGCcHQlU9x
Or4wB6AO2Iwad1CSFyoj+b0LFIdQvQwlCrfOAa1LX0rY3f047LEQL5G4J8eqzkHue1yRe1TfAyc+
hjCMk+3skrf+diwfIRoCRgo14uqZ/5EUAj7E4Bs7taOcnVfc2cRHU8Myd7UMrSOlPmdTRWppCwa7
Qug7QF9undtoq/ld2Hpx0RMS9X1/jYeR/vfZjF2nym8OEOYDPFhQUQjXxsnps7eBKjK7Ub8NT4Nf
6kfd1P0tDJ3rmA1M+XX0kE3Bu1bIUxn422gJrjXkmKHOLQZrax3L4SEIFeM4yf4OhuTSxEdhOJs4
t830dkOyjlTugFU4+UY50kpI6HJxkl2CuMBrvFScBHaBAiE7rzQXEkipcNpMMsFmujt2Yq72/Ptd
YOEdEGbq5ZGGFcxmcxQmu9CxjSOSqtQqbS+N8EVXv6kU1exoXMbQkyzPGtu6ZgSf7D4KFyQoVwsj
si0lvpQjdi9pbAxbGwP9jDmSjC72txrjq57tLMyhNWH8uJq3IhkviKgJLUAU1NEWRjfu8i0yZAfk
0XyTiiTKPPnavlGvYmIxCwdklnJiWIP2/uwjQOJNXtnwEddBTPDUBuBNkyiCQZKqHcU57Di6aLHs
+yDEGQZ8DqaNsyrUcUShNXDqoucyS8FMFiMDDyU5Du2p0vsjBfSu0Fts4v6jZjYHv0Z2pOB+x0j3
OIsd2sJdAfB4LQPscnh3Hzn2UAuH1ELv3fjMhw1Noj9ZIxJe2b6kecvbmhkgI/OTnRSP/B4pRnMU
f2+xoqraVwV1gi6thIkU2Ktete09W25NweLdBZa4t0fAEsp8xRw/sVdu0cptrEdI/8dSDyknLcLh
gQOO1wrnw/c5Ow5TGF3jgEFXC7zzNDuxfHbwSmDXP2fJFJIr1ZKLFD0QZKcwNl2qNztblT1huKk/
0IOc7GMsF1QS1wwQJ8LroXbUw0E5mlSyrLRMtXYFIKgnQuf+anFq8g4SIKZZMaLIqn1XZCQ3IoVF
LFJVAgQNxdngtzwDbPAjr05aFpEs1Q+phY9AN0NB1K5oLgWjCxZVs145Xoje3tQYdR2qMopE3eHr
FBjf6oyVTuxAjmNWzx6IGeytOD5XVfiUQAnFyH4MO8GGM5uPyPCTQpqWqGaKJwJbA6fONX2RwPgg
0lSJtrX1/L0PDUGlFUZUp7bfKmUE6GUqloczA29lNU67yKpo2Oj8H5NK72GmZ/sKKy4mS6Znupp+
NCLeldzTfErw1rNAmM9i+6NV8UsFIw4+EgkgFayv0sdKQrXg5Or4cldqPR4xsrKgSdvwwPyoawxV
2jauyr2GK+plKiPIw2kPI3gw/Bdk0pq+TBemv3FGe9Igu5wBc9ouPY9Qk6P8I8Yq+8OOt2Pdf0Iy
lPcO6wKkCQ2u7ciKAu5bnIwYlDdk7HQr0jTfjnbxJOOWo1GpSCyUM7DxZd6koGbhl82OBkYFcvx8
ntWYe6tJafmDgm7u02SH4ZC2o6ylwY2cOeFXrXNcc7D9o0LuBypfwpW0UAetTHtk4tdgEuBuobbd
QSnNGRw6ERqVLr019kWwSNgOyRzrgTtq+8xp+CDLxCGdZ904AnSLf3s34126M1SssSU9BbVk3KVL
eoMtq3vLCvmVPkkTwpKDwR216HNIldJlFLeGOpwdctlfyM8wMsLm1AIgwvyyKnP/7DMfiJVxRzPJ
PuE8aTm0hjLZcq0cbLRlYR53wLZ5uqp8D3mDqnGh1FPBnShdT1xdu+GMphOvAuQDGhRYPq5Lewiu
SCBcgsAa+8HYqLQ1+KbysrzFwqiPA+2tQ2k+5iX7CRnGJmM6OEvYo2Pcakazn9XojHC7b0E39IID
pihINdLzgnK1aabqPQ2os0g1SsCLT6UWdwtuQVh8Vkqs0Gu1BAJqbKlc0T1lVCiHwIe0Jnq4zCMZ
GARNP66FTcklsbYL+yR48ZTBrBIl/AI4huGuea2B5BM/WmL1hsnyQz1KMLIt8G3bIIQaQWgxk44O
YxBVzM3VsX1ly/LRBsxjZ7/bR2OdXlpNARWsK+wRcGd7PSZo+p+3zCt+5ML4TKPRi3vuKDrCfkDi
oiK/wzRhkxnWGup3cAyCpdxwOoFwKja10bNhVPEKKQRJMKefTdFN+BYXcqZVYH+4MwPdC7tRPYey
vdKPAemrd06p2r/TY8+61ijHvJicdasObDb6cJeWTQicsT5TzTysK8AKnXqzYqK6cdHdD1Xbs9kO
saMcu07N161p3eupVnCNxA3sMGbVMTd8rtYPPzHWZUP/YauirHTM9L1GSQTkSbk3Kvk2YwTfFKL/
HjnsHegtiXmvXEB1m3IuH6n86qisgL9p22clUw6CTjEY4d8tiK4uUTVeYjVtygvoFHilhog2ZnU1
eyhl8KueKc6mMY9H6MulNYvu0Z7xpMoJ+SYqJH5t6VpEMnK10XLTVtxmhA/mbnyUsGLoTD6LHopc
nZMSIegOdE2h5yD4MQByqWToDbUAB4I/lYF7esmWApVah+lhRcNHW4aPOa1HbNTnm9Q3IZdaduCP
M4Yp9jXuSJEFeqLfl9o+N8rxTPYApjg7JbcwgFSWMVbENsq3YvSHQ+DwFGBNZ5TSD0xvTKwIamm3
xwCdKXVob50G6IRDkDjs7Vife6LmYJm+J6WAyxh3h6CCgDra7EHnHgZn4dB4ptnPeSybM7YdcZ/k
e0xu5iWeg+bapAoc2dHAMgwnqQ/2vTC5E/QXbXCXfqQe+F+DKbIdJNY9RFPcFiPbCcd6NxJY+LLh
2otX04JnFq/EJ7PukgzPcXypp4se3GnBERxCZ9zJ+m4j2601Necy6Y6OvdMa9pdHIc89HAKj+Vag
G9w7GYYm/KDdvWlcCnmTAkftIcGwHc/TCjDgnmd6pfmk1+8H9RvYoBVb9rewIJz9AF9t8izS9c6J
/mpNHtJu5yvqGhUPOBLTFf2tV19mnr7N0unn1P8Wj1P6lcHlHk/+V2CylB8UnODEWyOS1OVS4ts/
2uFbSgCh2jgOWeuLMR16axeVX5p/racFeZWsNhjM7BZDyB0NsVF7Pzp7rcXTe9T9+yi+1TR4mOI2
xJcs2Bs4iDgKsYts2InPl165Df5hLLfAyPdp5QYEkYhrlfehdciTs6YSYDgZLIfO3Wgxy4NeTKfx
sn/KqvuNUC9G/uaj2+jXWn9Ry0vznFmrgA0K214EVOdxru9wVlYXHtgwTrl6c+hmKfk0evwvnEmL
rHzPKg6D5qkhL4PDM8wETpw7H4Kz8JiosYO40Fbgm8SGmLyj5xyjbA+52kpfR9CbptfUdzC9cIDA
raB5h3uPL7ZzcScGAJaHqb20Khiqu0klOnnOUESKi0adwbhJQpCDCGZe0u148I7dHrXtNLtabq1t
uJOs2n4vEq9SWW7XMt6m7bZjhFt7ebr5eYwmvOdBp9C4KWKeoRovqr1+2kaEITJ2XidQj2HJ7eau
g4v+xHgPy/I34qIke7eGTU73YLTuuh7PeUQk4kYJQCMO2vgQ1rQ0MyFvz0HPbOAZr7NITqyfieaZ
5cFOXxv/WEX+ak2vaeZsiEcZYH9V9tgr8R4PnpXvSKgl1uscbAFEeYQxepq74f0Bu6opP/PSZFM6
12h8NpKbiG8wMEhctQqxZfytm0o/PhbfkntNx9tJgARtbo/vxzBvbXmGpJQpa+aea9LWWNH2zDLb
8DB1l05/0vJ3OF1hdDGqnUbIoH4tlatT0jzCGrixpVs6By3Y9dQE60dw8XFGVe1+MygU3+5r/GzN
q0MxcAL8w6V3C9s624JVBeKSMF646ZOthVSL555eWrpGr+uaI6TlZqrrKCTkjg1UR3NjSC9M3crg
69YYNxXJtOQAtKgevDg94G6e8N33Hilg3lnc1OCjp2wTGlT4kNZgAwKc95iVFyXZRNU2FTdUPY+/
Sn2dmq4blGHUK34f2gYtRWqbtR96nb8BgSTB5pSHkUqW8KSnO05PRP2OqbEpe3ceMIRiJOeMv8ZL
hmtvlQovFmgi+NvXswlGYcUjcUmx/eM0WsGby0/K4qki7L8Gf2o8krIjUsr8C5mlDuBl4hSBn7nG
nEeTRP0+kPvlOmM75qzKd0qPbXZ70YaQKUFj8nwYSZcQj7UWWDXv8AKiHdip63KUN4r3+snHDYCk
0K5AV3KpADJkxxW1uxFGzDchvYxSdZM74yryAW0iK6xAKnPYrwN4pz/G9htExVV6N6N6YNyKzxYS
/ggRkXkUdlVPGm45rmnvTCI+PeDKOG+sC93L8nOYemrpYupY0xpiPsDqJdzClEh7z79hyfPfwVFG
zchtydXOy/aaT8gPAP5oItS0oAjC7/jSmNcTqsUdElPdQEaEgfyq+JTvVfbIPjEeDvmwT4d3Wn0V
a91b67WVfQtaPNLQ+gtIVYbvi/VY55+RPgHlNOcDnPv7LvPZhAY/ApbJnvlU1us3vOcK/lr7LkiC
rZoNvdvAkV/BknkhCsRmbdwvOaBgGqvVoJbfjfkOpIMLOAxmHPeAaXJbijW+CZWeXYhE6D+uz4fc
psN8o0M/gsL+1bK7sfBSJhVzSwBMhwbZxhvG7kUE4JP9rlv1hYq3nJzvmLh+Qv1P5cAAto0iWxtV
9Gn6+ZVuIlKo6DCtQDcxjODBpiYQYYW+uL2mGdzlz+PMr6woylvScUQbJhJqBdSscn5Iqa/qjPCx
QVMjE1lHKP/jW7a8hA6x1MmUYT1U4mqhW1sWUY5OSc+qSn5uPk7AIAStNBMH96a4pjlwZmoI8Fy0
zToe2iUXW7PmjL7XgMdXBvAPCLvIGidSG/QY8cGyEQMhR2LCPvgsN5Hff8sKyoEcljghKbqgyoVT
qJXw0omc4G7uNhlns+3AuEAFknDO4gpgh56AqyuKxAMK3qwrzXxhrLw0xlEkWa5sECPVQJzeUfTX
KiwrTirx/UijoxYWpod/6oV63fIZ+hlpHxZxlEh7jbC1MNlXpMw+7KCDN4Z4QgYpXHIRzVrizRki
jOJqIUllivuoM7d572irIRDsQnG5mOl8HfmNZ4RndLiStcld04nemKvEfMA1We/Gwr4fWfdwWtTq
qz705ygdZy6H00DfldeIV+YkL4bxgR/GMxLbBS2EeyHDnqFn1W1KLMpvTk0F4WWZHcfqvHUomSHO
06xwF5wAMcG8ugaJfzVCuraZOoykPpcklv7O/1+yutxOLbfWOeT8FwvXdDRwngFxayimyFlppmyH
Vr7qdjbgPZ48mdi4dWl1iP1s9//loJ8W0P/YvMkI0EId+ffloP9dd/n7B/7N/3Gr3z+/mvBPwtBv
D/CbMCR/MTWhg1ozyF04wtD+LgxpvwjTMamA1TSp/UEXolLWouLVEeSHdOFIZCbm1W34b/+CvdMy
HUPY2DH5Cxamy/+Ch1NbWmFxWgdFvv/8t39BFbKkhswkVYmT1JEWT+73Fk7FCUsodYa5p4yxaNye
3jqbtQb/hJP5ASq7nmwdP1fuNSFo9WkMg+1BX8nN735/v3lL/9Bf+0+fhhQSJczi9f2p6tqc+ZRj
eiYKEGW0nBA6teNq/dc/Y3mMP79UZDbdtDCuCt3+00v1HZLNlYqLvPTJy6+cz79+ePS9v3z4RX/7
nRk2GCal9lsePs1C0kCJbrq2lt3/9Q+x/ukPEZatS1tlpr84cn/3QypJZ2SVxIKMnKO6SoSHzicV
LmPBrsTy+//gbVma2f+vX5kwTGmbi2f4z2/LYGExccpI7KfYdzjAWeUTAwKTkseifPzrV/bP3h1L
04Rh6LajctH/8ZU1agdaxk4EfX8RTX1WUVHMupAl7YHZsP4wYTd1//pH/tG+vFz71NJL3bLopRem
+PO13wHUiYe6M/d1wXw0V/AklnRDRn54gy772JSK9QYz5P8wd15NkWvptv1F6pC0ZF/TkAaSdCTu
RQFUIW+WvPTrz1D1idtVFBdi9325Ef2wewcbIWlpme+bc8yQVBEUUF9f++/RggJYnT5jPrxJw/3n
7WajorW1xYnQwkfNlqh/DYpYXX59kaml++fr4yIk1psuJkjLUj+MFkP3hRdKaWxM9+qq9p/iRp99
fYXPbkOYmhBcA2P9xwEC2MLCaxkamwqc675HQL01ff+bQf/5RaDgTQ10i/jtP5+VDfULy4siaPUQ
yqP0nA+L439zH/+5xPQn/PZdDWUqx7z0mQbLW7+uXvtSht88qs9ehnB0AErCdGnrf3gZUCZQe08D
vBiaZhW65OGmAMIpeb02XsihDW15gPrum8v+/V25KMxcY7o0qrqPMwZlZhViCXCytu+bdVbk9dnr
uviqigkhzsxCXtKyCa6/fpx/zxuA93XBuJiuSU/3z8dppFXcYtCl3jEMt47wtmMybKJc/eatfXZv
JsOaGcPlUzY+zBmFmxtBRVTjxkoPBN5c6TCCv76Rz4aeZU5LJNMEEscPLy32VIMNGUNvNEvAylJW
ZGT4Inv7+jKfjQ1Hw52IPxuGyF83UihOUzoZ3h3zQaPxPHw3+D67j98vMK0rv43vGEwSVoHC2OQW
wiQ/78HnG0P5zdP67LU79rT74VkJ3frwPlTRcMISXEWag38IsnCEPYKt30BFuvn6iX2ycXEJvCd2
QmfqFgy1P+9IMaEPlaDyNoStFludNtyTJyF3475tkkXbptquM3RwmsYUL58hkbwEnWHsvv4zPnmu
OvfJKqLqzE8fp3F2fFJCg6OkVFMuR/F2HFtMXP/8Iphb0BDZBH7Z+oeNiytoHURDKzZ0egxiPR1l
Mwqv2v7zq2AKMtl0YjiyPs6yplWUgVpa+tQpvalNcW8HXfDNAPnkg2U3+59rfJhmCbEdyizlGq2T
49iximHt94pCQVS+WIFKqcczvnl4n4xJviqHjZ9lMDQ/floRvHLiKaW+0cilaxUBRGjx9YP75OP9
4wofvq0hqZkBBVcw3GL6di1xa0lS5mH8k4vXYuDrRWMsmwiL9tdX/mz0TQcHPF2WY+ofZyd0gm7d
doCa4sHEmxdT9ok0ytVfX+WzJ+gKDSfaZGhiEf7zS4vxugeOrZmbIKSOmI9djVtdcYnRHYpvvurP
bshFDufQLNYNvsw/LwUYR1MKabJG9q2xgPH0NiBh/+Z9fXKRSafHJlNMOxb3w8whAxQvMdEaNCB1
Am1crV6yAfa+GeqfPDXBs7KRUevY5LQPSyBRvFXVtaq1Qd1bzDMNJD1qFeC6MdXof/yChIrXj5th
R2tNB8zfJ3d1TJpYJLm9cX3z1nchR5Rw975Za4X26XP77TL6n5dpMitqSQpvNpEYgOXoInKOIXKj
cFF7WfKU1J57E/Q5RdE6j6IDWEjikRqoT4jURM3uHe90/VjSxSNOiPbtqowKGieQYGlrCrDKxHc2
eLiSJEWeYxmF4c0l7actMhrttfPCjK7OiHiwbGVbYVfu8CsjcNam2LsI1/k4lJRC6iEojwU5Suc+
6rxxqaM/uLieK2s6coTHIeuNq9vGk/JQRKX91JlATrEAoCyajUpXv8au1Lcgd+DrdD5RqmmKWbD3
jJywTdPSaQu7WjaJvhrk69O6Qxfeeyr6qiFDNsvCFd8rcVcxrfhDnyriiSZq8FL2RXjVNCRFzM2c
sGtYryYGm75yByr5ejnpw7SGyNsejUZAZhRn7n46fevG2Nxho/euHFrXSHQ8p7vtC5sSeU+w2nzI
MmepoVw/Ebrt/JKdyQs4rZGIMYuzvIq0LLLrgZ/xUZY0jTe3R8L1BlvWT62uhXcKYNH70Yu8e/jJ
FEDzVoJ+zYOGRg7q7DI1BI08vhDDxiueWwWlUcRCBzvQIuIRqtidxQHysVnCDczJrnfowKiosdLa
8m7AC6qkBAQIMv3AbU5Fohg0CV2YDELVNkGvOwezdwZ0hOTGGrA74MBRAJXEJwsnVd8DoEHjUvqO
Wy8MQzFOWeAZ8ELYmD3meARQW7tTsB0oM/kWS3fkvSbeoupThN4OY6yZAQXWH0qtJ4neMVPAkIUV
PpW5FTkLllYfgFZmGCSwGBMYhVThgQ5aB3dqRkIHbrlI9caSXrGTnsVYxhY3mvfaKgw9Hy5p1UOg
t7qkvhUhqstzMBQqqCJAMeWmw4kOwc5LRINYA0oQ2imG0qxWhJq8J35dhhtZVaa6d7SoK2iDjQKp
fZTYgXMHHjo6k+oLfRImD4HuOkSU3hr2fWHZaHkghwZjT6YGeRDVK+kprbb3bcen8cLOHCoW4Rya
l1FiDXPxrrnCmwNyQtPb0OrNJ42HUgDoKKWmX3mTSS0D3wL7i88WjxHhZeSgXUkzAnzhmz38NZ0U
YjJHy+Fk8THGk8VRR4RgRSBcOM/8ZFY1kAv41SnW8BJE7RgvSWNoNm00ahuWkcGfpaIgcbSB5mKA
dr1W0gJ2eRKGOF8IyhO+T4pN0bg7xyCGIIPjhl2KktToufFb7VntyjGy9CGszexWzcHXj7UL+qwl
bTp3vG5ZOA4nd5IIXgKvpA+m9fKl68z8MSiTfS56Dy55pHT4QsGq5U7i3uQSUyWVO8QZiS2ufKiC
V53sXssqq55d4dMzCFJVPpeBPy6oh7Q/IHQOizEq0z1/EC2i1ggh6MLkXOYRmJdcsRmoQhUEKyge
6QbEktlRmpJOOKqAbYbIeQ7xvb77FK9/NI3jvWPdrMihKwc8CJFTJI+t0rjXaRmkm5yiyyv1Z0nf
OfD3uplmDzAvWziZgn4jaeLvXqB2qKt6cG6EQR8VF/sUTgtgwWqLXnMwJdMATJetr/WoA6aUJy9V
QVjhXUnXBODmO8PARzQkEkqEJWLwsgTOIYuztVsLhNGykoRbuIFpvknkAZgu4Jv0lieuCHhyl7WG
T4gNpbdtR7tf5KVab3VgYz+o3yOVNiMFVy/Y+1tvoCiWoAhckxNgPhWJpl6ITtSOBYYs0oU8OFEU
6cIt+b7jRreJSqHfUF0lnT5eOdJUfmZj4r99vXp+t6x92A44VcWUELF6liybSsk23rXg1X19EQxR
rI4fajF/LNLTn/HbCQxfbg3hj8vobYg7Nat9d0v3yL/1qhzSpSeoIc/7dFJUhU3SX9xA/HstxEnr
QeVWGFK1x49khN3Psy4iUF2mBB6YyCFRY+PwO9aVJJMXJkBs090bhg0bnfAqHqHOaIZSoxuzVcBw
NNJrEPYLvzW6bvLC+c96EneofdzWpolYpEdL0Yd7x49HRAyg4zvReSsjNEm9S5MyvzZDTMIuFYtr
8g6sM0bxdh7bhJnNLcC3yyLOQILq6L0CUyivCe5/xIBDgphCJ9WkU7rqrVDB2Y2pXi6dWNb2bBwV
PGStKWlWyorg13UWtDm4McsUFUmTmYj3DXOhv4v1FLAGoWFW9qNIm85uZ1qtlvS+lJI4qmfkR1E0
68ectMeWQ2KJpVxNsVqpfrWJNcUg7DQAAY7L1K5NZMKFYelzEWZ07jspMYphJCtoy2bqwpF9/JYP
drFRa0XhHiJ6P1qnVa9GghoIdkOyrKPWW9qlWSNDoagHv5FHUkwKU1XJmmOaqfm1YUn11baicCXc
Md51rTGsIOrbd53lFdfsYeSK7O8O820jd45lynk0NEQJUsn+QRKdtSZKqNgolHeAcagx0UIsVH2L
8L1Tylsahd2Kl05Orql1EOO193Ra8WxeybXS92JX/loMtVZx0aGxQqbTWkk5TW9W7AjIbctzDUtZ
p5fmqfi10rI90GgCjLr2XvxaixPpV+Y8+bVGq12MAqWnsVbNc1PzdvHQ2JsuhfPyzTb6s6+Tj8nl
BEUF86/jmyvpbgGgsTZNbqwHGVxFdO+//jY/26lj2NE5xLuO9tcpahw8Ej1laW0yOeIotaENoBif
1bahfHOlT2/GNFXH1Q1aHc6HkxSGw7hhobQ2QVmXS0qnvObK+efneIxInAI48FIe+VgYcQpADhpv
f2MkKEKccAQEn4XC+y8em/3vtpZrqOpfpTHPIsJsKFjXZW7fEf1IjmHB9kAwv//zaqJt0jcjY4ce
hPqxNcAmN+5DwIUbar86Ohh9xbGAvCZLqb8ZbZ8c5W3oxiBvbM66fzUhfGisKOZydcN4qZaZdIia
HdxzM/arkFRoNCHoSkZVKP/VdSluc4LjG/54JOUzxEMgG2RToJ+Wvojc267v9GGNyFa7BFVKJaYK
uv4YZMCHvx7+nyxMjqB4TzsRwAzhNX8uTF6gaR4+kpGgrCotjt1YU8CyBZyHDGwsrMMqVscrBQba
d5/DJx8eJgPVNFSaIFSKP5xbQaU0qdmQ6pQTUGeukI+ig01FQPB3HX1zl59ey3VU3eGIRq3uw13m
VpdXRdwNgHfLajvSQ5tT9DWWY1Dvv36en3zk1Oo1y6ZooPOhfygZ2yQpZoNElqIG4a5Fm8hGffH/
dAlzaur+tpdw3La3gyHsN627UwDryLz75iY+GxS/3YT54dUwu3gGGYn9pocLR4oG+tqM3Xj+zbj/
7K1MjSnaR7rGw/rwrPSCzA0ntno0ZXa5693Wehhqc9jXKOAvXz+zTy9Fvcd0GAKObny4o24c7aL0
4mEjO3eSMabQQeJQI74vT6Pz19ea/uwPez2HqhzNfVtjC/BrL/jb++FECzx/rPqNMriIS2JYEEsw
tZQo3LrLtmJAczRLdU2sjNGC/yyhLn5TSfurUUxDhNgglSoasyZ/w59DRGcbnRgeVnE984hsI+yw
QQWtxLs+sOInC9xj+M2g/PSKDnAOuhh0mz72t9IEhrYQXbOBZafsRt+wEA611XA74IrTOdyrb18/
5b8+NOos1AktesasP/zuP28R85eeEQuDGz6DqzaUSzMdvinv/zVopkvYQK5s3cAvNPG3fv/QBBUr
n81rg7WJbUdtwN9sEkCP/v3Xt/LJs9ModgDOBx1mEYn653Wk2iDmtsuGasjEoKv2yqjPyzxcecJe
f32pT54aqhH2BzS0EH/81UzIZaFB3UeeV+P3iwaT3ONo/KcbHVraPDq8xvSFhfWxZBwEMs5o0HAq
hXqO9UIborUISb38+l4+eT2uatCv0KfCPv2gPx8bbU1w1oXZboKqKcI5Gn0PXKxl5g+Ud4mB++Zq
+sdZkTtyLBXXDtsQXef//Hm9PC+hFgZqsHH0Cqmtp3Wptaghj+4rcgUuXU7Vv6jyEIJmlxOWYPva
Y1a22V0micktYTX8IHLBxdlqJC2VlEKbeOM1CR2KbnnqrNQ6C6eDQ/EELWNnF/PA9hy51FHFgNJw
tGBjNlDA9r2RcKzJyUm6rzivn9xILZFz4jnK/ZuC9N/dODbxoZbIQjqKDiU2JzGhxwO37K80HpSY
B7FKSccuYA/NM7fydpg0wCQwLDZFGuHPKpQfJtEAV32JSnEUbb82e9vdAp3uSD+m+EnN2Z/I4vU9
LiifYEJ1pHAKZGrOGQWAe8uZMtOseJEbY8HJkCCItWOVCoXUVgOZu1LhZycz3R/hvPmV7q813yX0
TkMdcVVVqIESP5fjXEkU+5atZgkoQveu06ESB7SF4YQ+72ayAxMhEDWHYWHOfJsgg1nTtNW6hkxx
EyKqQ3StWZdMKcSiFQ4sCd8OFwRkeSTdDTX2J2s4OF2hzzlX2hdEICnIVY+r0zEFNU9PHh5k0j4L
n19YNrkVUPH29VNjJM4d1WFrTeOP52eE9WLQBh3dOyrWLWQn76aKBiTnFEIPrS2Ul06XFoCyPLvt
OgTAofSHYx7I8p2Js7l1wVuHWx3Lzw/D8nJKsVnru9mPZDCKx8Sw8MA4MTtXjo4QvXDWtPrCTrSK
U3LtpcZ4tgc/bKHScKruNJ0cdVVt0+fCbDQNPJOL6kmlPkhubFiguAzGjMsB3R1XSu+PL5wbQxu3
ohTeldkbg7kECOYnq+pXWcGaKgzGr2JD8avuoGiBSua2Ep+6XzUJBhj1CfdXrSJOUuoWzq8aBoGA
ILx/VTYK3YZb3ZcjRA/YX/4txGV3iwc89QjpdrxjVpTjI2g84yePuVnjQ6rZdQuceaKQGFbiSAey
kuom4Q+dJ8GehOQ7d42W3VsmoTWjj/Ul8KzmBO7SfWwqod1ZIo+2kOvG3QiEniQCtczOTA8kRKbO
cK1ReZjjofa02Wgk6tZyOiLSSCEHgh3L5kYBEYJNC59Gkgsfm+fQdes6sfJrLe3kxgwMBNQxeix0
37I/tgYh4y1ONHUeN5UeLTozMldxPPQQDAdwV97EyZpVmZO+KEUDLntIwZMlQUHqs56SWDJLqfli
0SJ7WbJL6DRqcnUYnULNc1+KSvb4ePvsJqLiRg0g0zGIjZlmrvuOqHD4L5BpDDUhD90UtjiGoZkg
UTaHtlyUBpm5SysMKwPSWj08q7A+b1FNQ9RTMs+kBK/WwUkxIrkzGk50iiWiH5FeNOFcrSvnQctw
XWEBQadyZ1sq4vsqi+gLCH7zrAC3aHFsVvUnkrPSc9Gr5UUtDTO4KlojxQGXl9lKKXA0k08v4UqE
TvakDm2fLHJPTopmtxr9eSUaFa6Y0QWvQ5TrMClq231OzNx8S2K7GnE2F2Z2PYDaLohzt+1mHtOh
fLJF1TAVlIpN8nhAYqxWa9DUaDBfssoMDrVFnCp1+5o4ErPAkG3HwAVFmZr6EghLtAs5e7JncQOi
rVJ/9Iarhl0Lud8met6wrXAYyiIdF9ii3Cesp8p73RgZ1PzQUlsm7KFOOf6KdidHkNpjIMSrr1RD
dWXgznK3WdWFp4wvysUUQ9Ih2U8FwXIpavdlbGm1NY8Lv9l4Cskq1PNC581MOi2aww5Mlwp0/JNW
asHeJZERiblSIUQHQVhfV2Xk7iPHc09loGe3xljChx7Kol5mmEXFslQ93Adw89xwmTp1U6KBd6OX
0gAoKwjuIKqZFhhpZhqrFhN2JBYWwxOckCImRo1AmYfcO5kCXahiEqA5WFk5JxNuguamoVioY1oS
d9IDaJjJbLDITGKCWVMISzOgvI2Hha7OnmOZm+madOZkXAHWpxnS9fwbEATNkC50RYgnxypGWml6
9dhIUb33PoZIUjPtBOE+jZp7DQ0iiu1EYjnwoIUqJLc0ijunyoHPoSsjbPptpoTebmw8yFluo2Dk
8wnBvc3coNzHmgS5BdwJq53RVQHkkM7HXaiXqriViTdVSnuRbPAwF1AwGteHRYpFwd6TO4bQezQy
CsSUQ43rdsjKTSPV/BbzObhH1yZYGfhdR5ajUbDeB1VZ+TMX9/UhFXqw0qB13yMsrH/49MAGaNq9
X9KMmfT+Ax/hCx2ndtYQdmFDcLewQGRUYWcAKjDq+9Fw73dRgsh9VOANum4RNTNRBFC40jambg9/
g3hIvx3hhZGDTMJvU98RdBRpC8Pr8wp6pcj8lSjq5LoammTpKEa/IuEADqZRhmJNbZ1fRoHMX9b1
wOhyy2k2KkI4SAsmSXGd22VG1jwJYxhT45Igx1ZT2KX20hjWmWrn+NZcq1gORaDnSxaZblGqiQvj
Qdb+G3wucU0gJDJHyqpjPwNWmtfzlNyCNenyUFK7wFCbeQuTS2LoLTBhaSRQjAt6r8Nz4bKJUJso
vfTSlT+JW3E2quJmD6YZB/eaIbUXodvJpVMVbQPljBQba7CWdMGKq5FC7LujFTn+BCdJItJuYgs8
PsXj15bxTWxlU11Pkdw5X75tvhmI9puZ5Rbmnd2WRB5z/tj0cMLgtfWDept0vrHga5X7zM3DqZWS
RAeqv7hL8xGvqaS/c7LdnPUZ3DexLFUFCiIorB8tb/aVMDebZo2aYVGKjf4OnldDEysonyFUMtMz
zcYsraq59TJXPgDKcxetE7YrejndOMsdO9vngIWw3reRybGyJUDIIhHyomTCPWHbtW8L2RVr/m6E
jClqiOegEfmarnoYr6AVlgtv1OKbUkvzn9SXaAkUQB3KmWKZwW4oHf1ilKV742dm+Cbjivi4GLI4
O5X8te5H4HjJMNb0/gIvXE+6uZvG8oepwZQ8w8zAZpS11kp3k2rt5k7WAHXI3Pmv/fg/Ikfvwrcy
r/L3+iNo6g8a1V2e8r+PP/IHmur/D3I0HSKTQ8f/3XlwDuM4TH+3G/zvf/Jvr4Hj/GsSQ1Jdtiir
Wb8sBf8LjHb+pWrIqtW/rAbOvzSdH8RMgE3BhFv9H6uB/S/VdnXKobZBGYND/T+xGnwAUFF5oSqN
KhSfASoiKFkfTmueCNQMsZK+TiwUemWn3XhqeNaP7jm/151wn+fmMX9xH9X79g5c5TaGsoo/U1at
tUBD+li0mGctdy09uB4Sop6bqU/YmPZuWu7iInhIe0cA1yD/VT5ALF4V5bCLX8sCgGHx1vbxPISN
Gt+n9+lLc+8+6vdFpb/KZCNupI+NL6iPgQVWnnTKOLpTCYOfUUZ6ykV1CsyODPK4WZYWdqMe+PpV
KMA6iEquaSFd5B1JMKBqZiWxgydhEUyW0WVqffKIJwlQdktyNRROuw++OWn/qnLk/8fA8fdT/VAF
Maeg0NAZNGKIc3/pVc0JDvy+ihea2i8JS9mQDQ6F9mRlHltRppVY40RXqzPmkGvFBf0YXA+bMXsb
d/LMpu3SPVQP5kTn+iF1eQeMGK6xifjgcPxt4B7+/Sf+bvlwf3UivvrTp1LFb2WywjLSooSxtO5C
9SYytZvKQBWkhPAJHIe4bR5w5inGfJQ9ccwn8GXNqg2GW69LV6LVb2PdRHJe4iSVLgFsELFyx0Lh
YV1rduZdkeJ7o6JGnzHEFIXfl1iXVkf+gDWyk8nRofhGPq8+zE0F7EKIa1AR1mtfW/WiKciSQmVy
LdXaWhgDE14IX2NVjeEpcYxLW5swaodXxczylTIh0IFY0tYx6HtWmDjN1go3Sq6CovTTHbqvt4YW
+yaWcbwwTdQpo5+1pBP5jCNimGs9bI60LTF6ki9FY8gmibi9hmqSbkzRr2wJayHxuIU+XJph3AID
j15jx9GXQOBf7T4CTEDasNebhCI4hHdndbZjLxrNg4Y40Mbs3pXSGsCdotAZE3WVIwHhjHSweLXT
Ky55184PtOKb+qF/kJfsXJ7VnZq9hdfazRjzfOK2uK4V3o1SR2DMR8ztBi5eEiJIqov8rTGFRoSO
coBj5S7LHqpKloD9slJ7ZizY64T07pq3LifASyGhPa4NewqR6aCbD6ugTm9Rn6qnyLB3qYVtT0dv
NhtN1DtjntmzyJfhcvCVK1NTi6m5fMmP1BWxPD80z6nvbK37uEoeOidf4WVXxROtcnW4UR6rl/Ql
fjHMmbqFm/JoVJl7TR14XUeWshiaYauOwV2Dh9ypspmwyB003eJaXsAiHWsh3qu5qtUPRqUeC+zs
HFVqOs2WbHnj4JMv02PyNXNLluiT++i+xWa1dLt6E9yl9yRJ7WQBiZXovTMnoJlrxDdssG8hlM+y
dIxmxn3wpLwpUfVQ3Rf0fYk4dLbtFLnrhzWmY7OCv9Ip59KH1+Vei5v8FDTomdlZX6fpVnlsmMwi
3cTn/Ng+piUyUE8TE0y8Jp1byxei0Zej++qxG154SQgPBRc2oVvLHvqadiMJsMLkOlYrnbzdGLDR
sPGSN3DiVb+tX/tX7TUnNw9OAM7pAHQF59nb+k5mZ4V7TV/CF9d4K+NkJU/KY3efv1hTGpGhThhN
B7ETm5sFfauWSot+Cke9XcWi2cNuBqXqhUchs9Uoshe6yU9ZDDQ0vm5ujXLYZ4fiLjxFdxEpyLDR
y+JJ2XtHmzzcBdPdnNZRveGtSMwzc6uWMelpLyYapkWXNeo29weC4wi6MTUI22FD8tp4I9mK3uBq
P/iX+NI/VJfmIjmtG/PSu5Jb8sVuBxRYM2pv/VLHYRzMQSXf9XYtyQvFyeqOGiGNpX39Ohpwv8aY
aJZ987MCwQtPoQg8Ujs4W7juXSXQzmR9t+R8fyGadGve2rfOAYY5y8slfO5iJV/2MgUqgJnWazri
4AyqZFSYqYTgvs5fUrgYCQn20XIEj2dgXycgDaDRIi3gMAvQW3kXkY8a8OZ5uDcqtT7lBWlDNVdc
86Uy+esaF0JiUUqKC80L3Lo7VWFFNQ7hJb2MD+IhP47VcLDV4il8lozn0UKDJLv4liO+5w1nxmgc
QeaK9sl+4Ew0VtfpnE38qkhc4MnP/nP1s7vI2F9GCuUBdFLAqDY5Sjmgvy9jTdSou5JCg2qTWkvr
TUmzc6T2zZycujKJLOzI+XO5DDcqw1sfFoe2i0ivD+aB4v1MnfgGLcuY6HvwLi4hDhR2tflwg0xx
G51SXPqDYxMgbLAVDQTOxSXSjVmEEG2dGONrc9ffp3f6o3d2ztMxILJo+D1X014geZVsDFI2COWD
N+0WcJeLWcIGwps2EmwoeqN/0pKmWIQ1xJXaWSdDQXfbeZR2YS3gYDgu23M135aniusYj0Yqjrof
7P0786jvQbSdhTmS41skC1d/EnoBXk0Gjz1rExUbWc5MTfnpzF7sqnx2W+oh6Z1y9M7pCOAJBF2S
7MzMuQpeUie477dt9kM/D9D75SzqnHfzVD9Mw2iae9p9BfHMcWeDDUabU81SQ1WCcXiXP1a9ddCO
miqXY4fj/5FcDezdsZ3MfDyygHaINWNFatYtrA8/qt+9TP+BBs+tXl27uBserXNlNgdgb3PV22X3
0b3YBT51riICIVy/93lxlVYADcZleohOwUmfgEpzWuQ8B2OfOivP3kT3w147eXcJNbRKXpklFh3w
xPFLFVfzuMNz7531vdgVhXMnbo2De0ov8lJdut4nCVYyXKf1SHtoLski4zut1+HFexof0ufyXB2T
dO8EZ0DC6/5h5GfKc1amR+260XtnNrjJmUjdpc0NGG/Ks+ac4+IORsmh7atN2Uev6qNzHo/arXdX
PhCIu6ILs0jjfFvpxr2rwmhpZ9wbB36q8DPYF05ozIwr2772E7RuL95biNfdPSo7NEgoee8bbDV2
1mGLP4ljTexl8WAsqoHBYi99ABP+rr5OAx1aQfuUruoYyrdb8Q9NkEEvXA1GfmMTg5GpzUvkajXO
9evM9lcg02YR+7Likp7lvtoX1FP9eSCIUz5o9/293rtX0juWEGbnL2LbKdC26TI8SR38U2nnMHVo
Qu6TYxmIW8+5Ug7xmWPmAmIGlEVXzNRxXEY/s5/6q09pCSCD+ZT9jJ4z0pyzdRjJo2k4tOc32bE4
lrJYlGk5B41yyE5TZmmfMR3p6JBmGtvybd2vYmfE+dPrJkTxaD2ypA6ucaHw7N3bgIwo+d0BwVxG
qjNiwk/uYa09Ij476MADbgp+vCc3hdXr2ldzMOQeNEtZB2e6WjiS7eixabnhVLeBdpfBDv7grNUB
K8ERSq+IX0CpOxBBiuhhoaTmtgS1HaZFN9MHivqhAX5RiTcqlNWNEpaPQa9sGzdVfxqD3ImyzxaJ
awDfbhqW3nRNtjO8I+pgrVYSPlO+molN/6Mzse2LbJ3b5H6NSbivY5z8RVP5pI9KGGelfhUqUEVd
h8DmcgzBVggYIBnK9bS3f+YJDHVQ/1DXugPid2BZhnohrITIbVd2IIQQqo+jXDjMUGRapSRCE4E1
G2tkGGboxTMv5O1azlUXUOWUvuQED4ydhPKOsrkBBabOVl1mqzc6mSJKDcDG8+B6ZFMIQN4RaYLa
8zYwLO3aSg31CmTiouzh3iWamNXV6CwxUoETmRJLR4T2KthAPinXhnNIbTlUsZF59Tald71UxvqB
re3ZQyO2gmlB9IKhLJNps2B3DpxAO54L1d66anxqPNA+RxTz6qEVGZxXca+OLkrdpCbmQ7017PAK
MNohivprt6qIUu7kuxFvXV4Nm02F9lAYvSc2mWQVKYZLus32Dbjua0hqq4gg1AX1m25Zeoa51Am9
mSU64dN6KAoSTCcET7ZV67BeqeNPSySI7rNyiZPl4AwM3NTT1r5dgaApxpMRsuMIRTbvI494dCU9
91WPRK8LCnSBZ9P/0SmRtnGaekt1Z+r5Gfny6zOS5k6H4g9nJIcOt4HJltgi9yO12clRemaEy63H
vX5M73FJQymhIUXMwMuuDnUDtH15xVzq3qmn4dg+guDRo7VxzO/7Lt+3C50Q3eQuu0tPtrn08DjU
kK6KkOK4LeeaVbvzcd8+jo9OfquQd8gR7BDehy9FWN2Z9itYrVQxfhhO+1522cbR2jXa6T3SX23G
qT1lbPcW1BD/RcDowcawNM9x7xyMZ5+66LQUkc9OYgaLkzMtU9Gs2ctzfQmek0v1YJyQf7yrrGv9
wbvY+o8Emk98r71pDRp4N91VyxT7zCy9j+6a+z4q1Fnrwr6ZqXO3Cd/ZZtMErfJH6HME1A0rtjf2
u05hL4zCDZuB5mQXP4JTfJDh+NymzhWWAu09SPuDm79l77me/Mhv+hyGjRfvKDfS8eNok9TT0kSP
DZ4/1dtyZmyydWDAjDGcl5QlIOGG2eeefSLEPWr1pj16azu3gCb1yOkFFctRFCdP8Vg8wKcyF0/r
griC8AnahZxou32uxoN3rrKymUnPX8fSXBvhdSPhzoKIuVHT8pA0AG9lU+7UiObhjM+vEUxZdUWN
klVueozDQ/eAfnhtB+cYbwD/LnkeHtyn4FKti216FS/qi8rPVA90TFlNW1bV8lJckotzEgcdoKtz
9z/Undly21iadZ8IGZiHW86jSIqUROkGIdkSDmbgYMbT94Kzojvtyk7/FfHf9E1WVrlsUyRxhv3t
vfY/f2P1SW/4py/sL5aJyEwSPY8tbaP0TKTdRvg7iiO3mBBhqtzd+/ic+N0B9T3WXvVDp2ZrwA8v
wy3hCle/NfULYZRjdsm44P3mlf1s7vuhlGB4IIql8g/C/5MJ4y9yg9YpfoqlSdsY1/g5BnCXfjQc
BPqzdVW1Gwix8Vv3ZYzZHFwiFTHmG/PRWWa8QhtV/UctwcigCiatHBIcDgvlC4/cwz+/RrAff/f2
/eVFThaEv7xIJhdpyzdS31hhe/YS/dNVB5o+iI7P8jeDCxn5pPwAFhlw8HDxwLvF9Qcnj+fhuTiH
+4o62nXw4FGBYDJIUxfGPUzwf/L4Vw99hIFLDOkGavqNs00SdguKKQt1qW3Vy/TUe2F3Kp/L9+FZ
mbUr71o+K2CL1HjjffPu9XbhXMe7cZ9+vb5xcDEvyrVbmq3tz5qoPOBIJ3L0qIPPekwfQRzti344
U41u7hNia/R5WsdepsXMaqCfbyuzoQ4xWJmPXXTxay60e3EwThk885y2UGitBHes8tWZGQ374Nry
daI401Lmq1svajYpfXEY084Vy7nRfEQVnb/0K7OTVjQCMZJr5IRefc6es2zqlLunt/FZ97ZpF+89
Cd8rP0d7d2of9mE4edcU4PfMFHm8GKWezeiT2WkhzKD4xkDnRb5rz93NSbuISxWCiSN4Q6NDx2bY
KPlVTvf84OAc/at36cNqqxpyWbz3z1RdIbSYu0lfq59SRANrEg8mFYE7H5KCgbQwcpllFoTckF2i
S/FElPQ3Xhn9Z7PMn19/QqJklclyIun+YhrE9y40Ja5oZfa6pXMSN5tzsf4Vfe8MZZclh2BjqSk4
SopaQOd3zMmp4mvJVm1T/EEhvoz0LFFWrlEOpB+KmxJ6L//89f9hXPx18fjra/xFIo5rGk1VqBUb
2u13uq2FK21mvIwfkELd5q0Mv2rNXhXqczwa634ri1t/r01Ukyy2P8JJPjHvOZ9xeTYABlvFt4El
p3jnf3Aei0fzkHEi4YBr5XMHSSN7Uz+6j+pD9ju8gF7yjcHqNlpqCCG1lGsKqF+Gg0DzGn5jwTJ+
hu78+CiQ2zXSoTo+QdXUf37I45QmIOaStIl28kUcnKtfPbY1rEQvWXZVPVIS2Or0qI/+vPhoZ5/N
CCgCh8/JSdObBEYMW3K6M9AEkK5BLZyStdK8JtPNotorB8VngruU073jdwcS62en2r+/9F/kZr3O
qYvKO2NjdpwqpuRm4aySQd+Gewg+9Gstu8FYVxfnJUYgaF+qxlua2UftvdXX9C1+6z/sV8oJrAtg
fDoW5nHPUN3XihlquWufm5ogWLMdLta1v8MkntGXBXYzqLc2kNdx3mpr/xQ9tM7dAqpm0ht2Cc/J
o3wwm+6kH+SOTgrQ7r14NZLk/Z+/nX/7sfEAkZrUXMDI3i/2L4JKPVabkO470195d/FaPdZSnZnz
kgtZfZKn7FqiLDEO4MJG0dk6QcKNCYONaf+OH26bFPaJauqKjrNlDeg6LxVme2t4ILQLfDhFuI+l
+PrnV63/bPj78xP766v+ZUNuOq/KtSwwNxkAPXqUuE6iflIe+erYa81ubngz1XJmdTRbDW6FZ+gQ
7QsiWHREmPPiUj9J7p7Rk3LTzvlvngT9b/Zk3k4VDA7GR4v//PlJEF2oyDp31Y3PTRMW5lv+ab9S
iS14TI2P/DP+xJ6z9BmdcFM1KPOJFsk1uCgc5bjLppfkRBcFmY18ZcJoDDTt3e+9Vydn4frnt/Hv
hhU/vdJf3kb2UqPFg2Jukrb65F9g9WWvYa+uKuQ/+VZ/hqfWFJRoc/98GnXrN8v3L+nrPz/G6U2a
HOyM6f7t9FJ41AkBc9noAOnkrXy0DhXX8IrreIlSXVjbrpFL+Nb4A7+z0v/mJuL+zbnO++vf/8vB
hG9HU/uJNDd25JebOPA2HJHpNvqoT/XVeKH17lXPHmkLQ/5bqMf8wgn1SVxNruQW14j8OD0cKdLr
QMMblpGjvAJs3pRP+ZM/9P0i3fAEXRuUyf7FgGVfuvrB+ig/Fcqi9PeqPRrxXB13YbLW7YeO+cT0
pw0+8p0suXe5r4mhfneRSodNhWxqIJ8mJCfy92rSVAnBAlTD0oDYmkyqa4f8im0iX043EcJ09sw5
2w/mQ4pcS5Pakzrpt//8Ffqbt5CgjAOGhxjCxKv5ZXfzRd+VTkh1h7xb7ruWN+yzTFVmclJrfWRb
PPcVn6jyPp7No1zoHep2XmSMfmI/WReNOafvmVRrWKB/SMrp/EOyp1Pv28HmruEfxgnpoj0Yx4Tx
y9y+TtuffG8HcY7SmvLLWeLSxbZ08r2TKu9tS3o8Z3Tv9poyDy7xEX7eo4GHT2rDVk9Vd64N4aMW
x9cCkbd9kp/Ka2C/5ci/IIrXyXyo9pNZJj7RzjApxQ6YSoTjCa2MjDxMenLBWUe82YjMA2JzdtFf
hhc+lyfjTGs6X4TfXD9+nGJ+PkHgDvQsmj3olSAq9MtjClWLO/8ojc2QeusmixfZrdGVHXMOVZ+L
iELQFLpYaJ4Kf633KaXj4qsguDdJz8+kpoaF+wQAGlVFvmV6bi9Yd3CdNnMpi+vwlToVFYI9LWRb
AtBiMeb9e0CgHJPvNpaqPhONecCUuEhcbRlbwydXPlSjvvyyhrdAFMkWE0w9L00ozHQh+sEir5RF
IxjpDCF0a3o+53ZoXOi7vtr9Xd/6myT5KtN4b1j9Ng8PpZuwUzY640rrGPtiVWbRmwOI3SWhm6ov
fdC3e6bU29L7VzjqP/Jb/L2T4iezxf+bJeP/UkEY3h5OcP+7KWMTpv87DfLP3/ynPcPx/sA9ju1y
ygW5f+3zdqw/AKjhwABMAiuEnMp/d4QZxh+6BZaAACRH+n9RIA31D8MhK4a5XuMUOW0H/wEF8kfO
5n+eGtwd/BHciVVCxtDoqAr7eRv2ncghHzVQ4cMkBqZpEkCJ1WkAqhdpnlanPsn1OWVAS6PK7uRW
qv7BIEl2r8e2+/JT0SwykSV7W7ryiYI7Zd/UVPpwL/IFJ5syW/X0exdL2xBmirkMRyKYjjF+DK3W
F0dD0NME3Ig84zYq6+SomQmA5K41zGzZmEr89pdP52+cB78ciajKMHTcKD8in8DD1F8Pcihquu9j
d1nDUK2WlhnZ34AM0A8yhmL4jGsHs0fvxa+WnslPGXvcKYUolEulafVr1KJpLhNsrcshhGtAp1VB
JapUmPo1nkrdZWRj2wacLbpgJoKIq7u062w75La7CzlCFLNKdtbvMoS2Nm3Bf/0UNcNgU7EcOFR8
hATqfv4UB6XGdxMHlKj6cTMPeqs8mHbrMigr81cKxfxXvCrN3suT7GgFVfgGnkCy3kAQ3NIoYtLR
baQNDeidbO/8/+WXLhzn2slenpW4YNKGES/eyAhHcjMOPYQjUg6xQSNQVgucilWQrgG2KKcuCvwN
rYfmwmrMfCd6UR4AiGDitIRPF2zQitcwFKD6o9akyNPvYkqoLCtaG52oTq47qM+20drfh1ZlLaZs
/UNPYdTbcR2uVS6oqzFjY9Gzun/mQuJvW1GYp3is3INS19kGm65ikI+ecN1e7S6N0Rs3od+he3ag
DB5TrUZL6FLCljXC9k1A8mhxVwA4hoaaLlr28D1E1HjTm8W4Bcbf1LMfLZNVgA5cc8teSN1ucD4k
mQkeO+9eh0iJKUfQjR4kiG4xDLLbrRoPxZdg1A2rszQuI4CFmxtY2vcxUMLnvAzNV36zczKJ8p+A
A7a4EVJtY+ZRt8IDODxCt7NhsdBXUrpVT2HFkHkXrCri3Hdp/AD9CZM4wZJwLcwWd6MBhKan1upx
4PNaqPqYr61Bi7+lvmLd8lKVKNlOYZyMrMWuqqh057YCC2haeZP3ouBfR1mLtSqqfp8F+Gl0O6cs
IksYFVtDJRE+XGPlT4H2mWUOYJ7zMTk3naXtBryGZ7Usinbda8Gw0RjY7JtKA1c25KQ821i/GwLX
RYJPp5kVLBwrIYRRLGx7CKlCdXT6oEKcBSPeaJIXGtpvGQTOEiMVYy/HoKzWJDkiZrrv2jDRq9R7
bYqq+7I4hWcLkajMNaRu9rvO9/KT5XaMYgbTvFhxFawb4ALXrC38btOHfgILxx69OdxmgzLgHOlh
hpXfeyiDOFQ2jj5m4TzXQ9q8+CA4uYQtTRQF7+1yUHPrVBUE7BZOVZj1XFVlTREJSx+6XF335HkI
zdCOHLgfxGzoFEr6FuOyocLhKRsTh3RRp+UmrTN1TdxDFQtpJ+XGpSOtw2lAQyNsxrBdVTWJiJmr
QXuztViCQlVtb6fwQOx43VQM5dhwmedACXFnvqqYS6dqR6j/OvWBntJvPY8nMW49FPMqyXcAss2z
lTpyzj202WZ93vQzKtu0I7YRlNE6r49RkOovgqbAYi0rgZTWhNpXaXr1uU8661sIPuU0KmPwTBFV
fdV5FSDeQVY8spooHORVMzzZmte5Mx5xWGiK0Wwk1VTHkC2GB5AYtJyxIVlnwltiV/hF+lAz0qOb
unPkh1pEPnP/sqQ0TnPuuGStVUihZDdzAtddRq6ub6VSBN1MRHZ7Czy3GmZFZRnLrEvH29gatDrb
vXkF6mGf6ZMHWtB2asPsfIxeclUm23RwVTkvaEhcMBq1jn6aZxtPr6xl5eoFHuY+qmijoqTGbjtv
o4bwh/TWHVZZLGz6qXVJS2ZaKsC805Ru217a3cy2AzKCgcabNzihtUa81ehzGXRj59hFvI+Vwd3W
rivPTqIolOxodboctGg8h4GivrLjRVd3BJ3fDnqwF6PGsI6SN/viN2r3lPg5/dtuRFqUxEL9Ueeq
dU9rlQ5z6rUXHIXtjahcBhWZRotvWzl7vSDJMANGkyypcZQnX1P4Qhk6qKQ01/vjQOf5DsKVcxlC
I4AXT9uhJpyOznVzLGeVZgw4OPKgXZdFH6+mFN49r2iuzSMjWdUxMHQSA0oKJClqDl1GUM01SONU
rcoARKTGAtiB3OTeoDABwGk4QTIoP5Ea61gTwuNpajPYioGCCL0g/r7QzALHhvTwzmdB+q1jQ2C8
oUq2ZKjqgCvq5WjHWJxwss7syCk+osiyt7VNi0jkOYRY+GqfiO7V6BmDEOFSbXvPoHLUt8aVX7bd
m1tq/U31Y2tXe9Q2ZFHdbYuaPtCwVhBkTNfaJbIku2CT3RvqprmNqc0doOsiOTe04smqbbechbaR
fq8yJaVvzEsfTbCqlyiMM21eex18pyZT8kdbafXb6CTVvgscAa5FTRjeBmFnPGRlxicpElhKqC92
9hKlcbryeXtXodolG2NovYSWRssOoUh77cFwRH9vNT2b+04hd3qYpTwKuMP6NvG5+rvRPtM6VqLS
pq5UUR1w+6VnrctExtu2GLu1zj6ztkgWbRoHuYHJlR4tzchsrikLMR12WPQ2ODL6Q68NcmXxK9QL
JO5MiXhnWZbd6Z1RyOv5ncCUx4SEgVvDN6VsjXITSD98DpJp5O2GxCG3GM3oyoaYpqyjMXUeNJz3
K6WhSYTcrrbwLZ0u+JKo3SBwOKoN0k7YJ+rzkKY01jS6WR0p4cwPgakXlyIDmG8kQUhrhMgEU0+2
6IC/SR9uRPEpQ3ZqOrnpjsybaziq7iJQhvwqilal9KoLJxNnDWF1nap+fWWqZ91UVaf/uuNSbcYf
fjUuhsA2N13Z6uwJDci2Y5lTXlFFanUksJe/cK0r6JbQYU4RNFWWmTs4L5rVN0zRlYqii7E7Qqxx
tyS9yeKQIZ1spNRBtHEKraWypNwU9sCYe3SCfSKy4t6XbMBDEYz7MCkUrJixIteuUKnQTQppvjaA
BJ6zPmCOp1ZAlhWV4pW+Egc78QmtCayjjZ+ky0ypOhoHAijWzS2B0DWTnK+PYVTYj0lOEetcjtD0
MhaaBb+9CRfpaIWPMGygpwVEWt9ILDozPIHxsaWTmMpHmq4/B5TJZVGwA5K9ENdxsNmPdcfaxWHY
MUFv3ENtwA3La2aaOJzVuWsPI2FJUjazwTQ6hec86R7Lvu/3vU1eCHeg/KLnPl9lpGPmcVA368TN
xdHSYuoahEqKx1ZkfC2DdFy2RR3dy3Zg2hW0YUY5MY/wrFZDAwuhl3FoHYod055mbUS5carzTCZz
LzWSjXDK8F2xxpQO2CEpcGQa8On0zNTJ7sYoJ6ES2fYsT3Jcd6SBoikcV5BkiZpoP2QhNjpzpPCN
ojyyejX7tUIGd4N7PZhlaqnOnamukRq1AmdVV3ZICkb54MF2PMXDUO8aXuSJtVRdJtY47EDYeHNh
c+ZkutHeisjNzkg26VHEOgmYrnUWbquMy7C3RD/XQ5BGoR/VG1Xv0oPIi4pjlYSVqGgRV6JSmQRz
ZfSzjAm+2z/XtuVHs0hR3atiB+Euh8z5ZNZ+vYfZREc6SgxDN7synjVSGjTFuNZLygrGGYNIbtmF
48ICocg4AjRX2VTA8yAzeri74gBTGaGt1PP9a12m6blWIrzQRuptMOJS0eOI51K1rJXZ1skVvcha
mxhWDzCV8QcIqTFaa7MSudaLPn5zjfslUTDd436+8PxybSXtMxadW1MiXXk0i1BlCBsqnLWwHLdj
gv8FVhU1qi1zEfZ+LmZQBldmg/sIyu4Mbs2sNkpGLwaDiHZEuCUFDOtuStSQ9NEYMPjjqgryozL1
afFslAOXoJZ22y2Cz5HsTbSpCp9PUCGmHFNM1qReuh7VPptVtrHRux6jk3PPlEHQ5iTRjXp8kt/K
Wi2w2ZXV3HLcfh67PieNkpYWj+bJnesJZZWHVbcaPAujJyTThZN345F+uGHdi8p57Ecjfeu1UHyX
2VS1G7BlDKVGLzeRtYqPJzvWZjGn1LbZBppOFEErwuHFHHt4bE1YboTdk76TprOzg9L7His2bich
UACkAv8uBSaIb6HSwydHs/ynUMTZXW0LubDDmsa1JFyNEkI/BvbubrBLbgedSX41beKBnhy9IXRP
BoN+mrWjfJMLVVuw+QOfkla/DBvMD1bfr6m2q+ceLdvaLDXsYe0nGaPG0Q+Lp3bM88+OQt2HLO6q
XemyEVeq96JzxzsbTmlqM1zP4ZbbCdMBl6Ml5zbGds6Sku1hnA1pBCqQHuq5zdfvjiWu33E4wZQ3
FS1p5UkCsr3rHOiWQ0OwuEwj/SNhrdsaQ+XMFX9UMWP7mnsC04UcrfvUq5UEZw9jJ/WrrbXcQgzq
QqnipkWPbSIej9Srd3uG9+nRVrp8I0fnRkp0l2qhU3FZEeM486eju4zC7CmsUuN7KTMUVq0f5GxM
3GYFUNCZa1KEW9zC5YeSUimUENdcCLdR721QUt86XRQ8q83pOBq6Tayk7dEZCVqaSmutjaG/BZne
LXwuAgSKS6RinFNs4KJ6ilTKq6xQS28EhEGoud5bbjHGSDlUbRvdpbjZdNJTSEIOyqoLjNRua5CN
IfNuh8r1NIlHXLteiy1HfDqhHjyJupswqCTftjEjOctvg2NRq3Tm5KP33aID9KlvtYDbnsYeWKMj
bVzy2TfMSb06Q5mo9nFKxtfA03zJVBUpyc4n540pm+K7UkSnio64hdYExaqhHPVhNOgQi3WjQYIw
5Low+ClhXQwvts5XOFS95Mn6816X5o+l3lsrFX3qKXWi5IZVJtp3HTuS4UH4Gs1yqjlJAiqz0hIH
lKM+N7UHwREI54ow8TofU7HsIc8+ae7gPYgo2+U1uTcSI+241Aatvpd9jTtRRMGDJWLrxLtO61ak
NYcmGGAgJI0gNJJ3RwnLdVZwmdfJks+xGDHy9DLqinI63p0Ei2hqZd+SH4tEMdC4F8b5W8qhz7Wc
raFQGyx7xcW2H59HK+f+VroBoV5EX7N3VkqFhTYBRNpjMWLx0g6GUa37WN0WOD3nsHu/QR/kGJ6T
Io5Z0MEk5Y/6dBn/sSj//xaJ/y/Jv5R0MAX/B/n3XQ7vGcPkzx/9QlOvDqiy6ff8S/V10HYdACU/
wCFk3/iVP0N5jknND6E4FSI66K0fv5Kh5VDzg8A7SXhAVFQdQYWqkP/WfnXnD8jV6oSm0SYsnvWf
SL9YP/5NNoS8ZDAzAS4Pmc4xfnUj4K/X41hka7JQT0WPhNA1G5Wirlsecq5N/KRYd3KUQCJ3dRsx
Lh6zdJWq8Uduxt2DI2oeQAZY1l3P6/Kp1w8jsOsqTkiKu9VbU7jKwQZx6epRDQ2YFdnP7WXKTc9r
tDW3XSIYHLEwXgY3FcDiEoHVnodeXp9Z4JqHKo3nY850qq+stZRatug5NCVDoi/swkFja1i4cq2L
QIQa7bwcsZ3XKiprL3Jt1SW4k+xRDjyGeHsrz0mXXe/ivFGMh6r5VLx+ei6p6qsaWBOOwEWi22Td
7X4YVrFi6hQ/tliBbWtk5mtX7ypl9IwcWe4r+djUnborchqK23yA7miPNBDYd4U//aWW+GnSNjl3
jpadkIlz2NYGoafY63cuEKGKnM20ZabyqSr0W9JEycKt61vnkLUpy1FdNE6DVGviQ5P22SdzVpYn
vxyDmdObJ93GhmNQP12/tzKQs4oT5typ812cO7T/ldXKy2JnxZ/xZQ4+AfCuguTKnFwNuRQXiMAh
akYj4pcUXWOhKKaxMAEwlP1OIb+wZsN3ocovu5ZgU9jvMo+EGtn/RWp4xcorHJzWTnbXdH8bJfqh
6VptJgdCAJLDzCwoaLT3dd73+MUOPI/O0Q61GLbEvDMNjmE+WtAQny1pQ5V0+pW0MX4r4dvQTubB
Fje1d9KsgmSZbD59vGsL/m4UDAytUU+LXqV1mKID5VuqADu0MKIP6rCqrXpVxh6Fzr52o5uVH/xD
GtpLTkppq5gYwtyGX3TMhaPSC1eF3KEt1WNcyuZPZG3duS53EKoFEQC5O0bKJZaNtdYbFk3QNrY7
crsI5zLshr2jh6fAs3Wi8u6tNuNX28J5kAm5D83oe+XrEQ3B8rv5JeUxE8Uwo2WY/dRRl4PU9gXq
0cyoGR+CRTUo4gWzYXo7za1PkVO+t2EIvcObTKnjrsm6ua+FG/6LOVddp1x6mOUxCtVfGZ9cx9vP
/XHI9BmVyNGiUpgr+zHbVUEscgzLB8VAaqjsZj2QpxKGgsFeNc9GQO6QEOaMkpNFXyaCkmlG5b75
rasTzsogdGbcIZaFq++kxnVToTJ14dfmClMrbZGteoNNjSd6fOpC66wFpH/UIDu5jSXw6LoojDxO
bfLWce3aCYfcn6rywMGsOEdG7c5Nxb54bGet5X4lfnhMAiIwHs2eCWvJqhw1ALBcfWaOOoObkh6Y
wBj8YMWX2TXVE5m6Tya41ROoK6SuKDwrXH7XOdc/lNKme6gU4rwAFfyV03BEimRzMyxFLv2JiRuG
rTEfNCa16BpoympxDXDGki88dipNtG3zXjR5fvY7tEjk110zDFPSWF0piX8Z/JZMlBjsvci6adDR
rMuw1I9kF4GTd8JbtZF4MvnWn6XbPFa+6h9kjU88G/J6VbXIjgqjCo640b7Jm01TZu2G0WG1b6XO
Mc8CqcFUqdyVBjWgRVjfYs6Oc7979ZPIfyF3dRm0Et9v8pJaY70KNWVYQJi2ITSp9G/iqi3aeuvH
Mpp7nq0eO4yOx97SP4P83PJYrEITBJFbOJwG8+eK1itdx/2Afd7k+UjUpV4z0GbCXaxbBu4EC1My
1Wbz0KZOc0j5UQ7uWHCgGQi8dq7EU+9CCexR01ZGyz3IalxzZgVFs7M9n2c8d6EXp+3eZRXDJq17
p15T91IOVy8Jmn2Vnd1aOCtc3WLfyI5gF1x4tg0fVIUwCJSAx9CQ/4Qfl+uuOAfWdOsiEDILAo/3
KIW8EbB/xILQaDMigekiaXd51TYzE7DIvLY+dDO5hY2425yN1vBznbnI9Gv50HRlPi9UBeKOZd67
Jn70A5PUQ+XKWW2CyFAxwEbaN0P19rKgSjkQGB5gFMFdUDCcD3mHO9hpZmhkHzV7ATcCZ6aP41WH
uF5bGOk1J2rmje/wFsWs//4DQY+QKaf/EUfwVEyGLTRuu1+R/VbV5Nv0JOthAamr3DAKMN70Q7nw
g1jlCsJGFsXOvfmsW0m5biAkLYaiQewFN9h0xZeMmq+2ziJ8CkUuEEXC9BU98JqFRCMja5wz2UyW
lUZkLhuaC0tTtURs4v21vqzU7Ba2Gtz7QbsSlZBkpaynwGEkzHJ8Zcfj6hHU8+HBoFOMifGih/y6
gvKMqKOqZH3uma2PSyJl84pL4NxJo1WaWyxuVOWq+YulaO9FYRNXtkw6PcdsOR4gk5+zRgFW3a5h
E/L974ZxPZTltdL2nUgPTns3QxOEeDqr2kRfBqUeL53MYomunS8zSOhw4KBNm2d5CYycSEIM5lFk
42OiA31XAphqrGADP3T7xnNcLkbIyOyJfB5K0nvrvqvHNdMQGbXPyJ7fOI5fwJMSP7eSeJHYNBJL
o5q1TDXnBCdRmBOPT5kve1DoPv3D8qVWVprdv5d4OFHjJO7VCoBKW7SnknHfirUT2V/J7qxo+srV
nAn+JufUb0VrLmr9dPOdpho1fdkMDhdY2ogdRpLpkZZ+WDTOZ5k/D51hz/3xUhrA3XJRr0Px6csp
xVAOuzBi568R5dfSzE9KN3UbqwX5qAqJoenrA8owwXUutKFGAF1PuSCHhrv3c7JAk2TPvDnjFljl
C0jkuPS98SFolV1sW5dIw6VC3wxIuanjSO/DjdH28AMK8Rp5NY91f1H9yjok/rhIeOjrgAhrmLUz
shMXsyg+/ChvFgpDpAVX3DmIoQsKh78y/AE/NUM4MycVqRxyLBTrJhr7JfC2aTeI95WdGSe96s9G
VYiVkzN/oURjK6xP043ieZn1cu6RZltlUXWTjRtDj3dB87sEYgo32o1GgNbW5FtNUQV8cqM6qmF9
qYlxzNtU0TZ+blgrxSGL3jpX0V+xnGbIMSQAvFa5Ol6LiyeR3xWYx/PedR8r9541KWo+zizqof2v
yBvhdOVLyxOfEtroqkitbWBaJ9+MnWcneleaPl6KPqPSOqDS1yE0PNTD66jz6ArnAAe8vRZq1G9g
cnBBRMKKWn7djZNNHzfBnHRfv/Gr7GqnTHD8jsPRdGromU3PvQwb4DRlDoUkhOYtqIrYmSUFxUbn
PpmFj/ZVqBsgY2Lli+QxGtynJLmodq/NHT/kODn9A6YgmldH40dgf3QdD2zaZOFiYF9RMngbQ1as
jLsIk2WbfApqDfa5W+jgm9zqWPoFBdsovLnHD9S32UqQrd9XZbfMrLjYGrRsbDJ7PCDBBQuTSdai
zdX8qDcmdenBM0dksQ2yZFOPq8zSc8b6w42LrnGwhPWleukwr/vwIYkhSeb0CCyCNFh0jdfsGsMU
az0WJGfHpLgxOgCffvQqWoR79yYGKqYGa1iEcYlkbSevYZfIvRuw/yeC+vMiMsN1bdtg/0vLP9dq
vHAiJaG6F2dcZjb9pue0uacPgfL1TI5bap/9VU8AlKBKcQnNiyq/S1/J96AokkM7/SPKVr6jVasu
FMl2CAJtx8z9nhouWD5DS/aNZlC4bKIOw3p8VRMRvlaheqG/rFtUI4Ns1SehGJCJ5TGNxovD5WYm
FDEi5gHKGzxtXWrxWc+4ieT4HnmCcINnYx3SUKMyYWY5nxeGl25EzHrv5OkiSvv6oWOuPGknxDVi
h2YZSNccRkV88KkvmdNj1a1aMzEeq4X5UibOPSGQfCtFQ/pKmfdWL3ZtQG6EcU7J4QjhX6Nc5SHQ
igdEv0vT68SvU53DjaJ+0MjWnRnEBDO1VpVj7jig9YhS902rzseUWEXHDHA/6vCJ7Kbtn72+v0mR
bUwCdTc1UUPmkIz6ukhH/KoEe0Grr9hwxSLtPP2hafAFUIX2NubeOSMbcraiZlxNoxi0LiwUbZUu
oI+qC6lZkPqjMuJbbH0H3MeERmdtybviSPlBughzyZ3QGoMlXqezcO1yneuFvRQicOZtDKPK7Fzj
rQO0qStbjpo0EUSCvbJQ9GUDIXbPWINzAB/ypksgfQHGWBpOHqzqmiNpbP34+hWbPA4hXXV+cluO
RfBf7J3ZbuVGmq1fpdAXfUeDQQaHQKNv9jxpb81S6oZQDuY8BGfy6ftjlttdNroKKOA0cM5BA4Us
G7bSSokK/rH+tb7Furtx9LcmnPk3VP3KTQRbC4/YsWuAR80jeS2L4GXpyOFZjlDPyS4x3JiUnsSq
UIsGp/ZsGz/GhoVZKkr/Dkyov/EKLJa9qa6CLLzwC2fn1c2DEbq3ugEFkGS3wghPWTWri9KRfWfN
OJ8kLClvUvajWn6J8U3YcfkdQHOwqT2ffC8NGavQj/jmOnwNMru9hOKcZAt6K2aPHqS0xDp9kr/1
TrgrKnU2e8c6q4naIKtuw8NIv/mK45ykc8si0KOY8iEMTa7+Lj55y39g/1QG/XTPls+FPjFLljHe
xOzsU4YkwouOy0+z6vw7fA93rdnbT22W01Uf2u6+59nYF1rYxzAV4D9T44ljyvyEI32SNvckarqC
7WzhjQwzmRycJvioUw442rvaKxHJ/ubW806N6Bh545pftGe8M81635uk2Bqp5HTIRndfQQnduSkv
g9FB0o4VN+pKz/W2C5NiXeWZdRoD1kiZHPKVyaLoPBh9ue3jyvpQ3POqkUylKp3lmj7DxyyjZZtj
GA9lR79HPe4DkbnPuTuPj9p/KcRJdWq8AtCarmU8pPhHDH0dhgef9fhHYsTIgaQB+QYgjGfDQxjJ
6oczFSfF1+k9ckNYMXT5ceJTK+UxYEDhincqLqs7VmseQWRwmMAyqjsCl8w3IigPvCfMa8Sc6dr6
Ie2lcaxGspdT4++UpF7dC8x806ah4Aeofo0qAweT/c3MHfPEK9sFUFFCxlVh/oiyc6YdKuHVM/sb
kc/WNh0wGgz9FN/zE4Urubf7PXqltzfzSW5aTqFnT3oJ213ffE/q6gdFTdM3KzIPUwk8t064wvZG
ci0DlBKK1/qt4UI5TUQMHc9o0YlxV4KOhAHCa6E6BHxKq8wi0GOGHt9nVoCh221iVvp8wYKIdYyL
H3oo7YNd5W9dWNfXCbbrY2Hox3J8cGY7+tXuxo3+kfUpnIemIFhdjhnv5sX6lrbNDcwsy5B2unQS
bF2RN+JW+eS9DSvUN8CF6Wqak2znq+mL5UTXcC6SfTCynTAbZzdyjF3cpWOoZ2Fg5HX40umW3Juf
4tgrxN5m87FPhihc2xb4hl5TlYLBQN+ywINOVMS/Erlm6hteWXByBXZYt0+ZOkyZE2+HFC4UkzzL
fzoyOzvcTyloS69NL7qw/TV6xjKZPyEbRI/zsuVwIfrUosQNkBr2nkMY6kEdcGhn8QVLWAqQukp2
tWYtEVIxQk8A2XyrHFzWJhXdXZasNl1XCmaBAr+yCq/tiBrHJHPJrDTbqobz0KepCC/svJEFPCz6
ptJDExsRa538XOXRa+xlLiVq2cGBP3sDgMwc7XuX1oJaRzoix1SeiR37lBSrpcEumDgd3rn7OqqT
i2m7981kVPcDMtt6mJV96AZrWpllnIO5jWLSh0gIeECr6wBhqM0TfFezpbZO3dGxNo3JXgdQPa3J
Nl7S1nyBzDzg3bDbbeXUuBDSqT34uYoOLZP9KkTEPAP3GpEBNh2UB3xtkAscN1Ubo8sZFid7XeJt
3XeZbDYaDWE9NMK/Yu20UHJaYsG6clB9sChx0NRnYwrqbdLAbRFVcqQx078UOt5UgZPxoifN2QIc
DNAx93kXty9G0x11OL7PQZC86iJFy8k751jLRm2wnI4HLY192STz1k8M1MDG3SUToWw/Dwrmj3VZ
z+ERln25LXEyWFi/UlsARDxzeW6vSutiscUWp5lk7WOjv5QTCYEhdottZUrj/POXevmrGZbn3hv6
em9/EYOT3tEVqBFUy4G3EA8CK6uniFxhF6Kb+F5+JyAYrgoLQdGGO7HxZwehqeKz6dtIrHksupVJ
OHJnFVqx4SiPna8K5JMkIaLBFT/z3PZQj9SdsSY7Teyk+SR7dbIT87uhXByHnfmWQ7XmTwYqNp39
p6yPT6Anxa3DjsQufl77o49mBRCfWKzb3susHZjfKCHjh4dqNvnNh9F8XxkohIXi1Ts1otx1wiuv
7LXXRIml153hdK59R2SXoFVvwBxIbVjhvsZbuq7Nxr5UnXWWkxOfcQy12OL4BrJrtzeW1yQXObXp
Ntwlfmt+bwcYvFXVnic4p1tA4XQXTRP5Rsu6wwv+NUBc2bAfjTdOZh8zXDD4bHrvnAAYhyjVASvA
xsJw3Hxggup3XipdzLkDIFpR7Mti3KTaEFhCJxLpmivXQIyCjgCeGpVoTLdQJPCtUdcVRjsXh4OU
oM/CYqgvLMnbN1XxlZmpXWx0cABm4e2LJvI3kdA7G6fRyqmIGEtzMrd2joatQvNDhNXXOemPsyrs
Rwpl1Ja9PRO7d8JUO+50xolVNjVylGq/ziTiYVAW3UVNBT+l+BEvuf9UjRiGFmeycIPb0sF2koqL
WLQ4C1KpawQWzXgCafrSR9yR67aBMYw79cS533CpFQCFiUzuVuZK19rlllEuKIj+UfkFmjvuuMHr
+lvEk853DBJ4jZ4zePF9RDhp4wJSwYzUORdi+sOIasvKeNhjm/sA5pbeTa1qn76HgYdDxM7tUxyR
5TQB74VuMe+sMHAvlb1Xc/ZrmMT5beoB2cElBoasnPHZHjgzyqF80u7wjJxXPE2lOnmWOe4qZfQb
9q3mOreqJw9o3BqIKJNGAu6kG0fkgXy0PrhAbJ0g+g5wt7u0KvUeKiHkRvQW9sDlb6eoXGrafLLM
I5mRPiTCFVTR/IUKRTUO9l24fMq5u49VGr38/MXC5G7BGOvnhzAh/iOGyt5MA4MzNF2qtsJp3rhG
116qrBv2KdLGagxh7o+CTjK3r2DYtlzHeUS2rAMIAnldes0Dyhos82rMWXqzl0H651+12NFkXYYH
L3GvqZk2Z3fK2Oq7M4SnGVbjhOlAsxB5cr+KCL8FL5bunhF9Desw2wS29N+yKsRf65UFXVQlexy2
naiNVDllzQWdtNkXg36eDWM6TQpXw6zNW4D3YecuWDrXfsnnx4nNzhXiiYG3MG1QuXO+MQzMu0KU
0cZJ5+CY+UGzTrq83tnervEHpuMh5o0npnMLzp+hqbxNRWlw/LoXz/PVfdjjtAhM61B2dXlCGRLA
YpeLmvuRdG5Fo4//VWBvu5lJCaFtOHs98YOoq+pr29f+qpMwSRzsDXsemGobCe/ZTgJOrMkiWe+V
5tqYYncX2ka1leN8HNOkXxkD8PO5EB9tGcWXYhoucye9S6jztzkuIgYR7wB/7sdkFOGDHALatZpw
reAin3K4l+8KaiIbC9nqA973JxuN8PzzlyGChtRSCbyNK/+89Kptwij93uZTfpnt4YY30nhLynQ3
FXP9axJXJ7CzYC68F/Ts/hqVrXNA0J2OIvVXPXD/LWMpR4qUybEzQB7rKb2pESeBZMF3tarsXEkt
D86IXEjFts814N0PVXymajNZ+VWhzzJifOJ6sW0dvuglZWWoVDYId5y+ruYgMMn3HRLZSgSdfFyb
VOw5mJbPI87kLeJIuu40xzVFd+yvnIaRyOUJgoDy0E1ZcJu75F04SXRx6NkjV8BLriMyJiZICiMj
2zUo+iPN4r6Hv8frnDtpfRBaGfZeaj4H8SQfM5cniWiJS78g0L8JzjAxWwMZZxyb7Cjb5MifmfdP
X58LO2xWSZsJMGgulxp8Dyb//qrPx+nRNZNgF7KK02hda9tphy3m11dD5gbuX5lu2RuFm9Ya4i2S
O3UiCY6AWs2f1gQhr+IlWeirLsANeOWrz/BfD1l5c0cvWNlp85oLpgAZSkyolkGHpJxzrKU9Mwiw
Vr8zHs2ycI+6EsYZBgM2MHaKVIkf7S7jVW2xPFD4jl3DT0+u2XU0QDRwS3yQYbGVTjsO7qsZmjDp
Oxc7EKG6ORrDl3Jg9PPjAImmx5o8FdFdLax733ezA83GcoHFBUd6TLfsBHZph0ptqBI6hzbWZdmL
I4W9T01lDhv+bikxnZZCCNZY1MUVzN3+3hgi+ng1rZ1WO3ES2KW1s3kHJzD0Dt7k36pcGm/95Peb
qbasq+GMku6e0N1zdcp2fau+q2ZnpFn4XItqY0tdPXSuNJ64WoxrtG92AXrrWTzTVJwOHBXIm2Xd
iY3FJLlJiBZsopaW1pVNZhf1jDaPcZlU/BLTlxfhx8iS7vtQOZcqNftnL5kn9NU85tXtV3uvicCe
SXUui6URkwwNxG7L20GK73clbFKMkUN1brICMzHn8oM3lpysOdbcmc3QPo2glaZ6nnlmA146CVC2
wJ8Ouel8+x9xf/z/FxE0hUXr0T9MCW5+8Br+g0nk9w/63Sdi28oRDgqSCe/J+S+fiPuLL6QNXEso
y6bAiuTwbz4Ry/8FhIQNlAB2FAaSBfvxW0aQf0SolY8yqesS/I7WP2MUscw/+0RMH1ekkpLYjnSg
H/wJIBIXTpXz+bFu4gWtMOjdJ+pzMOGJN3MADXZ8yR2gfMsqdV6WqsmyXg06pdbkBZqtPQ6YIeti
U1OLu8NmuPQqs6ItlmUtddf1PkAsm6SiuGLZ7Q5B8mOovOZFxPWzP+T07E7hfZM428wF0KSM7tGq
6/HCj3Yo/HHTjQ/DAjkuMpi2RNXxQxXUvxTtbrZxKNRhSEtqecvteXqI5qVCgTe57tWtzyG+CD3A
6IRI00D5rDNAolyUNjB2oOmX9JAn0FgL2XjHvnG+8jJtrjwPL+0k5q+NdW4jvdGieRu47+85GOzt
HI67eGslWC+nYLyOoUfKt/mCz0deLM/epzHp337apiWQiMLmnPK7tzCBi+rbaEexjzXNXMcOfR2R
VX8rYGEu7dkbt7c3dFGVNz//goOZ7QZVPmIIyxWCHX7LBs+FFmIzVO2FDDvbeHo/jDKyd1k5vnvp
c99Px7FiyTO64aflDdGxs7m9KN5F+qssM5YmBlCqnJ31Uue70DW5ahGpJ2/AgjVaNq3NINm5MkCs
h+AGi06jvxureNnPqmVTq1jZ5svutl+2uLKLI1LqrsvAdBsjuz33+fDURjOZ5lrdfBcgn4hVdx6H
xF9TxLKmvrI7ZRZtEkln5XtBAcHOt6FulXba7oOia0jzpy622zS9LEjRi1ANRboGC7xlUz0tO2ux
bK9JSpnbAUwaRvRIn5owvA9rMGqx80x3JhXVIaygUN24qPwIM0vdRf5g3lkRm1NFW6yXz/Ebc/LJ
smv3NCFGbbq8bXe+G7+NLN/JxT+oZRuvBr4bbOejZU+vcTnwHalPE46jbbds8/nJas7tsuHPzf4A
rISd/yyKQ40NIF/8AIg+6aZePAIIPo9U6Qz3aMwv7eIjcBZHQbV4CyQmAy5jko0RvoNxcSAEWBHQ
7Hbt4k0YF5fC/x7pP316ME5//Pu/fH7P42ITs1CPv7V/OJ2RfvHc/X3b3+kzz7u//OtnXv3bX86f
TYQL9r/5+N+OdvcXhn1qNoUge+yDOvndAmj/gpfPoWHOdPk/1ye0+58WQOcXYSscQ74vHEUonAP5
t6Pdtn6xPNcSBMYpEnddKf6Zo13afzzaDUtIT5Kb+0kf/BvaGJzeUHS4sfe1NVo7wlPiVctoGdqp
kapkyj5TkoT68DNnAlbRp9EOBRo3zNgHR6Jzesfq0rm66HgbtqjmthgTk7hsibjiB6i1ieXDAHSs
cdwpb0xAKXjMrTqrEDFZpmtg2kdAnkzHpcVmc0knWc3g7efBRbR0hLiIzkoBVBsGvniaROwGV0Hm
e91J4Sk7FjOXZ6qb822O6+qUx2xCqjIWX9QSmsKhTNOXnJYsVZxCSfUZvPfpErUCy0+P+hBqsYa/
l34bRte+xoVPQMskYbWy8paYKzZf67ldslxjCQeRxrOAiBeCIJSpuRlvaZUXe6/Orf202KOHJr1i
V87ejaKF5e7h6ph+psd443fPCY25GK50SzmbtM4Op/BVCTc6kue292yp471Ygmkp3Z7PXQqN5dyE
TWCv5c8o25hWyGkis9prUctuFVkM3aUxBGdnScJJnBMsviyNcEZOLlkSc2rJzpVJkVLc1OffghYR
EGOk9T5hKHjFBcDix8tykj2Z6tq134cE/ruqCMJd5PmpuaqqGHen67dELA0w9+Nd6wTS2Lgkxu5r
ildy9M9WvvYW7gnyp8J5GEr66WZ/HF8s2au1Zxn1mecXpDWVlLCg7Zo6eazMByQD68H2wHRvwriz
HvtKjFcjgx+9pWvEfjCyIieRoXQVvuTNBBK9YQY21jN7NsH2PyQ2GBEbwsGto3vHIjIrqpq4VYmY
gm/JM7hgMGpXayvxnbMelHOW/G7WfZ2Y5WeXjB0uHoEiQ17bnZ6L0AZG7swmG+4KP2fLPYgmG4xC
qyZXDktv2vPgzfE0RFssYdaj5zbBpzI7xv6udZzznMdOsnFz7ncXQw+ABb12aFazqgCZdXNFL17n
irt5qniDqCD+NtLxtjVrjTEUzh5gDzbwiP89mPVgBaUpMPYAQeIfAS0Pn/aUpq9eX9k+ucrE+iEj
mx+wKHRKvanHCFje6IJT5FWd6+lr3he+vaFchh2yD5Fx2ck7ktwADWM7i4Igee9WxpBuusGfw88u
jZqnYmwxMNkVqYNVS6La2iY8Mgi2Xlz/Oky6BD4ZC3PJhoX1RofFYp0xA7TribocHk2lHnu378c1
11xoeG0w4ifsivaxVg7xG+FX4+toJOFnpMvug1Qcfj7ivw9LN8I2q3t1puqq/J5VDc4Ke44se8lG
8UWnrE+cwdfn/oryAX8vFQFz7tGqq7ZZIu0Hp+qKu8zQBbxX24gJcDij/Z19nv8jVtRvQfxlFYs/
Kq7v3cTqLgm0ATyqlBEOKykm+WHUkz2uAALL68wadVvSBnTzUtFtLOxaHyjg/QG8LS4USFAMF619
CBIL7n7Pa9/varLDYgyhVwagron1kq1k5UVNFtifTasJu3lc4THPRU1xrrIEY0WmA13vADxa2bH3
w+na21T6rWvD1PCPaqLl2yBrzU/crOFrXneKp8H0r+TtH+BupOve03RGjtLZacK5CXplUbz5Q+vh
hqVHqes6+c2pDKR7AGDbWfsUMZTO/GzHIXphg0nbxld9sGIDQ07f6E0VBlShEcLesr2P75g3g4Mb
jvKLnWR4bdPM6feEFe2NTb76NnVGdo6MeLzrZ0gXqc+ujUaPeWursHoE+g+hyuqMq3YG/0lPgXeR
HVtEh6H6ZndT+BQm/JuLhVhxY0gUa1k8qoci0sA1ew/ytIvzXMkgv83VbG8HQu0E3mipItlEGeBG
t4Zzp3TtOxvb0vaXCYIzjUhGq0/D2D6MknyzDHqywkv/Gz8fnbSfeU2Pd2K25IcZD+XLbFbNylPQ
2Jh/XfNtyuo8u9TjwLcgGcvo1yxxhL1nRVzcnJjsJbVhkERXaRXi9ZknwLN1O6zZDo13jpWhvalC
GLsCRIcgGTR4D/loe5esZjXqNilLyHo2HoNsbFpsgE5+HZUYbm3UNw+NGwff4xoeUJCr8CXg1r4T
mgjgUrhX/zAdO464dfTzp0ng/Nh12rm26cyUa6alsy4SVIK6akIgYAHm6aYrrk3T9m8Ww/tOW4N5
P8ZV+IX+QqRPfFrHZMCGYuJb2uvUrq4mC0K1CvmQJ9q/i2vkt+O2yAWJTpN/tnIaO3ySuo25E8iS
BYP2h+OkIuo8OzL/3hoGdfpp8fMGAkxZ4Y2WbYGi1sUJurlDDLt27WMd1HgEaz8cTqaPLNbnCDfK
MLs9kOzh6FY6/4bTKj7GIkwveWUgZ+RRtWtnsq8N+uIpDFtoYwMv1yaKIYItux2Ql8a9EyDKG37g
PTeJ6u8jHGyHOZ/gKzEQnss733CvJNGKIztkuR3nBtg9irN3UbMV/jWc+H86B/N3lZDlP/StBPMU
h1H7f0c5leWqJYXy9yfi+65IPvk6/fg9B/Pbh/w+BLOiWiQE5AgqqSWkwt9yMDYiBvM2kh6DqGsq
/sl/DsHWL47gKu17wgf4iQDy+xBsqV8cSQSGj3QoEXfNf0rfILf4J3yO6Tkun9bCZnL4n/wTPicM
w9SNC6vYE7DATYaVJj2EFE9xYwyGI2lvdxs7RXRfWJjhpz7ozp4M7LtcpGbCSUpFgNObBR6mkUYc
hiMqAgJMR6mHNbUJ6UnLc8Yev7NRUCqw0ZEwnTMGUOPeZbOzVm4dfW0zqtYiPzMo/+MFuMlwfu3R
iHn0/aq8X07ba6AlNtGCW/DXKI7tg+hjHwdCYd1CODYrNAf1UbkyfJ1Bvu79tIugutLXfbA7CTdO
eNVtlvDuJ4WRFqd3WH+ffCPf+nLZjqdT1J4SMeVH+hqS5yEv8JhFvE1XDRzJcSUtQ554GxB/Sd3i
XIZD9xh3pY0rHbsb7XdZdJyyqHyxUiFJHUxgDHiDApKdyyW9mIHcj90BQHkPK5/iu+wud0Rxdfg0
YflV4t2wPIolCENsacCdHm3Y2EfsNlW0xbmS7tMKghCoISp861B+U2GZXP3RslYBFKmN3dTTVcdC
qFU5hc6T7LvgTlS4XjMmXzI+rn534ykg3z1V39w5+NXTnfyEaPAR+CUD5zR3FsCL3F9EmCSl/mJQ
79Idq8swDLBAsMvcdd2cffetvCfaEHSvjYPePnUqvWmhjXuskj7COL3V3yqn03tZpKD3Jq1Mjmtn
3DdpYOIDlyExWRXsKm06xyapibVEBSijwHLHDVe15lJTfstJKeOrlTDocEXCr1ARh1yw4gUZV0Ee
O3TLlMbbkTW4lnp+G2wgf6Es9ZvRmdPd3OpsT3cpjo9AeGfdtgARyOePVw3FNVs5OHEPVdvLpWto
btZ0fqldLTQr/tQuj6j10TWTLX6Mzhp2cexB3pxq71mlwESqLM8+3QjTvNvENm4qMu2YFhSY6MLA
MTh1DLZQgTYVKwG4Kew0D+Zg8JupNnuUXFluoiJ0pDnMT5Hp3usyOpXRZF4dn4m1is1qg7PPe66I
Wu2drFR7V9TufgwTmkDovP5M43HCiIcF9cHQY/RBA4254rnAB94X7v0cpP6hMmriKiIPzlWcUMJU
YnDYaaIozDuJv8qzuuWnzcBUYOTNjkki5eczsA5uC23DYOytEKWkekyC2UFaIhAGvyLflFMhzmYS
0oEQLQ2Wc8u63GtYQBJTparLzjAtRJ2/DWJPPRHsMLcpPYtn2TgQE5xy5kqQFVufjFvBZ0vyFqS3
l9Kn4trONra5VHKNwnkHn+m9oFb0rvFnkiVumj4IUXWbvjMiUh+ht5oqJ94wywZ4B8ZozwC3bKqw
NNyRkgl+6FkOJ4w18VMuPWvXqoCKDpOBnLkheLMzNtzpZHt70CXwp/RYgIMecGrWkhU2GfB2Z8Xs
aPjRISEVU0m+KqmmwMCZ82JemzkdkKt2oSyEpN86gu1+9BksFAZPgbBf6z70b3hfgH7/5DW4GU6O
heEwmAE4h2ghO9Q/IQ+z7ybv9UJ+0JGko4QzjpTX0jVAM096Zy2dkl47OaS2AF5Ra+v+WsPJWasJ
8bbP2v4GiSQgjlskAChAJ7lrGwoa8Iu2uM0QDdZUZvqXxnPpoeKn6RRjQWZgS60nB5/tegxsve0W
8sU8EPfHCy2mSwNKm5/zwf3MEuhV0G4gZ0w/IRp1mwrOdxQJLs0kIuJMUc7TNs1dX6Q0F9bJpylG
+nuabHFRJxea34x1BIHjwpCfnFjTyGO54D0sltKv6YL86Alp2msuHjGJ/i5w1iTNma7zn7iQBRxC
eBJSQ6fr+xK2z4/FrIwi60Ab8RbuSDyP4RF9cb4CpmnRULhzlAupxPwJLVFR7yznaNEDf0jGS70w
TnDCUSLtcbtLH0j060vl/ygWMgoiSPhiSL+56ZFb7gC05ez85Kj0P5kq8U++SrSgVhK8vpt0wa+g
cJJ6mNxRz1ip+/nZpM+ZWpmf3BauS5GDXx+cy5DFOAz1UF6qEbm+7jMUFoAu5qtYYDC64jEtF0BM
Z4EWMhdozOxn3H6p+V2Xui0AqQv5FLh1+p19eW5fgiJ06e6g5+hc8yQcvGBxB9qybA+BOZLXqdIJ
J3WsJQYSR9urqUnL+yqb/B2dL/2pWRA4XZZq1HwJSHNVDC5+TbKZlwg2brbivQlMloMRvWlRuopF
83IW9QvrtnOFRax3cZb4dLtalG/8VS+Lkc7CqQk/hEicckudV4e2hsrWRp14LQJt7YJlALW9xL9M
P6fSdhlQ4ecVRyHiKwb3q4l5+GyMXA64VNgHDQzhYaj96UnZ0bCXy/jb+VG4G2Wvz1is4cVl3R1t
laRBccHuO9UE717mQGAzsJNMBexWHkYofZFL2SAV14cwL9sXRTn6K98I6jetoDxbXvfdIoe8lw6B
MTmb0dmOWuMR0Ufts3pJVpG/w1E5Rs4FExk4RNuVCa9Rn+hvbTktvfVxeu+6zEI8P5b+9CROJ/BM
MVmB0cB7r9TEfW0OuHT69v0wTWQdeFmxrQyt4DFt3eAoVDlc2iJwz0GItc/IGqxwbdGhzbfw9GO/
/hLURHoIQgXBEj+FOaRTMMXxZOxJKsjLECpjBzmhxSY1RfrBDC1/yS1FdzDbpgfPzIe70vHi41QN
4Y7Byf42853cK0aLK64rf12YIoC4musn0ylZHwWBTh9LxyXrEhKsQ2OdeUCMIv+cci9N9qIPzUdK
sv2dbxRssdEfcGhEXDTLsNGvpXTUG8NG+KDn0twHc45Vs1TGNW6qZE/QONhM9F5+BSjiPkDk6R6p
wcZM5MCvbbthOAaghzapCIZTqpPsqRxG6zT4vp5WASy8FzySMfKWTNZNo/W2KqKHJpG7ykvIgSQq
fKaZQx5oESfBbffBGr8AEJd5cJ5ZC3vbTEfz2qDHjxiptELeCFO8w6oR7CgREF9NI49ObIDsxwE9
bjsvUYi2qoYX8jxYEq2hvcst3byCbOuA7yTjMZr88kaEm/gfF+/PwmuBPBS1LXELx3X3ZNbJ8IhZ
BAEzTLNgV2oyxGWYZKfMFj6nuSfIggx1+qumBGg3D4KAZtJ0gPN6sI416vpOcfnkhUqDW8Qhfko8
+ohXDZCeaz+H3YcCDLVN0C4OWdOMGxHHxhuJuf69NfFOMnva4aVXM+dc4eDnt7WRLP3wkXqvyjl4
nNjM4RfNWElhPGkifN3hGJ9pDXfBS8AiKVJz3EjY8SwQrfm9cqoxhNbGP2HTJ7/KoGmuLnC5O1Up
fcYULc5zXA7rEMj9Xnee/RZameFu2gBChFkm+spv4WznwF4axAazwsRiC/w3tRmCgerEALak6LJd
qebh1QmUm2xxBEMjyoPET1eZAS0Cclc9Xr2y9zHoRMmTHYngWx0UVB4EkTdmpBb1aIJwMssvSEl5
m+Nd6qF++S1rQFkUuK3ztLjGVqTpKQ8pfR6iKtwkxjgfIO4tHI0Y5WstDPU+irl8SblapXwkWeOY
G1e9Ui6IDLvQ1IMUILjcXLV7rwrdx7oY01MeRuLYCpS1xhyKQ1fZ4w+ewzDcVKWoP+k8977a7Vy9
8gemuVOL8uiBIHsYmDiTtenWwaZyjfDQA2h6cuLCzEHxxdikVeYKeBxg7d0sN05mhHOnUJPYCEPz
MpdOfcGIqwEpJukjeV/EcDtx0ldnyMNnNoQUYhjRsB4FB5L0cOavGpmUu6o0m3MphHtHdLz7SEqc
MhagE5IiItmmvtv4mLP69MT4DkaN2+IN+2eAYF82ZJ0RQV5LXRhE9aLo4X9kV/f/EHzDQ3JwrX/o
q9iXf0Bv/P4Rv4kO8heLHdrCxVXU5qoFrPy76OA6Nj4ZGu2xSYD7/V10EM7it3AhbKBWeMzb/wXf
EHKRKqBy/MZpZl/3T4CXBb/RH5C9y2eGaYMyCcflADMxdvxt3Q/7975wsoEuPA87vD89B9WwXVJt
Y4ZrKu/p6yKcvUuV8dlQIsV646sseOy9oXr/G6nm/q+Y4L8QSbwv46Jt/v1f/qx+/PUz4VPhaDP5
Uv2JpQXxuSFfjtN9lg29uzL8tWdjsZoGY1z94/+S/Nnq8LegYv5bjr9UiyMFOR5clD/+qQnoWbYd
RcMWdQe2h0eeBlyzt89mKgwKnam9n+X2rkusk5CdfWwzeUoh9N6RUnkrsHXtWc79CDw3uo7lFzF6
sKyiNr+5ytvqePQOhJ3Ih7DO3JhjXO559xzERNDIiyVMI3x1p5+/VJl9iCgwPvBKc89IpBu3Rerp
CqnXYP+8rYs7k1rXyN1S1HW3NMwQIsG0ARGCKGaKqK6qq9MPeKySSR592XGit/orWDL02mFlFJa8
okVEN2EHybH9D+rObLltZFvTr3JeACcwJ3DTEU1wECWKEiVKonWDEC0T8zzj6c+X9InoslxtR3dE
X/RN7djlMgkCicy1/vUPo+/cxHlG0GeW7jG/YHoRQDdF+p+t47h712imMJGOmk2cxEwe2vYtd+bw
MYrs9nWCpj9ASgnUaFpj0VQc4LbN22EoYYnTah9SI3QeUYETvNffFdNwKM2mP2RToGPPraQrgV5c
I40RibP9WTpR+OLCl8Z1w9cg7kYYfi79vAjvCNoO7sZsvIfnqNxwe40bggRzXCrglwdlBCwAVI0n
sDBgftN/CYYQ61GX5oKKJpgBwdwQuNm7Bja1NhEPrZvumqI+oEcgeREtBL4MqHwYDFCH8w+iIp3b
Xv7DHlyCd30qIsP3OiGSfck8Hct9vr9hxwQJqhlt1O6wCfosWGctYzV3QFuFO8V8pwyx65H0gImN
jnDQ8ScVSl8d3Qu93oTUEUutcWvaxGkLHwjifqCITTW77ZM9lavWIddjVADa5LDYbRvtOQthp9g9
4rdqUsct+maiAHB5RsnCcHrww5ekIFM2RsbHErUmtMXRWTT2VgRgiAH9MhsAozEsyEQOE9dmADHh
O0eztXBL5Tjm+U2TRochDC99HC2rENuHGO7hesgOSWz4t3Dfb3s1/nA7gsD6yjxMDHhoFeOFTXDE
chzTnRlQmEx9czcvVSS0pq+SCRyVp74kxmvmm7CHPfDrc1wFgSnBfXY5M/yOtPrUX8Wj+t7X88Ip
gnNuMpIz4gtUdmPhJq+FrZ6rBOPIyMVeA425mosto4/XpsREo/SbbWWIe2RdBgsJMgpjmLVi80Uo
Vs5O/yPVxu+ZTiC1yzTZZ7oofPLY4SnqvrrODfNFmZoT3J94kY3EczhOsdVDfxdm5T0l//PYi/2s
4xETlp+Rr72l2EKHYQKOJ8JzXNoErSvuqvfzaZME+gE+NXzYfI9UdEl0r2co9Ye8W9cvEDa3THMz
BKFkzWDERayZVsdHi+xeZ7K+08vdB6PODHZ8VbXgInrlqGqMFrv4wmxlWgzNY5WocBo0GROm5ruZ
IdWiFvHb7IDohI26hPqFMN7mOzapPRxMIjoJFPvoiho/Z7PGIMlj2nXRy3U4cIOhVpwZQu06S2f0
z91FIrOCDoqLl3NUw20pxD2pqcVC6cHALCzbev9xSlgCFpMavUgpYPI3RcGHF2Ka8RJXmPcjcFxG
wj/KLdx14+/FJ+DpoU/cR3Eb3jKjx0EzR2xXTG+dI5jHhGe9qg1cUvo9kuylqtvJKvHrk6XGl953
9gbrIXEjSmN/GwXcRF/Ld1goRx6qwVfzvYD7nQf+UY5XbJ+bVuHqYLghpv9MvyudH4rPPhG9ZlMi
iQLhEraWoaCcevYyOz7Abve3s03Ec4BUe+Ga8J7nou0eO6J02Xz3ovSrBw1jmGKoh3sAixIHTbBM
Ou7qB85WD3ZgHJIGz7zxMXCc117G8tTu0Y/VDYNeD3RlXQYVB2oUXbSQYy3JWDu1hARSREemphxo
Lp2FUZKy3B7yzL7xzfJudtCgRC6wdWc6LEQx4ip0B9fSWmS2dujwbwyIOWB2fkLmyiCTpoGb1XZ8
7pzO+wbFtLwjRhc8YpPznttKslL07OSQKmqkyXlKfLY1xzwASTFF7pNvbZDtuPRbFVckrepuUby+
UazjHhLjshOdG3XehAsAvkur5eqy7OtTMj0PgUbbxnX6Rp3tjHJdRfY5RRiWYZjkDvY7Ru8/Ogh+
vmYey86CPwekDfib3Du5Trpk/5gFuKwmCQ9rlIuLdxxENjvUqnvsU35PLrJdr7XzouwYdAzKKmn9
FVAQFkx58fr/pI793w7P/jk7+x//X1W78MPMP87Y/mf++ZF95P/xkX/+xz76Xpw/6v/YNin/t/nn
4A2LiJ+f9LMKdo3/dC2Vso4S0xDadcD2swp2YZKpeNAJ09Vtgd3o/6IWa8Z/8m8QZHFcm0LV5cDs
v/ln0NkoyGzXYYpGfgaf+39SBesQm/9ZBUN31oTKlfHmwIVz+LRfqmAAisYmCRHr41R5ZeR1E1vZ
OS+dBBW9aCQZNl9UEREMog/PCPN9s3+wbO1Wd2Gr+q+xnqGb6lwPbFxSPjtvigomy9ZhJirCw5cL
ahB4qjPpK20O76wGN8U/17Sa/vtPcKQpH2U8d4wG4defAIJCpZ8E/ITMZ0imuFvRhmdpmxKEAI02
rTbMhOhsg1iE2aKXYe6JzRv7l+tgUvr1VnIdcMV17qjA1O/X62DoVjqDmdabutOfjXq8Meax90oN
OZUSb4vY90jVkxnTSoR3DbuPC5uicuplahqPbtXc/Pl6vnQV8sk6NllMGowTW8Xk8NfLacxIrxkS
VVwORhT0W8BO1j6q8t2fv8eVH/SPluK/vwjOrmoKF5L8l9/NIK+BAVswbYuSs1Z9q6xMxXJqUJes
463bdktXt7Z6X3vUF9EC/S4/HdDdg+jyybTvVtYMAHFoCo1HLbFv0Omkjc75FVlotNgs68myF9Zp
jtdNO+/tlnnWZJ0cp/SUPE1Wme8oK9OdkDHa773OBNCG+L1Q62BhjgNR7TGp1CRX9zj7bjXnyZIU
QSMhl7RWeRamj28FXIV9U6gOh0eH+Tw0Nwej4IGaz9C1EbuAdAO+c24HWHpgXXhWtFtDFS9hHD9H
ZcVsIomtparM67rsT3K5kbaCHUbbHuxs7WaczXXjMFw0OO6jg+NDqkOadghyyhaGPcaiko9JF1mz
zMxdM7/pvVUiheVA7zOWUMP0JMa1wCv1Yto46LJyBUeqJrk0GaJRQXR8V57SOTgqJhZBqKB2ymwz
240vroJ/kRQ0tdH5z8/+axPNs2cbYIKtarZJipEjF+E/WKxizlWc4atyU9XuRnqrlewXbcddrRxu
8syvjAp77+s69xkCOyIdWHGGUnnMso5/vhiJGnxZiKZlgDQgytCvO+qvF5Mx/Swb14k3NfavqQ+R
UMN2wmOI9KoTtDo4g3JDLMK9AaFuQdPdLJPS2PqdSgp10EGuc7BtaDpV8WKrucN+kEHJjN+N2UIS
k35ZYaOgNAnWuD2eCSMhpZv9xdB0wu1amqJ0PBfVMG1wqlxm0HEXo3T5DXWKeMpMuntri9URhm2q
Kechf3sYxu8vIpHxjiBWQ7VdGw/FX3+/2jFImUTIoDI30wXG6gdrYg/PUnSL0mQauSD0rd598rPh
duYVgnGEdqomqsBOW09Y8U0AXGjFz5lQVozkVSxxeIqY+WxFlWyT2yEJbrsUm2s/s7fXnb4j7r6w
doL5DTUNt0MWf1PyxIj+DCR+lHWucI093hLHBGMtVMR/2X80KX75df+hKsVn2JIaGcuU1PF/rsEW
Ep1a9/zsQaGWNk2uBMpFgpF6vdZrnZ7bBtBpiQ1QQ94zxcQw888r7/ednyswAbtUG+d1HGd/vQJQ
aR8/pDrdoLorvb5DB+FGbbP887f8y/K22Wyg6kBggHr+RQSUp8zZlCrld0obODnlml5hkYQouvtp
HDaynfjzN3Lt/3JvYUjr6KUEZrn2F7ioj6lPg3hKNmw2lzbW10qR3yVQABdW256uZXnLA9dHsXcD
OMfX9Q1h5IaiABhY2pZF2aI23CNRV73nYouCV9gCW/xNmkaXLNC2oPxeq7BpuyPcgdzlBQHaOUdK
4iEBOXdCVVa2EMe0jdBl+OsqG18VrGEgyC6Srvww+5nyI+KvcTTtJzwG8ssQldse2ilLnm+dGMKk
5vza192hkY2H3kqOn73Jy/AS0l+RSax/4k7+JgLMrRn9eknebbkcsCjZrchagp35VGIuV6j9psap
CcrHeOMY4rML1QeMoNkDmJqidcEID/O4Q9IGCIpiLBQonBwrvwttNhy45epCKT98azPVbrRsDfxM
Vbzyada0Lakx7qJRKaBQZjkLYfK+VilJSH3iJSkmSq763jmftg34EPawDyflmONWgYEhwCEUIszJ
LANbMKLsB52G3VGs26ZOvkMGHL0/rw1dvlZfXzuXvROJAAQwzq1fF32cRmEWcCUbyD+y16wR+xvq
yTawsMRu1Y3ZerCXsCGESwZ5rD7ZesKgEogx+e/GG/7gJZLHpEbGZgLbfBH7HYyDvdwcUVa5fyvR
+LH/ctWmS8QR4DNCumsc3z8OLGhGQoRxn2IzRbhjlV5g3i3UobMX/JpiYSYTBh/F/J1Quo3dUKkE
Ob9OHUaNpXnjKkOzFCRRwlYOzpXCsG72N27DGS7b8MxKL5DS94jCi1E620vaVSMoLyC4L0blw8rx
0PLHyfWSxNxgK4ZqtLWUlaG3p0mr17C9IGQEAEXVtVNktqjFhGDJMsXInaNiYx6rMjXumu4yD/MR
bQgnLBk0y7iKDtN4Xzvs89JgzKpvrnANkV2YXDY50UoVZoaEACbxg5q+F4nvqbDgPUtDO11M9alS
mv2QYL4TgQk1BS+Uwfm+0K2j4kQXMGUeIg/sWuXhasApXp4IA13aDjFY0wxYrc+OgyG9cQhwloB8
4z4OkUw0sJZt+cSozV7iM0k/QT4TRVB2Q+Dau643r2PL66+XIGmQ3s/yrbdi48DcegQ1ouKprUti
RedMDWf4Lw/NxKLWngb/1Te4t3n85Jd44WAy4S5UlxymWl35MX85LX8+kwCvKGZm6PCiS08R3Ojm
Adk9vFrnVmuJGUl6l0NDHl++C0SBk8auL9Pz9QpQYu9g+kMpeW+HnEFVsTSZQC761D3KAvd6xir4
+qjCwM3T+WideE3wM8ktojkpGm39PYXbSct5IXPHB1x4IjRk2Pt1uyXN5fatHLnXpkI8T0mmGKhV
c5OYrIEmLN8quyvhaQe0UXW+7QVdVyDeu6d85EbWusAeE2gCnB/19ZCvjAr6WGjmpWeRAccA0NFY
vrDu6i3eJgAMvkZBwIwt7JcD2FQdOfdtHqFGF+k5bvwjteZZPmGRxpfJNCAFW3d4nVXyEtOM25lx
p4IWXYGe/PDDoOeszbHWS3dFaW3NmH2odyiVrNHa9NLx1ORVxp1wWQzbQm8+J2FvUN6MKBTcdYa/
glxFc5BcTMKngGF4nlXyZjD1tOB/eoFhDF5nUkHWPdBRzEob9HotVwMmgfnCqmCdhIGynBuFKWB4
SQS/0ojSncp8dxFI587ytWrDwiNIoyR+gsvvdeT3Bim0g+4QTxv45ZsieWuhiYc5GgbEqhKwZEhw
mc0frqgx2/Q3uMeeu87YXJ/okBU/MuW16XBeyt2HQsPW/Hp+oZxB3jpZNwVjcK9Una3cZLIGyC4U
7m3n0N5kySUFi4RcOkmlP1fUaCUGlukpmoO1bwxk3DLRXOSG/4BWGFus+ZtVGc9oM91FFBtLAqLw
SsGn0BeEgyUywrjkMePyfm5GljXpYdJ5WTrTsXswEL0Ath9rQezHyGgfycgF2snh+rxbZ1r0Azat
lQpCJsb5oBJqFtHmcyptLGNajzFT2NEPLoXLZ19PJrnRTSUfGxY7xF/7aABWlQdpOmfnWAKVWf5B
jgdltt9jechQz8NoD9w85rDuyT1TW+vU6Nh3xeFZ5C2OY+ysuHse7dbyGIU8shVGyL3EcdKdI+yw
Q+MDupl68YZa6CHARhSn8PhSFp/oCJTr2Y+OD8MksFcBmIlhbru87inTwIs30Wx6fsEi0kxEV8Gn
A00Oh2S2GcHe8XNJTulZhc5W1AGORZxALXta2VM38sQgsrE94UHWYu5k1c6NpUJC1TBukRdYunwj
ii3+EzN8uu4bVo2lgJsfp9l+ZXB+xHx1hQ/lktF0s7R6eYZAj0A7QBYETdNQTS/Xl7pjtr3oFb66
wA+EE7F/1qLylRgB8EqVLY6ARra2z2wiQMVW+emzJAaoioJRjB95rqn2HFhEhvntjVJyFMiNtW5g
cyhkiLRB95wnllfblBmmz2+PbZ+5RUOCmN5u0z5D4WqsUbnYC9vkLs8znKGh1+46d0AQm4bPYzR+
ViVjmmZehLWrkDvjJh7J2M+Bw0Nj4F55jfogF0gLF2kxV2Irt+KmClnpLXl7L1aUFZ6qcFwkoLk4
8ARe37rf1JkVrmOpMyWvIzHhxL9cGFAR1pi9yxO3949mlHqinPDRMA5sGcnyuvQhzmCCCbdTezFs
90PL7Y1cHR1kZ9UV8LZjliWveG19V8z+tR358U7Pj8/jAJe8hiKvTQmKgiwVL3CaaGn2RumCho+i
yx9OM2jBWOG6HzNeRPUkd6BIrfCapZdM8qT3LMnlUHyCAaQyzp7LE16qu2tPks79ym5G73qVIrno
FrsWSnrOlJKDOWXpwy++DGlAxJzhLgclgYNnkwBMf+9F9myiRtIeivFeTQLGcMDF1qgvy6z9hA67
K5/CUnvsIvfoyKJLUCzjeH+gsNiQPcy+oHb3AzKV2g43+HavjcY4kPV7gV1xifPmJPfqvM08bEuP
CYqOMRy28gAuodkVabcLU3ufB43uddbgelb8MCjN0xx1J+hahZmd8BTZx5G9l1XMtf1KOF30HEac
z3GA4DD6ue82yr7z9ZdJYYruGOwGMZJBK2jDRd7dl6p2wJ0gX+BY3HkqZ5ahEIwXnu1C7EfMuqD1
WoepRmze60u5hUl4SG5EqHUZ93BkybpsbAHWWn9LZ4CijfKrMqaLEg97uQwalakRKkIqlaIC5cFt
qMk5a9mp4bucnKj/0fov17NbdhyWhPqb9OyqrBw3EwetIdRz+IQDNP08ex0UndhCOcdisnhfBWMO
dwDsZCdEWVbC7iTIzxKYYfeZ52edAWXPPo4Kq9xMxx0maJ035OYhSJhAdRLRV8r5Aa9/TJwwra29
FOI4xHaAoegh/4k/0dRo002tt8++Q7TYXOzkEOQ6KrHk8YsyEuwLHntbvmhZcenc6qTN7jGbVmio
mmVkB+kSZRfX69kWJ0ZWn1LM1GwVj6hsh+z90gfFe91RF2lBJagXZW4C5ntcNWUdzMlhRQ7XAlb/
K7I3Wn7ZU/XN/QhVaAGLUTK1uEOJJrwx828tjW1OiWaMi8zjtewqXKx+G8U8ZI4RUCX/gITpQVdg
Vin/9rUcvH5darMgmjzlHDYOWg1PcaSXa4buxpAzu2TiyZlsl3qSP494IS/CUudYYwg6OjT+5aon
qW0xFLztdFs8Dzm3zHoOxWt9OEMP7R3aDqxI2ZN5DRADnJA0GwyW8h0cLtYPZlBl9v1agleBPNN5
c1qb08SIzW8DCrd04vN02a0UjRSB4o0rmRsd9HjP6tm1q7hpV7Kq5e2Je58IjJCdx+rGBtzI86fm
1pb1ho42G8NOLVkq/AdekZvfOtaI3L0T65g44SkMaTQsEpRXCNN/xIayTUKutZWvJTkWOz0MHpAJ
sPicSMpTz0YIIkLow/la9/COnzUXfWOZvMDnPkr8sbDgVagZEZGkcsgCeOL8HAJqX7t8cRDg+ti0
EZ1lf9MNOvmqqU+NYazKOfwmTK4m0Q4ugKgHqUNdELxhjEgRW7d+18BAFw4D07jCwz1fI54jNLIr
oBnLg70iq8nGmjBtnsnrCxgvJi9ITvamJdZxVYU3AYkIi3bQ7jsT/w+1Nj8Mw/7s0V0gvgyDpUKE
6spAoGwOcglaGQ7+BnrPUk9db5yJDumwUZuHHyOqG7ojLKiG+kcamfTVORs1vnRrg/Coha0LJCmx
YDjttCeLFBVOdLW6UZR+S/bkJnQrc+fGulgpbXCXFJrlJQgc11k3cYEEbpKiGMUL/KqhN4/RBSOU
TUeIVGhVBFjhTBl2o7sNOgeWUauuGYGyubcBKa9+R2nUze3NjCgmgLDoFPES2J4A8bJ9xnAWM17W
HgpnkhAsGJJq4XebIdHesP3NPEwhCdxTQIGTAjvBRJCtiBW6w0YS3BvGrN4EabUeEvNbM7I+tBAj
//IH+/k4xqygASc8NK23aZWxCFX9GS4nPpvVGC1ybXrjGCWHPuk3EgIlrwMTbbIhavytFmraP6kk
iMUGNmByr0ti/I4CSt253iN+lLZ6a2HNyNIDI7liqB4xL+eEM6IacCpp3XGmUOqp2NHYOxZdpq1Z
6J/VCG9WY9hApvJmLDkWJXueW9i0qvQfWeZsw9aEMSlKABAtSpY2crFln07bUBatHQIaPQn2PWlw
XkASL8xhXAUmDMrGHLF5Pec+VuXuI2Ru4kfEPeHMl7bPNo3aoeAvsbcKIVwutA7u7WjOp16vf/TF
+EBWNFkwxFi2gPJ0FcGKu4d7SQH+pk5U/Mjoti0bLcR/YK+upDCy1cYDBS1JKOtOvVEQcq5iMz10
tyXcBy+KibAOHdQiOaoQuKtcQTijuoBnEIV4P492euyN5Kg1DxFKIQAdzV0HRKoUhH3CJD+ZZf4Y
GnxAXNwqSjAvBwwGPZDx76WA1RZM3220ZKQyIArXwpwZGFcUjMq3IivWCgUAqFl8j3/prd4yIsPu
KoYXA14GReAmjpGShmAOy6x4LzUVkUFSrgWAU0ZsL1xNXLyS85Drh6myDwSIHkqLAlmdiA4N0IKh
KELi7s0ltpa6Ey25w2vmVdhqQUPWh7eMXpJt7l4Z8Cjo3HedeCoO2d7YFyJkzt+9XisiuXMjqQWG
0x9Km1ODYI1dJoKYmQlEG+WhhvDDiKF/TTrlQ1Mw0p3L9D1u5QikBfzvDPeOi65rfzcW6WNcq7gm
Vj/CNxq1o55iGE8hp8YdjRiwdqA3H7EAUCNoEPfHchESj8L6qbaOoGfF1N9XSRFCgpOw2qILUjJK
WjICZ8zSCXGkhQ3KICHLOVtaUQV+rij3iqX6y9YUl2FsPhpVe7Ji531IqeRRQmLiZyyDJOkeJIKJ
lzUes2SoZ22P10SjrEoX/oquEEtQ0UZVp2qmyWr0s6Jx5pv+UavNLU54xo0rq1NnYkvOA/oDdBdl
49+7cth2fbIKEMZkswtywi6xPlKJgmfHatUYrC7h/WDv7wzkWJJxELhm6qEta5hDL8TYtqtOZZ4R
IyfElChYy0minDCFyV6Lmm9VIE/A+EcyY99hYu1GP6o0xGW8SyDPkQVJEorjdSJmuWWzbOi0XDU7
yf9FVHj0O/3jm6TkwPQ/GD3oigbvyFNpDvUl2nFM1WmF9IAnovk/oMxBbO5P5JHjqz2JY00zneT9
IXTA0sJe+RHmuN8Z8Q2inYu8U72jHmAjC1BrqJyNrTHBkCCEUXRvurMhjfwc6pu+CEGZxz112KUH
HAn7eV/N5G2rnPaKSwEcDBiwkjSicYUWpgC5OksAjS6J4cnZ0agGGVPvAyIWV0Fwp+oTnXDMX7wO
oTWIZPUsD/xTTEntBNSrgfKNFuS2B5tjOpdr9nGoWfNVAn08bpJlhtayxabRKPxV0QDoIF+V4cxS
i3lsFRv+JHHaXF/BFPRnpeMMBM1W8Jeup39eDBb6caIQZU3mdxQagWvc58172Om32bfANpYlNKJQ
U8KbvArJA5UXnE2I1HX7EW/zdW2kWwcf82LoKR9lfdHKYwAtx1qy2yynpQrrgjOishn+AHJAo1na
Jb+uKdxjVNskBvCbGkOWYU5+A+J/LDIoBqie+O5iXmCFyOpTXlQA0yVrr/FaEd9JapUQ6VPbkH/T
ZT1tOgkKXlORftYpTrHWkvSjbronxaKunTKix1WtfPbDVYo48JYhkOJlFUZ9aBHWqhwFDlN4rsb6
EctDxlkmXqAObuO6nNNHSXMCJzxNknhkTd9GUd9VNq2LsI29muQ0JukLeaVLAp8Tz/eH5LYJCcsr
vlmC98OW6IaesfR7otuWtljFRIws4rTmOPF5CeOBLSkKCCARdYFKP3C3+mx/xrGueGmgbXy1a7bQ
Oj3ggUc5bQna5lTXPZYtOWSrxAcG1ozVzxchT2GVNU+yrc1793NShtvYMYybEmzQN0HbA1qyIKG9
pjZ5GeW8UbbD18nwW4S0AxRtjLZlNLzpA2a4Erp0U+ApM7wxqV2FnDAEGT11+xSUHwWX7V0nytLS
EYnBrtDjo6lb+CsW9wYKf19C4IEc9163oHAWVFls2XCkpoK3TSvnY05wQfdo9embLp9FZ0N/iFLt
qOa5NOfu2diULdWNpwQcQqPAfktQLEcKForXmr3Pe31V2tpLCBGYkMMfWmjvXHNyljVGBsLlRChs
TGfaaLqbohg2Ll/EeenDQAi8pnfjO9fhT/yakEIoClHprOqI2ojwn2gRk703h1TSU1wdHdUg1a3T
Pdpwih6II3Qd4WWOkwvVHOM9B+O8oTvMElYqQMDs0MCnRyjEAJ+CkqhWyRK9FkedbEFGt1gj4hjx
7aQDcer+zSRkweHYTekLUIVibre+4j1KHp+rWrZPvOAVMQeLwagf8Da9JfmBMjO1n5wx2tguL15s
7nWS5HHJvu/ktOsKkeGuao7WN8kM6LGP8VSuzrfiez0aoQUSQSggC6IbIbPJuLck8yDKxr285itQ
diXPdoycQFlUYra15MHe1EZVrvHSnBYFJGgNgPI67evhzy2UcOSeck8guhBYmAbP3aCsr3dJDOgQ
kezdNAH52wPMSon04thOn94YN42mPwDGyLdOclblIDEXzcbqOKp8aJctkWstXhXydFZ1Opmm4+na
mUYGFhE+srdxR06TkHPwz8Otf5uk26rQhOGAltjXseg/pkSd3iFPoyXZ4DLAHh0DCkkY12y5W3Ff
g9HrtISWebiSMv/83ZrkK30ZrJE/auNLjweZ5GX9OlgzEJJZmLaSPSAafP1tc53jHL7SS8TSuqIw
SKxAdpW4RvQdESoU55e8ajd/uYp/uQUIQFzHNAxp9WB+uYpUN7QuStxu41SoMZu64j5P3aPfjvbt
jBX1oCLnMeb+OXWwWoZuAFsFJoW/mpoevZB+UUubUOMie616oEKNhKwGl5fnv1zmvwyoCWO1BGIS
SChg/l9uVo6ArMZvd+MYx4HifNXZeD4Yk/pkcinIzlZaWhzHpgZbkMO1eCbbxfLTu3wiCmQa9WHT
p3d/vqh/GdRDg+KymH5d2X2/XlNGUYBCUmk3DQFtKKgq0yBo3Gy8ocuOlVnulezp/+Ib2W9tC4nd
7yw+py11CxJhu5m1yCTrTSP/TgXIM/VL1SUI0ZACTm0a/W0G/Dt7ECaC5bIkXfQiCOl//aVVXgfG
6KB1JrNvzLBWiNg31NY5pmOceSI6Xwdz+KATXOQDqlBr41Jx0QaZDgWuUMq2TtZ9WeEkyyLHR7gi
G3BkHCLqHUoFGsPc5lBRtJWfHcy/PCjtX6gjkpiJKIaFDn3jC31pwFmu8tUSZ0c1eE+CLt1o47Ct
AVbR9dKQKSUYbem0nh6Ju57gxp8Oj5Bggx+MKNIpKPJ/Kn/035kjlsUWg3ZQd1xJ9fz1BnY6m7Gf
J83GicS+ldU2gMAObzBtMg4S/Vbzfln4Jts43RvUdzDtysG6nQ3A2meOtZf1ryuJj5j1fU6ZDns6
3zHo3JnucMps7m8Z/o1pZP/+3C0L0h4aLha6hhvir5dNmns54V7SbDK31yXhBdCO0YNUFMR9OC3m
HCxOXqxs+c0WdWxMD4fPF8bJNoU8/ItZr1eOWhvL66RZCfGQi5TiBBB2IZzLj8jmGPr3LKMWTWsa
ldpkPA5el9TR5aeegpnqdRFJbHBGaiBhbd2NL8ibYCIg9Am/4wGxLtEHorLpmb8B9aNVpjuhak0l
A7Q3AeOVmbw2B5W8HEdUsf0UheaznciDEcbW4GQ3xGwSZlGcGgaZizq8lyTKHH4+5IAQNMRFVJ+R
eodFhjIftYSy4c+v95VC+euRIPnBeFSCuriO/ZWl62r92ALoYETv09vVXaQuYpmLTNU8RCTjBsZ8
Ftq4KXEGj3EsoTxmBtvm7j4Q/AV5h5AQrOIkd5GHU3UEPkjmtVLUqI6unbJfladcwMTvREa5qoVs
G7Lx0fUs8EIoj3WW7TAnu5tsH/pPUSNLUdStHDv0hv+qYICQ4tj/N8rG72+IQLCmM2rCR0G1pA3S
P9ldXd9yPtU9DENbzr5qKn311ayUfoFEYCHXFzgZhiwEvMl2MZTj1CSgyHJLexvV2eXPj+L380ZY
iBNtDM8MVcVJ7NfLCe2ysAPCCzYZpHx94FbqLDutBf398xddP+nLMxdQeF0Bh1fo4uveCk0Fe4I0
KTdzeXBAbKsCRkkhN0xXNo7jwCuG9Z0O3rlWVbCGmBzfqm8/hKANxTWFYYLs9oyB+qHmOjsyM/3I
8kjMxmKmpLUGk4uT9i5kksINLEtPZHAZlVJ9DkksVjQCQMLxKBGSQmIKcgDBFHx3nTVINZKkueIF
mtN2MYzTjAvGo+Nf7oP2LwsAKiMUU0uoFurEL+Q6tDGODnUcL3ZBj+GilIIdD2AsRZpskFkjh6QS
mKgAi8cmfpZl8VXd0VXhZcqc/Z8fzO+nuxAoWrG+Qrn6+1mb6l0jSk0rN3XKcKKYjF0RVEdLZ9ia
i/suBa8Zpr99qfn7SSUETmouXFtDU4Xztc4ptNZBzVpupsHBUMmHYlJGPKNrPz/OZ0vr9kRwgJlM
tbpwXdlumy+5O6xSUT/7nfiOuTljyW44YuAws9uNbnTT8/LG5K8TE/aKnn3TkULW1q9mhtvfFSOy
5vn73O+uDXYZQCuhkngnLei7LtkXemlv9D57c5vxG9AlmUpEyFhh/5c7/i8sY368JTm9wuaU/Epl
r60RWvTIHjBYjGFVwAb1R0vtulBp4yB2t+3Odnw2tc6mBqXdZAioLns1/QvP80rk/PpOwjVlPcJ7
Q6375e3HpdoZikov8EvnxL0SPswCwBj/9mXvtj6+lCPvDIlCTXEfk+BCjIy5QmSIGwXHTSjJKXI6
5YzdS+eSh962XKeEAl2Dfk5OhK7cASPHsWQ/dC2QVsqoCHQZZ9lxYeWVN0vhkt/R97QJeMzwbgUw
nVO4O4gxziM0mDD40bcQA6pJWV3p8BEE8NCmwiK24iR6e6uU4nhFNHNJXFFSAo9JU2t1x7seuO0A
0hm1B8d6TlMAG1MNv6d9/5YFKD0mNftUcVbzkgqGY933hNIX+mMW07mL+DVRERPmDcdLhksG2AfT
TLPflhonS5BUxmJG4JeGpuUxoyLa0930Id5nUXejtsUGsyXv584m6RaYb76EswZRJrlonOxK0ByM
4agMbuUlPWzBkfPGwBPBy+XJwx8/hnnyOM+UjH9+6c3fKx7WnmGiloHpi0z2S6UoY+XCGj7mxnC2
zYgdRgdAZYh+XFqAK7VBY5pJlaFl4q2P/5ZktMWRSUjl1OCIW7ceZxyjQIoUYF/exKB+6nWeXweP
Z8WdsAX6mQ7Yxe+6ZdenO8n3m+M6uc3b8nE0HOBbixxCbPXR5Kr1S6PSkzMpO5suU994iJhgdvPz
f5F3ZrtxI1sW/SIaHINBoNEPSSYzU7MsWbL1Qkh2mTMZnIev70WVL64tV9ld6JduNHCBwi2XrByC
ESfO2XvtfDD8Vx1e5fEXrxlZPL0ZQsZzuBqVtPBrxhiRMXz49Qf0F9s0tnIKWCxJpm7qzptzGh6c
RXo413fsygvDzwntZyfjQ6YiHBZEtlWAl+PWK/1udY3bGRWXbdiE0UVuYPBoNGN0/PVL2vxTby7S
0rRdx8KXghnGeGvIgR+Te3S36oMOUyug/ieRfVPU6lZoTwzknVi7nNf+TEuaF1kwAY4cMM8izxj1
2cxVgQdPKMwejfXCbRpn1+p8y5wKYtdq5tmrbGDWmNkOKMNAXFx1cc7wp/LQw2A9KZ3oKV7hplG+
oPekq0aedM+0Wxwrt/2Y5ZoPA8t/NaLGgFBqumqIEESH9kFIkvMAXolivnydZUxra+65VOHVHBlN
1USYToX+fnE2WtzMjre2YmvOMJwr6Za0m2d7wdLli4EhWVHzkBuSSwOZAx2WcBKdyLlLMQWjxz+r
8hgGorOwKMcUrLh1v1kp0a6xxaVljl6TTJ5iraHSkFu/4aWoD72Fp05iRSmVfaGP+Mqn9TfXM+uv
vkButNLwPJvaT2ylwXdtmLGh70oAY31QOZPrkWW+zegRW8vAMlCbZzIudlFBiIUeJdMO1bGrGEay
Sa0plavA+9Li+60GF0XdcPOq/FgZ9fkJUPVdPSf+64BjNSkkN1OtvjVq66ZE6lj0j8WHeKGOrISt
wlXmv6npfy4jgGpS1rLN6rR73jYuhp67ZVnFNdRUGwcyFd22Oa/1nlYM+/vWxC2QY/z6kfjpvuny
QHBlo1liU1Hr7ptiKiEVfcFDn0NwU4xqyMoUHs2tabW/pGRKvGooSilfSojN+UCtTQMHIetkBo1l
uTzW3Di2vlcTuU9mTvIex5Z0u4+vf+ApckAi96Bm45Zh5e/24J9u668vHt6oxf6y+Xu2Pfq75SBI
rs40tFYHEAR3biygL4El6liRFLPlFJ9bQ30DafOauOrTrz+4t9s/v3rb3vAXWQZ39Z8qkFw5HSqg
nAqEi9VW+y8atT+QBzS9GkfVr3/dn3vT95WGy0nBdoqTFFsd0S5vln7SjrVY2zTZZPHRvnCgzrfa
XPhLPaIws1s3mCGKxiUjXUVrTtcn/YLGJA4d4pDSCq5dCQ8njFuEl/UpdSZwYw5sxHgxN3EjlzsA
vooTpyHodHGZxXTJPtlwVWiCPne5NwaN6BmtmrTyTaO7TcwkwEmI+EEg3ahdxoYkwaKcWMf73jUP
kzCeujzWzo1jRTJpsPY1nLuhfEnXvgoLB1skbsVdOrZiEy3ctsM0bAf4p1pNN2i+Pg7rlBxL6+NC
fzgcDV6rbg+kycW2OsJIYD2W/WNvdmPgIojzuRO2DJMRVcQOYhlkB/tuGT/M0RQqJ2/2i8Owfe4+
x+4LGMxPOp6IPZBv7soT6sQhv148k88Oh5wkAsA1IZALLlxQJjeyEdJOGqNnAg4VM47u0swWhwZ+
cRubaR4C9CoFwab9GF0UlSSEUQ4vs7c+JmX2EVsIYhq2Tk//qNM/poFUrFRTzsVkVPhngEmuyaNt
GKeSMh51CFmWisC0PRs+cdcmXTLH3A1Jn4Y4gNV5b2X01QQwvVE/pSpiK9dIktISRZlF1Nw2X0sl
iaRFlxBN6S3B0u17uPz9yDWJhJcqhNR47Gy3PZB4n+0ZVyLe0LnEU0FUiDgJkACUiuowsg5ZpMyd
dOaaz6krz735TlNRzKT9TvX2Rrk1A5GEsZNGZ5JuB1oHcpvJzTUCrSH+3CKh2iyJMrPoHTEG5+P7
9ZPx2ur48cGQ3IMgBdOtw324hXZ8vwl4MU5DrfBkaKx97K+1CeFva4pQmt6ytrildrpN7uGCo0PH
nbIQVYsxUcCjlLEWjkXxBRfDrbUu9l4wO+NdpBgDcoJd2vSP95Jj5txshhR+4nU2jGJXFzlsOZTh
aZF8BnJCWrtTvUhkDzvKC8GRQ/VmlTRKygSpgQSfuEXILb1FyG5bhWtObt+sa+ek2hAsxIuWRuee
jXxAO9trmz0oekGtMdl+VvfwyM37rBdEL42gR3v+mNtgoB9gbnWnggrdc6b3EbfivV5zDou4vPz1
J/z2vo15kg2O3RUjIYeE/mbniXplOFaTyzBpCSehmcfl/nfb29uD/fV3uK6kl6Kj7HlLIWqoRml8
xjKcuumi5K3u6pGJ1MJ4HSqE+96S4g/HbANCOJ+sZUF/qyGG+vX7/OlWyYvgIITPiFVy29ffHCex
BvJUJK0bkphNAbrUCJ9ir8VTvE5MBsSxRJnpaM2ztGQUmNhtDqjng7rVqWj7/Hd+bfPtFR9l73a5
NbnH46aiJf3jyl5IdibEvSYnWCgtVOUHfi1ExV4LPUCHNRe6LONXx44suBkJmsDwd6HGXeSzfE80
LnVjVdLh9HRUQO66L+HgAr6Xe9xyc/jrD0/85YvFEWjSAsFb/lp7f3cW59raumariVDgM90pjfD5
pemOk6YFJhcSYDN5hvpKp8zCbX1u1KB4hqoieEH3oNgt2TXydR7d2zltnaslcnLyPhPtYE0CfdgQ
3TULdKQxymx/rZY7yxVkwQPqygqklK2BNglWQdO3J2Ns0JJtZt8pzAyUxZO7HrGFWORFxp8Gg50c
FQIxtU29H+bhgK+puR2MDXbZnUruqmWSFEdc2HGQmDohWJw0RjOrI0v0rHaW9cZcK9JmaGwNDEjP
ykLYwVxtENxs5L5MOEGbVsZuIO7zNytU/vQoct+0watbloXBjirxzYpIe2E3VHL0a8zsWPXaNUww
Zzc4+Dt0QlfRlw00E9RzEWH/fv183NoIGmqVy6QyJKqbCHyh137tEv7ruVkjeELqIUrwZRbbh7Wm
ZIGX+fwhycf3eQEdMNNxciYycOtMC9Tcsf+XX23FxWheza/laj23M1HQ2ogor1bqaI4m0FDE04SL
5QBn9szjCRlYqGFdptgkFuNmKsYLR68/y7JzDuslfVo8oX26lzkOAs3ZGtikI+CGGXeFgHNSmvU2
tujfD/Wp6c3VL5W5BpEQt8hG8DdJfW/X7f0yFN3RUkCWOsSivj5+7hEqQJ5i6c2Od99MlE7uGn1a
QBg6Kdb9tG2ZzGcqWG2oS92Y7FyK8IvW1hbU7/VjXk67MiUhdJKp9puTy/npkeHbZKpr0stlUGm9
bR4pj9wZEGVeOFTFFV2Us2zQWlom40UaT3dlaaNyrCwzIOWHxExWfwrGwDd7Pp4+j8khZu3vclmQ
qAIe1Z85VqpyU014dF5QwyKtdbov0Jz5buvL3KiJFXdJlzPW05Y1t47zR3311vM8Brs2m+qaHRim
rcUKABDpXFnF+UiOcMiS/LpM5TM9Lp1hHi6sSiPbaRDXEc7+sDd5aSL9gIjzmny+CKs7mVJjaqGg
XHgPv95ofi76t56L4dpMGdkefyr6iaFP0DvwqY0FLkCkhYXuMvle5n6f4t6hgW7sDP2jgcII0HP0
O5ur8VMfnmxJihXpbOMukIRvzd34mEtTH3q25Xh473k5YX/JtZWl0zHvCavJCS0BqRV3aKIJqIIb
FVHfRp+T3GyPg9s/w5jtkLTMXPXltuhc7FpaeYT1DV6lLT+1Lpf5eWy4ABJqjDlqfGRWAzVXXEI9
70Ij3eKFzjQFO03lyElfN8as/5hnyc28lM9MJNagQYmDqKe5aDMOq7hNc3+bhXED/DqLyQl7/OK+
OT47aY5PzFV7RKqsIROvczaLh1kZVMXKM2lWUtb2JBNyHlNXYZxH4GsWMz6hThf7PLZiRmqcldli
teCjb3IwcDdyM3f3WhQA9kDSiNeAWRC2z2L6SN4IoAHwfbltQBsYAS2QDLWvUzgNWjpemnZxbWTI
X1xT3Pay6o6kjZ3UAkFQtGjAbYHkO0/H56JPDLBhEGan3DzfepqAFDLCz6FSEWRx3m3vHDM7bwDj
L63ufNyz4ezcNPpsstvxvG8nt+lgTjFdY9fpxIUz3Q7b0s3oCM0HY7JQW1HuEjiWnAwUFkB5y72j
VUuAJn4jrxKWQlXo7mNCuz2okWFb6U+NnTL7G/QWdKGz+E5rU8hrlUKTxr8bh4QI9IjKrYgOsRf9
0Y0Uoo1gj8MdcDl7LmIoBPUXoqVX1kRg2hALYPTUYtJvZmSx/ZRzckrzd3PFtz0IljaPFK3ljV2w
lR0/ni+dEEVe4tUNJVNRP3PtOIxvWcm08QpKa7sOXIfr0K+faPnTXdo2mFRQ4FiOpN55rcu+Kx2y
tAdMaBZOOJpJeVym/iH3eN+ml5xH6RzoxJWDhkHSUaZ5G1YtOZ6lzWmDfZKYXbXPNq2+RpRQOa/g
HFrUQmR0c5B42u2yNsl5DL5jBxrQwRlhbHbqQ1vTTMsSSLCDAn9OcK8MJgmKKOX7CNahDmujaMO4
mlOOIqykCeocLFjVZ+PYnBYKrDDTuRKLCD7A67Zp1fMNmqRhl89Osps2hkiSuZeegVPvdcc+SD2j
7Ve2z/OSEMBl2nfTaH1Ulvm1LU+L56JTTL/QMh1QbToXsOLlIcIyQZvSPUxJQehSnLqUSrYDl1Pe
YI9jYdPc2UeAHNsYQbhXEKs9FphtVVVv/Osb3WsNvEYDd1ka/4fJqI9jXpVBabFn6mlBRIle3jQO
bbNUm8vf1Cs/kZgopsmE0W1SE+m5Om8brszMy1Zba2DWuU0yQEupwgQzrEaKJzOL7yE1/rE24rQu
axkCiEFo2RlnNli6Xy8x89XG/8MtkeYW1Fk6h5j9XdizP65siSenMePYDkl+t/bp4kGA8Mhwn/Jc
7qIV5H5O98LXNl1eJsVODZIH0U73A9KZsTXOM6/uwrZjdWwHUGBQcdYl36M7kU962Tlz5M80J2km
881nffSoj+w+em23vhGpO+m0RaCaki9e2ZddOTyLKs5CehZsSS2jAekSvyWc0+pELaghfqydQhHz
uThV/bxsS6axOdJN0V2kJhtrK5Nw8MpTtu2imegZcpnY7KISIDy8UjdrwoTDjQcDQaLUOzrF8lIO
ytrP7UnnAiGTzyadGQqv8s5e6oehonA2cbfsNdzI/mQNHweEiedEXAi2T2OYS4qH9r7btILkHZgE
zN67bc8NY1S+yqmp1yExdwlcHcooJpLlJBjCWPWdVhbgw4qZRtl4Ps8ME91WuwPuDEqjFOjgCejS
EVt0Ck7QiqdsrJgyj1+gUysYCIV+XhFn4HsRdnsUndiNSko6Hkw62Ije/U7iiEt3kEBn81QYsdy1
KTZMeuC+OyvSfzcfbGlyGeokLsrVroJ85FxoTNDu9MuokLSWEA6BfA9tlG2CY0hV4C5J7A/rDbEc
SxhrzW2a5lqoW+0RJIuLDIWqayg1befqcQgCcA1UC3yQDHTYOVGFPtvCzZch0i1qLXTz83IppzAh
hjKwW+vjWN6RnEt0lpEhR+YRp66yOGW67ri0/NQYWV9Wxr9YgJgjpKC7dvJl3BeKLlgjHCSx/bwG
qEO8MNqYPbEaz6Btn/o2vuX+cs12DvJUJEcHq4snojYwku62bdw+MOJS+BFIEpT3L6RkbKkZZEcL
aw20SdN9LnoX5taxiN31PCF3bL+i7fLH2ULnYJzxZSNl3j751+2mqR3q97Zv/FFbkbrW0BibsftK
fjRfVVIC3Ae+Sz8k5dGbbBr25Bki/oakWCw22TTFDYlPJN2l3lcYQQ+6UJdEPtZBPBZrYLrEYZJA
HeqNuYTZgt+rIZSJgpwtHFvDIMYi8MTArS93N5yYfv3aDFMe9xk+bOpm7kBkwZMZlfCCXreW/8/h
YgYYXNdyuVz+fb5Y8Pylff6TfPgcwz08PgOQTb/HHv77b/lG/7beMQmTzN3+zBXbaF3f6N/mO/LS
2ZctSIbyx0h1/R2dDyROjrWFsG9Zvd+wh6b+TofxpOu2bjJUQATxT7CH25jju+OBywSQFLQEUAMZ
pzC0/PF4yLLenC3im/cTnicHM0dTMy6yk9DozCCf7d+Iaa03Vz9y1RAvGYbkl6Lp5f/++PviErAx
E4SIwJKaNF4CDymOi/mxk1eJ9T4xGP3qA2rIAbW6E8K6Zh/B63SR1uQK6WSqT4+eFW5YM/iJvpXe
g1i4dN3lJbE+FrHJnbVkewQQ1G0RF5w15vG7b/uvhIrbfPv7T+z1HVAoSsvhrTCA/PEdRKCnPXrJ
Ec/3su/z5uSMbP25HWrZ9axNd9ndZLqhwVO9CnREFOeipa5EG4FSPNBxYznM68iWYcbt54BVY3Vw
eNBzBGuRw91++E0NQIfk55csTUvSrRR8yT81GUvUFgCT4mjfcU4dzMw+jXEaX3CVedLcoweqi0j0
BOybhmCu9aALFgaTe4wdbV/ln+aaKJ1ZkHJYV6Xfr/gTs3y0T2tSPXGPTi+laM8sdYh6ozhvJGMX
Q5tgxtv4KlwmHut6xnhaJ31hejIjNro8YPy6H2ubie1Exiw49I5Icarb0kGdhZyhf0Lhu+v7gtvG
hFCE07FeA/HRIAYJe0FlOpd6owGaykLFmRZ5Y6i9mExokarsFurUZwf4Ojk0u42iUUtvV/8Rd/A0
NjuaZgebZ64cR/+sb96z4IJpQFvS+kkOdGh+aZopmPDs0RS+TMf5gNJgt1qO7zEerTnZsZfRno0x
+xiquMoZNtmTdcbQlbj4I8irgx53Z5rjXsSJIFm6uTO68VrN4JHBWynHPkgM0cVY43sIIguA+/qk
W9a53sjT9qKq1D7oBBTZvGAJzbt0sY4nfQAKZ+dFxcUS5XtzinbkFN8wi2S2g4OgK4NiwU4zlH1Y
ZC1Nu0sbzz3ZlT3mrj9fbe1G+4hfPerxed3xz+pxe1YKWlQSDyrpRjuaHACqrqQsfYv4Kq2lEwTc
Y7aDrCTyysMm3l95zrofCH6W3QvWEK5GdI8S8BuEYmXLy7TyeSooOCsm+dKHxRdY0QtJyZzkI2bA
ZZ+tbuAZ/CLNOrbwoCrFwwrKAXYXlxE4B1iFafUmfM/4mUPPAR4+XhvNyyzPZHzduDGZ2/0uJTx2
4u1B4thR7OyVbQadd6tNOIIRXWvpHXito9ZeLYoHMlOklfor72REm2/bL8QQAwgaLyVu+yr+3AiW
hJp82x4CWTLmB2MNnv71XTEL8UvphvhDfDTRT91aASud7M92pT1Igowv0j56KlUNa2PRwHjSnXGZ
rJVLlVw6RnM7eUZ1MHKHTzrm8UH3wbxwqIsQsadLzmDRnRajbv15GJ2TkxCdShnBXjh+LUeVJeiG
5MFJqpOjlTkRLzPiDJRLoZwjBdmkmvzMADWi2YbzgcETypJkDx0J4qu5hkz3j+5k3zVZk3xQXQif
djwJDffmogh6iUG4BCRA0DTzEOd0SfQ0L8wdYUZf5p372U5GGjJknxFcUDIUVaLwvaQnz5bEWyW5
OpiRvPIKhxuopboTFhFcfJq4NzO2Zpkv2F1Jyw4yLn4oMWR2tji6c0Yvif5ApH2axSxvXSe/YAwq
PthVd+lYXUX4Go8qoT3UME7/afTkKdK7+GJQjwn27AtrsK6JH+a+YsGAQE6FH8MYLzW7in1cnk//
vNb574Ge//a/+l+YpUqhQntna/P9qtz5F+gZG++bKufbD3+rcrZaBuvD1qDkiHyVJn6rcvR3DI6/
K4Bo7n8LVqWW4U9ck1Id6SrCf17Lv8sci3Y/GGMqBsa7lv1PypzXAcH3pzazGcs2BfM8rn5gQbc5
3HetFtWShW5Xhr03svTr4IJz5+KgBKLPSOXokYx9sSBjoF95n8bmrVrFJ7eND/ixk2mgXCeMIkpW
vNXioFIikWEMZReI0s76ycGhV+zBO10mk/7QmNaB60WoVueQre2x5WnJgfIW6tygW4wMX8Atj2ih
eStiRXZquylOubBuSVK4coR12FC7dmRckcW5SaLmOAkXRaRU0dxJTd2tM5u4sIDI1jRVaCH2L2tx
t8Tchcv14MwidO3p0lXyNMRbtLl9Vdnzg2IIrfrqBgPIXi3LoSi5Q2CjWkwg/QuBdjKy7zsRH9sp
uy5xTrCjeyW7b3vE0T3usri47WOXIUPHI+mMT5tHTZeot2w+tli3icoQpwahHSaYzxoXKOJLL+ys
+PPW8bc+kbeeMPv1i3Rh7FlU1KycN0PZpWzNLtFJpisIyIsr8SpBQclw7SzLNZdryCfMufFf77f6
auTb+W75/0X9Z/9VxawjVRLMhbeG+JuGStp4soZ7HO3RPK+KrYjc9XDWC1A1Cxj/PMHKF+UCBfF6
kzWwNqsUkaSBHKAUFlnPuz8Wi0ymlaoQ6oOVhpwF5R7S4sVc0Cdv8twHB6KddFhW5dqh8XWKMjhU
06vlA4GbnFBIWNxD54KZfB05x8izzjHzbrLaSN8Pnfl5mfCLTiDMyLg8rB19C56/R6sxzyN3vpTZ
cI7BuTmrIU3+KVX7R9fCv90Ef2Di42zmf//xw8b4GmP0uf4WOf2ff/sX/fBD/zuSqb/tpr+8PPoJ
jPyUa2PyF1spP/ltKxXEO+nkEgERp+ElNmXHt61UvNsiqDf87GY2c7mb/Cuimp0UdhzbJReTzazI
c/FtJ7X0dwJGPm4ZBqcG+k/xT3ZS603T2kZkwW1x0ysA3rUxRP64kw6JcEu9zJaDIRDIjDjZ4IBg
Dmae6jo7I0GITmPmOOm5cSZXighdl3CFCne66TX9pS3NPhxnMztPzOI2MdQVXJ8BhXe3QHdA6tOT
wBjUXY4W2EiTW7wQ7HUdGAH04E6gwBupxQDDODchyCfYgc4YjiVhcBFJhddW1z1wrHxgJjgcqtwQ
f+4//2h5/08W7g9PwP+hVAiDc3O7pLEU/75Y+ND3z8Qdb4v8h/X975/9c4FL452+DVoMg9iHH2sF
952Du8OkWcJC/359G+824Te2AhvdIWkQvJB/VQryHX+wSS9ca3ta+Kl/kIZmudsC/nepwJWe98rL
oinCTBAfKQ/Z96UCgxNhkQyaHOuuP5Ro+wOv84pri/vQwdVXfN6MTvyutyZoqFFzOZtp/8faIfkU
UdmVu8kWMa7NWMI/XiGvKSpl7TVLkb2b/NAgyqbig61p0d4zhvyMiaqjgar19M/gSa0jiWMp+TMa
F0AL7BQWUZRzzoj2oc10MBFouXdpQXZuZPbVoaiFAIMpPxEAMO1kJh4WiDOR1yY71TW1rxxv2DAt
3VWttdP7hcRYn9BQdb9ycpAhWcsJfaMcA+AydKc9rto0N2B0EvcZ2kWeh52tnCkYly67oDBHvj/E
d1xg81NGZ9jXRoO/3xV3ddvcgc98mDNJ6UKBQjA3F6y1gZ6yGBLObC6+OkzteWFENB0xTuRn66r6
MMf3IMJiblcqsbh1vph9AwhLs+N+9hdYR/QKNKN+XM2ygPWXyrzBeyjGi4jGz2mUibgXqIhPfczc
lPOXkUabj0d71q9FVyTnyWwXz2roc5y/zNpw5dK/4Cj23MoB6Q5/gAh0sbekci46ZNYXNLMZvDWI
PmUL4sesP6E4oB1h8G/At+Un+rw20U3cntpR/6MTXCrVNtbKi01Cj8ymvayB0aINAjIwF9OhsXuI
3oU7HKC3ZkfEcxODsJ7FotJLGzHBcZBTwpeJByAxY+9AO/lB7zMivCei00X+BGXa25U1Esi+LgxG
NU42YgV1EwAlqjzvZDuEYzd/jDsogvqEerIanJQw1TjmkkkSpVT65zEmASuehUuXp6dKgqroT1kZ
7RIGxR9ibYhDEC/FIdZyXGR2bLC1tzX9lqlbdo4Ji60Yt86QRAXBrV/4XZS3Aakpl8xYiMkeHcQp
gMJv2tgzQicC/9iUnnZAvxsda3cpfHMRhBGAS0fxGg8Hq+mbe3AYhBgtw3DbL5q+JyPc9ftOI3+8
FTlzYrQCOiJxhErqiQTlPnS9cXiv58I7z+do/OQZCA/GYhhPxaQTTaqvCEllrpPcQuDdBdB259xx
lBXUetyg4zCMp7JOej6IJTotAxnbnmZ4H93cGc5dzSISdInoxjiRe7tMgnBwLY4PHfKTEICVRlco
YxLepu61ty456OhS3GlowA49Saw+qW7op3JLe6+kUMc46Yt969UKLZun36RZ20EuKTWuHPKO7NAi
ACFg+WvfxX7B5MxvFtSQVgplxemrEj1ZAfY40idj13fJehh7Ge1LJe0PVg8VrIK8fQR2R9UbTRhj
KPnOOmDkj60Vk8gtiFuRPbeAcRx8k6d+3M1ZE32wocbeoJGrz0rHyc/nolv3sqPhkTtzcQB+aB0Z
Rfg0LD6M3PYu2a6L2wJ2AGrA6DlptWtd9QFdWLS4ZfSg7LXduXVBJByJuH61Vt01XCVz3xJvu2/c
vAl0WDHMhcGhDbPmNFcYuQAAYVZSBm0DS3zqnAlLn1yYbA1GxTouFuclzZP82Vy77BBVONqKlpT4
ymzrLlhpkSPMlLERIwqoYwbY0YrwA1ua+0DVvuAm6I1rHLEJ7ZWyvSkaXtVuzYAPeHg6fd1rjoap
PXjuxNZppfsiyyqfpO/0ZNfltTeTXt3HZZligxmLY69Zic9Q0kXYkDw0jcUTq89VWHOJ3Q2TFEx5
+Qli1RHDrt0SyNECLOVFYE1Bubf3q7Jtf8gpyaWx9ND+UMpVMxljU3Ter/EVHNh5WwaKeaD2AMwc
l00SsXZkpZ9FJAw+6qmKjyKBQQ0FyEPabnyNrUxcYL0VAeCHFq8Ek+x+ad+vBTIuV+uGFFRWUt+X
aT3cD1lRneWF3R7sqW+omboerFeiY6OxY1T2NMHwzYG8QwFRCXVtT+W9l0c1SN2uWthPqrq8bXSn
P9NxV/ui68UpaRjhpsk47Za+vvuudvirm5b5w0FMYwIpqs5QYhuRYHVw31z1pii2S9Gn0WHE0/hS
1F3a+05O4uIOXAdejdrJ4htb8Xn6na1NXw1AezQBo/wrcfQeMHuUrChZFIPuWkflA5vMqnu0xcMG
L/LS5oGZs/bIx8ABgp4gRzZaTwxD+7TMAktazZ2NdGZGHJQa1KxGdFTmbL8vMToeCqbP4Uiv/dxa
U/W1bjNxr5AtnBynWO4KTVPE/2Xl2PM1NgsQrGzq5Kn1AExlKD0f7HgjtnsYdx9//bE57o/t/p8L
mDc31CRaVMsowDwg/yiLg0sK4IpzZWpOYq11UGOReduver35WrzNLKD6bC+q1D14rqOfwbbeYplK
tkpzTI9mSmsf0koB1NAh+aFZJ8bKDMuzVDNbWvUxaChv3QbqIwDDk4bROCf+MtXfz0WcX5Vd0V94
yO0JHR34pbbQmv1UW01Ad2Bi9j+sGehiWqXgGjvt2lE5G04/pBcxd9b9YhJI6fWrcWf3ZbrvekL3
MhDQOCo4BJLM8r5w4BDl55CNCY+sjMJ4WcSdu6YpYlXR4GgwXXQfM6Nku5/WsxY+wD4tCm/vGhVp
eU7swJqqKhr7emP1xo4Yavrc8bjkEyNty95XpNEelrpsyD4EdPvSxX1616eDhuiEk9BrI4t2q9kc
pggBMhYA52OSkVYZ1NrGYKGaNW6IcWbOb4zK/ZxqY+Wiph8jckGLAuQ8spodHMLqpDpvTIKch/kO
dCj4arzE9bNmacslCaLRk5fN0MhWqW7KsbWGfYOkKcibfg1a/I3HmbbupQTK8BWgrghVXc6oKCKo
5RVGqGCwC+0OZ5tOwmm+3o40NwwQFDPxgZqQsEGnylMXTt4yxq69xvtDUDf2bHsK80ba0mteSrf5
otxyrXxt25PE6NbLHgWMxBK11IVNH6yYnxPV1NdFZnhP/dL3Z1mEMpI7nTE+ZvOc7hNyapHXmd4Z
N0Lwgmu7kLi+tFV0PlR9A4N7xGfXeWg16yZdwGzH86mcOuNmVU6Li+H1CCi306DkffrWdkJk21lR
p4l4Gbfzo2MbRY7kgEgnaDx9At/MUVMlgHB8RABpdwV6F2FGNJVaGwxKk58MDGFfu3jpHxKNfHZz
7LtD7lbS8iPH8W5GIcqHSS8ZGxgR7Ox9+nrkamoRN8rMijmQVo5xJU/NFJJsQuzm1NYQgreDH/2j
lgTzklrnTiwjoj0qvTmIrYqo18WIg8Lp0w+qWLo4KJeomPxVopLz8614sWEwfNSXmmK3M7STQ6P8
nIoae02j1HiALp/e0OkyzvBWtheps5Votq25ED4FiXPO0rW7oiqWm3LOwIPVi7jQzHpE8yfkIbcV
R1gaacUHzamMlSVn1BbafwPV1tJOgExmXT+kEVpIVCL2Fv0OIks2xHTaCJtDNzXgzaGTza/SIU9u
zKXyCAd1JqY2NRMFhS6JVLNckrHpRWFUpDKEnMGx52rNjVan7fUEoY3ulOU+erFjfNGILr93J7ap
OIvSwMgX9dVUy8jbN50HyGvmDNZPz69iTYyfAHdZoE5qDkCn1g2enqW8a9dFhbmVD0D+bbWeyPvL
j4Mp5bkOrM4HwYsbmBgBNPF609yDKSZe2eiBc82Nmb5Puxgzi4lIGA1mL+katytEHvCyu2YonDP0
FvLCLSLrutLa6GRV/fygV814NAj7C4l6Tw/olYYrtDbVy+L2IxZfk4gPGCFPK36OaxKwMySNWhqk
oFcSPGgJ4AYzT5JPWVk5dIajsT23B5sEzNreZlZxdBy9XF0TvVGHwMxtlr0piBjdskPNmiRfDPgE
QiMc3Vmrp19ETSXvBo7zr4q+0H3fThW6uSn3yEfLEi8QaM+QeKHB/gKslNGKkw/nbVZFn0Qkq0/p
Mjvg5FRBDCewft1kwlZLa78s3nw19Ana6hYCPQuUIJYqL/ZcNaAlZmVzVISIBGUaIROdQAUFJpvY
pk12rOIs4whCQZ3dK/ToiKT02gjRGcJDNZNhBnUjt0fdZIyzDlUatnldMU4uSfwYarfxG1EKfEN5
lD60iG8B/0zqCRvRugRpkZqPVjpmAb5NYKurQhlTYAK+4cNSL2qw+HhG7XECmHc/DxPF1MZYyqje
boZFjyGBdCIkD6TdmdPAZbGrpd+7xXqxmio6zVFkHnTTpOBaO25d0q72jo4Ltwd7fv5fzJ1Xc9tY
mob/Stdc7NVChYOM2pqpGmZRorJkWTcotkQj54xfvw8U3KLb9nQPe2fFu27KIHBwwhfekBnokwOx
SFGY1YuN7An5HOON5C72DBRECinozl0pSXMUGVIVHUpP1mgzquGJhUnyQ4eI4Y1Q0uIONkx+iqJb
tVIMOFxANrp7RP+blaVk5rpSsmErgyi+JQxyrj09cuBOJVZ+EqsE7RbQpbmGu8CZcLsxhNF7YmRE
kBUzV5eRmsinpe/H920jN3PUETJg7RIyjYtWCcpVKit4bfS25KENbKuRQJ4WRvAixsHj2pdVBEPD
mFoHzhDiCUuokfxQJka0lFGlyBaNZ4I8j1wwSLNWQz5erwt96h3LpRggnettl52hO2ydtxiEXTqV
6u9iYVDHVjscAQpLR9FbD/Ib16qlWaBB8AK5aVzrRpsusIN9GBs0yDxjLAldAjvwGNjoQkWOmmQW
SSSlbeqlKVxtXZttdpVY8anlWtMEoYmuK8pjnQx51XZqskiwCSLm7Ydu6+JYhhWPrdazUNf8C+h8
w3E91ChRmz40aEWRl4Tw3YNZevGUmW9AiZHzqWvp+VTXvRvIUCTfSkuiK9kwJ/G6NddKXHdnFYfE
0klb6bqCrzkKdhhArhNjE3WJ/1RJbsjUc5AOQlFmbhVdeyX7bXjjYaCx9pxSTFQwGiemJ+PENzTV
ootx4espR92iN1WcWog6xzhMtMiu5xRGx95XjNQk+oH0Z1Kxza3amOtNY1/qGInPXE91Z8CZKyDC
gQ7YxsUQxvWaOWI4IwJhoKrUegKBI99HIaGw0FYHO6CDlfdbc+45srcIEj+sgB0InTKIHK1NSDhr
E6jkXBSdtoo7Q1w7le3N81bRT4Motdd6r4XLsG/FHeA8wA8KWAWrLptbfqo0p7WB+hXtI8m/133m
fN6G2RVYiGpmx0V7pgUsS8sctDuwdOqj7OjpKles6tggLZolvqHMNeAka1/E1sqElDGv3Sz5YiWh
tTFKPboNgtJckL53gAeRD6QMk63djJDFhNJxTLucDlgEga0jjvyVAH1n13gz+b5in5RydanL5cLR
EC6BImstYpXOelckj5KTAmmtWqhwmkbNjfFqQVGu9SDmyFTidGNWYpinqpKsM0Xu1hnwDSwcAAUj
pu23tGjIQwwQlFjtlDV4zBh+ABUN3bhhoaozk3Lfv2JSfyucg4YELrmaMAyqq3CpvhXOAbuhhk2e
S/j2dPmJU1XGvM+jYu0OeXCbNRkYW6RNGuRufHfTKKb4XAIMBxCTmpjEREiG2arczypJBCcSW+4F
jkr2vQf/aBlJabegfnbqgxidGYFALU5VWqFBPcvC0xAP+WbSJ2V7gfMwTVhJNr1bODfmOoA9HM3q
sbyHnWwDDsoZkm0x1GA+48rw2MbHimD4XBxEUY1C4SAKREwdPRMc1oRBlz/Pn75hQ5I+IWszYu+Q
2QHMCmpqv/5rF4SAWtdbS5bT9XCv3udb6T6/as/KS5gTybkUvaj6/Md6Ch+wGTYm7ygTyCgskLkr
CjCkd29htq22v+wwWa36s228+/vfTrdPtA3e9wy+e4HX7gHQSDZ+sGxIII0virrAVzylTslgnNvo
EyCG+Vt7zDwaX6VmWiDyx97Zu/aYAtLStKBi0DcD00fD90+0DwQKDHtlCwmFUCAQo1zZ/rzRIoRL
RFh5q6g140XN3YNCTiL1XE9KXAlyYQB1ok/QXphSYpFPhuK8l6V+XemD/4jjYbMgR+krNDszmwMx
sUZyo4jLU7nM4qeMzQUKqNYlq8GDJTUbq2k7ObTNT3EWlJcmekMdJLrYAiJnDqmfE7i58Opiy9WW
9PpRZAYh6KvhpIDPm84AL9dXBNTqunQyZ9E5tJ+HIqqfTANCxZz8DpOHsJV3veeXq1yNGu2s7SMk
ir1eZQvwh6BaoHnSVlOa0yibel0WjodVUiI+lYkgXwsTEUEMvnBh9HQ1PMYEJV4NUQcFlh5+iLsx
GlLUmDXRdxiRpO65nQAdM3U3fCqCIYoWtqcN2UzVCqoAiITEHmiKyrziCKVghTVP8xjoUre2g1hb
R7FX32ZurU1zy1euY9WR8aUr8kvJTNwLYvkEnzOKdGVrYhQZZVRTKeHNDT/q7REhhc9bqud08B08
vETiUt+pi7hGC7/2HuUaeD1iIVWkLCLFaOpJHKLzAoJK/ZJY6MYHUYjqAPR5CmItgldIdUr5oxKW
8j1qUQEJfxuD9s8je7iLtcC9zYqRkkt5G54B5L7Lom3yz63kCzTrfFEcs19y2gZu0956PY3Rsms7
xK98Im+jNeVbC7H2fmIbOXI1ba7gm4iT51Ug2nyZxXU0g4mmL7oh70468IgXkWf5BQlxEPQzTxXS
XaCG1WmAaRkxaZFVS0OJk3nc6oiZ9KWMFaJRpv5nJPbcz176XLEf+aK+6llTUavOJxetzRu9SYF6
loR7guaWZE2hK1mbNCuMcmrm+JOg1BX24OBFbOtnBvWKc0wEcmda9XCxKecVEghQo5Tkk3YY47u4
z1NtHjQwAhaxNpg7rego/ToeNhrTJg70bGnAmUIb246RAaz0InsYkjw9gbFarozY75JzlLwFXRhF
QXbLaKO4XSEpmZlTSbVB1uFboBkTqkfcbclWQlPDUrDt6BjPAKK9GqNrUqrOFz/IzH5dRIqzw7Ag
Oxsinzq3FagQEnNq+ohm1LIVrDLP7G4pN6vMrz5BfDrM6l0klX23RNCr+UQJFrcNEQHum5pox7Ur
L3YiaaVzvJ0JyU/DeVODNAJyF4vTIO26rR1I9rXWOfpxown6OaSHmyAZ7NMh9Nx5rsj5TMAMWzSQ
fiedG6LA2cmeuaQBQ6dRNduThBx0RmgGlR8CBW472qMvx5dJnF94HTVdL9WNeWp3KZIZeb+h1ObO
rbbf8jCgwHsa6k+SI7oZ/fwILI8vY5TR+jNNrvD5S7inSEQXaqJk617RUJ4RZrNJMSx4cE2lWqax
/rmtcfMKC8oARdySOhBcTKMMVmU36pNXZZ3TPRs103wTN7Eqx74cw71FJGnrTJLYNrU0Gx2dDGjc
hjLRRHoOWnXsKLWfQ7XIV46XaYvUz0jxFfIwJdNOCBM2hFIry4M1Q0LgThqjgUytd+HOlVAR8sJi
CVgbWn7pk/H1uHHXknpl40Y5IfUsT+OQGFgtpHgWDgbw2oDZblTnil8OJ/hboCuV6BaC5qmeLlMM
KjelCDHGVpAl8aq2BeSToz7qlbDWyMyRCGrTExD2Yob0iIrxI5pNE4um0xxR+S91OdwWalaAh+5O
m1I751iZ6bW2HsbOr0FdTvjWaB2KBlq1lJJm16EiNqkoZdb9MM16kJM9vlgV0iOdkt0XtvfkScqZ
QZOttzpgsToE59JbN45309gSu4NGThzca/AJHZ36fxKa1gL6yb3iKZvGSvK5zgKqrO5SJDmajtlK
VCdIyUyy1sdqS52HxMOzMpKxfCDpCWR1medsrigDIwR3lef2fdvH+Aw4D6HprTyWI0yl4k61vA1C
nHMXsSWW+8QhcUDDrSX/TcKV6/ozfEwd4y6jN1l31tIPE8T3VbEYXONJhBvfyGe67tAQq6t1ycBS
gZ4lpB/ACajhtEzSxuJ81cSJDlI88pI5pirhqiR6hfxvP2A6bh/z5LpJm1yWsIeCsmxRZvCyk8AI
L73yLO5PRnl/Cd3Kul1Gbn4e2tY9gKxqoqUg10eESk5jpUBq/Yoj+jItkquizVdAA7BKsqH7xC28
TXQmT1Jk/CeO553UFBvh2eGO4if1F7QBb8QIV9YfIpMOf4bq/rSBcQtj2UM9kd7kOWbHdO4yng/j
zGFZQx1b2qhhzGt9PM2pH6BSA9IeZh3qOFUrzcB15dNET1vcWkIkgzE6nviWo258u48eDU8m3KfE
PLV6AypzHtQbXVNqSp+gEDFBS49NWXpi32lWupQhltogl8Pb+zWJ8XBXunre6fJo7tdm2X0ZYPgw
qTUbdHillfVWqeR+I8eVtKlxo9rYpU45q5dF8FBmYOmHIfWuNLpyS52xWaPO2J14WpJD7YYWRe/P
aY7hTSX3aeqZc1PNFACSUX1d1ZzxMKmbYQ2zARw2WYV7Yoim9AmCrOABFpZ8EgV2MQIWquhTguQQ
ksNDwANQ98AalWod9S2lhAHgoxkcz7QCcNGMCeMVK7MsoPUVkNMndJLzxxoyHI4Uom4RpOvl5FiV
BQg9joyBxF9Aj2QaxTZAurZpd04UpL8CeTZuKq2GsVET+9Fib4ryk0i17F7P29YGvt6HT5QxY3+B
H2FxlaP2iAl720v3g41G56IbjzNhqsFxGYggvBoULCQAReneqPTQoddMqRxHB7zAObjSKE2vXOFZ
/W0Qy725KOS+VM+zPCs2UZjon9UoiACeFyH9G4p9Gy8Ny8+d53pfcuyXNpZjp1c1PWuyrthEmw/3
lgkoDGtJTzjwMN9gkjm9QP7WTUx/pSVAPWZSYENDlgNsradYguXaDHBmmK9w8vUXSKdqp22WQ58r
uC/sABDN8a9RyciWvhZhfAj7+KqOFPeOEiVd5Uz1ltpo2Iorq7Hr2d6+qGiI4Hk0wMnFuqN0F3Zq
D2vseNrbuNAQ5Eu1Jr8MNYUKRQE+vl3WitBPDVdWxJRDP8ZJNOmIdZxMT2mfdpaMo2Zs+cdDVY3a
S60rX6qloXyyghbTYQddFBgswAwu/CqIHpLS15B30/QBQHBu4RyMmMgkGWr5ix1a5RR3rWGeZK04
jjTFW+WJ5yzDuu4fEFvTr2y3UNoJc8k4VjXTuffdJkCBJXH788w1hmPgRPoAF0YLL4om0RcKC3jr
pVJypfqjCAeq1Wz9rsyiEWrjX/UoVMCSlBxpJ/Bd76eaJSR0DzoYvhO/b2hnCBNxJK3JPhsd4fPU
VcJsAw1HO6m9GjcOLWqS88QvlcsS3E01URS3uTZQSrnW4si6aq0ehAv1Sl4qlkUXVBO7lRRZaAei
PZ4s3aFG76QnhDtJ26q/lBMgpG3dDKe0hLx7UTELJ5qq1A99VaukLLV3moS28Sj8CnBxh4zbrgmD
YFl6oX2ZK2X52AEkuUBDrdtgQUQuEA5FyfkSomcq+mbjGrp/jbcZOGdlKG6pj5sPyKsE/TSto+7W
0HxWDZxZF5vl3AOdLKmnQU0XahpHwjpNOGKZg5VgQ6K1+7nRejaSJreuJWyMZex8HfdznPUaCzaj
HQ8kQHqQ4nzUWoKDcZbZgbH0rMw8L/Wcwg79GzjCGAVBMMHCCHH3/ld7qDFRtnQVEkyIFgWNwMKq
bmy6HjlyEETVM8p1ljJhnPtLyy0sHML09m6gELMwEUXfIuNlE+Z0UYeWy9De6WpiXmF8DblUyVV3
abtKeypcF4s/ZBqKS79QDYyuSoXwXNS1oFGXdmBJstor/LUZcOfLuqIneNz0WO7OYnQApHnV4xMc
SnV9HbqDDfNnSIhw3GpI16ppEoB5TVPQrLed6tqH4hqzuLoSrytqst7UGuRBndZKbuCS17fF57by
8ciqGnuANK853ZqKG67fOoWZ41IkNtIMgN+2LgGwQmphiauwMXOAQFatoR+jZxS9LXYnTfMooEBR
f6D11V5hoFgym3TvVMMTRZv6IkfJqdRL2LEETMBeTEq3NXGOV17HIcJqWz3DRG0moNpoF5YeN86i
bXRtZUZKms6wkM8w+Glo1c0woquQ0vBL4qSg94GjtM1QLNWkLIflYLdof3ohLu5tbZkonbmNc1vX
tfJrEXn+ruGfVasOGSNE+jTIy8jP9GkKTD/I5r7kRZuqybzTsrL7WwlhGp0mS9tdJDJ9u5NKRmxI
TS0s3bVOKHOCfAwMDaN0tjb52ZWcSKk3J8nAjKkgG4rmXWYQ5pWuFs7B3TU06QceaDI0OR0eodEz
Balnu4s8kNOtaueZchE0bjQPFa+/rdEOmaqOptbUuNOWYyzDJJZUjvDFiUfVuw4xw4Qwxpn1EHDQ
f0AKHYulsh/Nidyq8E7zYciZv7424gwJRO+cKB0Kir95d5bSTrkKB7QDsK8QgImQPukucA1pz/PE
ieKJkYbZtncL+spG7aztsLAXUQIagLiHvllElxaLMKvS7pq04O+J3ryLUkfUZ+ZIMTB0qBjSTSM1
gAJ0T4XGp1A0AUalcrWUmffYR3ZdcdoL94pTcHQnJVJFkECN50KrrCdtaPNTkEX1aEicbuMhqE/l
sJXgLYRq/wkCeoSSRaWt2a7k+wzk5EL3dTB4YgRp9YlG1mfRRd7YTU6KhPzMrAvCGlP6ELpHiplQ
oSoKLLgm9Zc0t/Uz8J/RXFCrIVSIAvPETUQ9dxGypvVu2UvZ5+u0rso5Qs3FA2/Z2XZWgLyDh9/m
wq7l9tYtU/PSHUTZAYGDVhJFmomIfedc9F4lPvsmvHtHVPE8AcOVwdu3CpRlTOvYMDKgWr2irjuU
lGHOmr6+TENZ+ZQXA7u3ayBSNcnjmjg3l7RzufEl3l3bU18WDQItVlgPdARae+VLpTsP7S4oUUdC
/JLNVZ8rg4vANUW0TcokhRVoIdniqkN07LdD8MmownoH0MqCXpgaFzSntGuOIwyyJb2/wZGNjMdI
wQm6gdHc5FIGcZMdUcHci77WhLCAxqIIrPuAgOXBsl2fJV83tk9rGttV9Ey8tUoF46IhmSomuWX1
/kTF6XCjS2pNJoGuMBqcICWcJAjOiwizp5kuxxIpam0eO7GLh7xTB/iFuol75wVSe25Lrv5oyH11
AZ5EfMlLDykLGzjCxGyg5vEOc3UutZr4lCkt4jnwoyu0xTOtPtZihEJU18wudSPADTypPWimNGFD
W+qOCZpGzx9tOJFkuCiotcgR0Uuqb6yY9uiQMjKTgpMHDmOi2Be+XEXXDsj2mwoIYTjpazohCHu1
xiIPsQz0VKXbpKkkxDSMWogrvEFcsQ2tCS5SvGtMs1DHnBVXcJoD+bCiQm3CRtKKeYOQR3IVdVp7
Z3A8VqAQciCcvkj0h5A69vS/i8HCdDxRIxDNsVbOZQMI1MRnjzrPi1yvgakFqKc+F3D/6qL2/wEE
/vUWxyLz/LnGfFnviv5qV9YoV7+VdsdvL1I/qW7Sf++Pfn6h1+r2TZ9R3d4+xX4y88uq8B+r90Vu
djPxbV38+aae7/hn14i2FM/rJy4uNCghoOk1ujvPH+DsUZq4r1+bxhFSazaFXah04+eFn/JujH40
Cj9/wJfh/Pnf7D3AIzlcNb4GF5b43iCMDZg9TsEPhuCbK/w2BAoVfF0Baqe/PiOAuPdDYB/RhDAs
wEwvI0RbgN/7zw/BD+eBgqjyHxyEb67xbhCMI0SkEPK0YA09f/YHQT2yYD0qlmAPGz8fbhAEagp/
bCL8cAyEfoTW0th7AaD3nTGwj2wDqwq6Py/f/n+thW8e4KUTdvz097/B8RilWA8cBtYDpofIbLzN
hG/WgzjSgY3gcoLsx+sofaz1oMFxA7T6RzaFb4byt/Ug7CPcI9gT0Mt//jCq7zcF9kWZNiFL4qPt
BgK1rkNPBUU90imLsRqsl6f/5lSwjoC6AaoGKPv8+XAr4Y1vdvBAiCNwUljaMReeP/sDYSkw0YQC
rPnDTQP62yP04KBFwDRgASArPdobvJv9lnlkmyx/7e3A/HinwStn8NAjgRGAqC3gDb4+KrzB9wOh
H2GmIUayyMtCABfwsfbCEU5w6CwwiI+0kfz7+pD754GtHKFzCp931JUdPx9vM0CXC9zSt9zTH8SJ
PzwSFMil6Ilbtv4aCO4fCfZ4JJjoZ78FDy9H0AeKE9kUUfwilD9wQgjziGPB0JkQe6vBtI9kDObY
LF8DpJcR/0AjoCK5dPA0MI6AJbEpvM6CUQvk/ZYgsyXA8EVc7aMuBwPI4aFTQD6CVYUSm3iNAPb3
BNJGuN4KWyNCc+Pnwx2PyO2/blQv2iFfE/o/kTsjP6ODU9MQWXp51fuDYGlHoIzZOeXXEPLDnZJA
Il9ezAFjoB9RH7AQIMHFc/x8sxr4WkblDnvbj3YycibIpjLC7A6NkcDrjUjF/bdvi6PRS5vCwWvk
+OHe/usAHJopESJBruRMHIUp322EY1xAfVWx4WA+fz5cXEDYZhwaIgu0KEbBB1R2957etNgBTdCd
o3bzxwoJee9QFkdhlsMmvnEkE1Awvb97BNjsfshGm+ZrBil/1HFg2R42DuQAxMcC1Pf3TgH2AQUd
EMtEFf7l80Hnw8EbIZVk4qsRsP31Qd9vB+SSHBRsFG9lpQ83DshxAcY+aDKo4iU4/Lrr7x+Hpjlq
+SqCU+HltPxwOYJKyevgmTCq8MgMJoSRtyn/biZYbI0mJy8xwZ8ehD+QS3zt0UA1ip6euzP+rvxe
E+dHf/DWlvj9968tibHWKug77P3h2Kx5+e2Xguz43//YSyafewbvvnzrITz/zus/f33A3//03m+9
PdXb/1z5u2JbPKIY/Nyxer3NF3LEP5MnD8npi2L7tCu9vdbJc8n8txv6Xavp61L46fWLOtk+etvo
ez+hIKXw9pPf7Wb9sZ8oy238dplx8F+qGofeOcoS2+L9ZV/i4UMvu9oW/TbZvr+wwKGDpX7wlf34
hyMtXnavQ39ivY3j+pf/2sbZ//xysoWV6O+NEGH+mDYd+isn2yKhgxruD9JLO/Pga7MUom8u/Jzw
Hnrh021YetundrfL3kbgeSPAFIPY79Crb7ZPXv/9ZfpS0D/0B86ffG7/7UafV9FLDnzohS/qp/rR
2xVFv3dxQx3FNw+/eBJsf327zvNdo3fwF0zBq22wRctqu9dMfu2kHnrT1z42F3sb1uuxeuiFb7ax
H/1ytn2q34/Iax5z6MWf5fe+t4m/Vs0Ovf6nXVn9Mtkl7jbau/uXRsWhV99s2czZsKpib46/9gIP
vfqyDrj6Hvria7P14Gune3c8XheO7dsQHXBqJk/bN/XlM/8x/RW7ieMyQl2xfLv4uJ5Ad2At8Res
qH/+LBAYiw0vNfhDh2vjD2mxHw78Vsk49OI3hZ/V+zPo9eIExYde/E95fzwHcv/+yz/DXWR81W93
/XxSfU38D32SzTYZx+k7F/8Lhmmzc4kmt/3equAtjEWLvyCYnO2A4v7+zke++6HDMvu63n6sdn7g
e/2XEsAHX9/bVhX6NN+KDL82VP+C9/sHZF4PfIg1R8EPZWT/gil0s2Npud/G+L911w6dR3+Uz/7T
YfpeJvkVtvb7/PINkfe9f7afPI9/8RjttsU//hcAAP//</cx:binary>
              </cx:geoCache>
            </cx:geography>
          </cx:layoutPr>
        </cx:series>
      </cx:plotAreaRegion>
    </cx:plotArea>
    <cx:legend pos="t" align="ctr" overlay="0">
      <cx:spPr>
        <a:ln>
          <a:solidFill>
            <a:schemeClr val="tx1"/>
          </a:solidFill>
        </a:ln>
      </cx:spPr>
      <cx:txPr>
        <a:bodyPr spcFirstLastPara="1" vertOverflow="ellipsis" horzOverflow="overflow" wrap="square" lIns="0" tIns="0" rIns="0" bIns="0" anchor="ctr" anchorCtr="1"/>
        <a:lstStyle/>
        <a:p>
          <a:pPr algn="ctr" rtl="0">
            <a:defRPr/>
          </a:pPr>
          <a:endParaRPr lang="en-US" sz="900" b="0" i="0" u="none" strike="noStrike" baseline="0">
            <a:solidFill>
              <a:sysClr val="windowText" lastClr="000000">
                <a:lumMod val="65000"/>
                <a:lumOff val="35000"/>
              </a:sysClr>
            </a:solidFill>
            <a:latin typeface="Calibri" panose="020F0502020204030204"/>
          </a:endParaRPr>
        </a:p>
      </cx:txPr>
    </cx:legend>
  </cx:chart>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6849C2-8F96-459C-8908-4A52AFCA2069}" type="doc">
      <dgm:prSet loTypeId="urn:microsoft.com/office/officeart/2011/layout/HexagonRadial" loCatId="officeonline" qsTypeId="urn:microsoft.com/office/officeart/2005/8/quickstyle/simple1" qsCatId="simple" csTypeId="urn:microsoft.com/office/officeart/2005/8/colors/colorful5" csCatId="colorful" phldr="1"/>
      <dgm:spPr/>
      <dgm:t>
        <a:bodyPr/>
        <a:lstStyle/>
        <a:p>
          <a:endParaRPr lang="en-IN"/>
        </a:p>
      </dgm:t>
    </dgm:pt>
    <dgm:pt modelId="{9B8C0DAE-078E-4BC6-9C6B-63B077A2EF57}">
      <dgm:prSet phldrT="[Text]" custT="1"/>
      <dgm:spPr/>
      <dgm:t>
        <a:bodyPr/>
        <a:lstStyle/>
        <a:p>
          <a:r>
            <a:rPr lang="en-IN" sz="2000" b="1" dirty="0">
              <a:solidFill>
                <a:schemeClr val="tx1"/>
              </a:solidFill>
            </a:rPr>
            <a:t>Health Benefits</a:t>
          </a:r>
        </a:p>
      </dgm:t>
    </dgm:pt>
    <dgm:pt modelId="{7218CDE9-BC1A-4C89-8BC8-1B955CEF3EF5}" type="parTrans" cxnId="{5F6E4991-314E-47F7-AFE9-F92A333F29AA}">
      <dgm:prSet/>
      <dgm:spPr/>
      <dgm:t>
        <a:bodyPr/>
        <a:lstStyle/>
        <a:p>
          <a:endParaRPr lang="en-IN"/>
        </a:p>
      </dgm:t>
    </dgm:pt>
    <dgm:pt modelId="{58F5708A-58B0-4185-817F-892E0D3D3FCA}" type="sibTrans" cxnId="{5F6E4991-314E-47F7-AFE9-F92A333F29AA}">
      <dgm:prSet/>
      <dgm:spPr/>
      <dgm:t>
        <a:bodyPr/>
        <a:lstStyle/>
        <a:p>
          <a:endParaRPr lang="en-IN"/>
        </a:p>
      </dgm:t>
    </dgm:pt>
    <dgm:pt modelId="{CB00F57C-C3BE-40AD-9928-30AB1C9A93AD}">
      <dgm:prSet phldrT="[Text]" custT="1"/>
      <dgm:spPr/>
      <dgm:t>
        <a:bodyPr/>
        <a:lstStyle/>
        <a:p>
          <a:r>
            <a:rPr lang="en-IN" sz="1400" b="1" dirty="0">
              <a:solidFill>
                <a:schemeClr val="tx1"/>
              </a:solidFill>
            </a:rPr>
            <a:t>Heart Health</a:t>
          </a:r>
        </a:p>
      </dgm:t>
    </dgm:pt>
    <dgm:pt modelId="{F1714207-4D40-4D1F-B556-302892A1E8BE}" type="parTrans" cxnId="{8E9D7939-A2C8-4F0C-8F11-05462377DE09}">
      <dgm:prSet/>
      <dgm:spPr/>
      <dgm:t>
        <a:bodyPr/>
        <a:lstStyle/>
        <a:p>
          <a:endParaRPr lang="en-IN"/>
        </a:p>
      </dgm:t>
    </dgm:pt>
    <dgm:pt modelId="{BC7CB0DD-0CB8-4D91-8363-03E7B60709F2}" type="sibTrans" cxnId="{8E9D7939-A2C8-4F0C-8F11-05462377DE09}">
      <dgm:prSet/>
      <dgm:spPr/>
      <dgm:t>
        <a:bodyPr/>
        <a:lstStyle/>
        <a:p>
          <a:endParaRPr lang="en-IN"/>
        </a:p>
      </dgm:t>
    </dgm:pt>
    <dgm:pt modelId="{CB73163E-EE69-4F69-9339-FEB86207261B}">
      <dgm:prSet phldrT="[Text]" custT="1"/>
      <dgm:spPr/>
      <dgm:t>
        <a:bodyPr/>
        <a:lstStyle/>
        <a:p>
          <a:r>
            <a:rPr lang="en-IN" sz="1400" b="1" dirty="0">
              <a:solidFill>
                <a:schemeClr val="tx1"/>
              </a:solidFill>
            </a:rPr>
            <a:t>Immune System</a:t>
          </a:r>
        </a:p>
      </dgm:t>
    </dgm:pt>
    <dgm:pt modelId="{1AA59E72-A584-4737-85EC-551C77500D83}" type="parTrans" cxnId="{69E6016D-41FE-49A3-9C6F-6DFFAA9CCA86}">
      <dgm:prSet/>
      <dgm:spPr/>
      <dgm:t>
        <a:bodyPr/>
        <a:lstStyle/>
        <a:p>
          <a:endParaRPr lang="en-IN"/>
        </a:p>
      </dgm:t>
    </dgm:pt>
    <dgm:pt modelId="{E974B33C-605F-44AA-942E-BCA8631004F8}" type="sibTrans" cxnId="{69E6016D-41FE-49A3-9C6F-6DFFAA9CCA86}">
      <dgm:prSet/>
      <dgm:spPr/>
      <dgm:t>
        <a:bodyPr/>
        <a:lstStyle/>
        <a:p>
          <a:endParaRPr lang="en-IN"/>
        </a:p>
      </dgm:t>
    </dgm:pt>
    <dgm:pt modelId="{548FD47D-25EC-4801-9D84-50EE311F8854}">
      <dgm:prSet phldrT="[Text]" custT="1"/>
      <dgm:spPr/>
      <dgm:t>
        <a:bodyPr/>
        <a:lstStyle/>
        <a:p>
          <a:r>
            <a:rPr lang="en-IN" sz="1400" b="1" dirty="0">
              <a:solidFill>
                <a:schemeClr val="tx1"/>
              </a:solidFill>
            </a:rPr>
            <a:t>Cholesterol</a:t>
          </a:r>
        </a:p>
      </dgm:t>
    </dgm:pt>
    <dgm:pt modelId="{DB615156-731C-430A-BC92-009FBD23E023}" type="parTrans" cxnId="{4869570B-0DDF-4975-BCCF-7965D2FA378F}">
      <dgm:prSet/>
      <dgm:spPr/>
      <dgm:t>
        <a:bodyPr/>
        <a:lstStyle/>
        <a:p>
          <a:endParaRPr lang="en-IN"/>
        </a:p>
      </dgm:t>
    </dgm:pt>
    <dgm:pt modelId="{1727FF37-96D3-410E-8071-78F0ACF54E14}" type="sibTrans" cxnId="{4869570B-0DDF-4975-BCCF-7965D2FA378F}">
      <dgm:prSet/>
      <dgm:spPr/>
      <dgm:t>
        <a:bodyPr/>
        <a:lstStyle/>
        <a:p>
          <a:endParaRPr lang="en-IN"/>
        </a:p>
      </dgm:t>
    </dgm:pt>
    <dgm:pt modelId="{66B1A4E1-2FFC-4827-94F8-158CDDCD5E1B}">
      <dgm:prSet phldrT="[Text]" custT="1"/>
      <dgm:spPr/>
      <dgm:t>
        <a:bodyPr/>
        <a:lstStyle/>
        <a:p>
          <a:r>
            <a:rPr lang="en-IN" sz="1400" b="1" dirty="0">
              <a:solidFill>
                <a:schemeClr val="tx1"/>
              </a:solidFill>
            </a:rPr>
            <a:t>Skin</a:t>
          </a:r>
        </a:p>
      </dgm:t>
    </dgm:pt>
    <dgm:pt modelId="{13AF890A-509B-41C6-9722-76496C856078}" type="parTrans" cxnId="{5FC58768-4682-471A-A27C-3B3162C69956}">
      <dgm:prSet/>
      <dgm:spPr/>
      <dgm:t>
        <a:bodyPr/>
        <a:lstStyle/>
        <a:p>
          <a:endParaRPr lang="en-IN"/>
        </a:p>
      </dgm:t>
    </dgm:pt>
    <dgm:pt modelId="{8EA23926-633E-4C52-BCC0-05BBC894DAF5}" type="sibTrans" cxnId="{5FC58768-4682-471A-A27C-3B3162C69956}">
      <dgm:prSet/>
      <dgm:spPr/>
      <dgm:t>
        <a:bodyPr/>
        <a:lstStyle/>
        <a:p>
          <a:endParaRPr lang="en-IN"/>
        </a:p>
      </dgm:t>
    </dgm:pt>
    <dgm:pt modelId="{965BC18D-4994-4DF7-9D27-E45944EB97CF}">
      <dgm:prSet phldrT="[Text]" custT="1"/>
      <dgm:spPr/>
      <dgm:t>
        <a:bodyPr/>
        <a:lstStyle/>
        <a:p>
          <a:r>
            <a:rPr lang="en-IN" sz="1400" b="1" dirty="0">
              <a:solidFill>
                <a:schemeClr val="tx1"/>
              </a:solidFill>
            </a:rPr>
            <a:t>Digestion</a:t>
          </a:r>
        </a:p>
      </dgm:t>
    </dgm:pt>
    <dgm:pt modelId="{F39924C9-9649-43FB-ABFA-E3F42CCFF9F7}" type="parTrans" cxnId="{661AAC0B-8799-425C-AEA6-56A713FEEDC1}">
      <dgm:prSet/>
      <dgm:spPr/>
      <dgm:t>
        <a:bodyPr/>
        <a:lstStyle/>
        <a:p>
          <a:endParaRPr lang="en-IN"/>
        </a:p>
      </dgm:t>
    </dgm:pt>
    <dgm:pt modelId="{4B9D6F57-54DA-4CC8-82D8-136B5FC43977}" type="sibTrans" cxnId="{661AAC0B-8799-425C-AEA6-56A713FEEDC1}">
      <dgm:prSet/>
      <dgm:spPr/>
      <dgm:t>
        <a:bodyPr/>
        <a:lstStyle/>
        <a:p>
          <a:endParaRPr lang="en-IN"/>
        </a:p>
      </dgm:t>
    </dgm:pt>
    <dgm:pt modelId="{2154C52B-D0EC-47BB-956A-3E5AC5BE0FDB}">
      <dgm:prSet phldrT="[Text]" custT="1"/>
      <dgm:spPr/>
      <dgm:t>
        <a:bodyPr/>
        <a:lstStyle/>
        <a:p>
          <a:r>
            <a:rPr lang="en-IN" sz="1400" b="1" dirty="0">
              <a:solidFill>
                <a:schemeClr val="tx1"/>
              </a:solidFill>
            </a:rPr>
            <a:t>Cancer</a:t>
          </a:r>
        </a:p>
      </dgm:t>
    </dgm:pt>
    <dgm:pt modelId="{51CCAAF2-2AC7-4EDB-94DA-227DB96013E4}" type="parTrans" cxnId="{626E9964-3721-43F3-8CC9-8432821E3D46}">
      <dgm:prSet/>
      <dgm:spPr/>
      <dgm:t>
        <a:bodyPr/>
        <a:lstStyle/>
        <a:p>
          <a:endParaRPr lang="en-IN"/>
        </a:p>
      </dgm:t>
    </dgm:pt>
    <dgm:pt modelId="{83C02DDE-0C11-4CC0-AA98-73998B42D2F0}" type="sibTrans" cxnId="{626E9964-3721-43F3-8CC9-8432821E3D46}">
      <dgm:prSet/>
      <dgm:spPr/>
      <dgm:t>
        <a:bodyPr/>
        <a:lstStyle/>
        <a:p>
          <a:endParaRPr lang="en-IN"/>
        </a:p>
      </dgm:t>
    </dgm:pt>
    <dgm:pt modelId="{4A690486-D81F-421A-B404-54C151D93D96}" type="pres">
      <dgm:prSet presAssocID="{326849C2-8F96-459C-8908-4A52AFCA2069}" presName="Name0" presStyleCnt="0">
        <dgm:presLayoutVars>
          <dgm:chMax val="1"/>
          <dgm:chPref val="1"/>
          <dgm:dir/>
          <dgm:animOne val="branch"/>
          <dgm:animLvl val="lvl"/>
        </dgm:presLayoutVars>
      </dgm:prSet>
      <dgm:spPr/>
    </dgm:pt>
    <dgm:pt modelId="{0D0DCC7B-EE33-42B3-B620-93D789EBD452}" type="pres">
      <dgm:prSet presAssocID="{9B8C0DAE-078E-4BC6-9C6B-63B077A2EF57}" presName="Parent" presStyleLbl="node0" presStyleIdx="0" presStyleCnt="1">
        <dgm:presLayoutVars>
          <dgm:chMax val="6"/>
          <dgm:chPref val="6"/>
        </dgm:presLayoutVars>
      </dgm:prSet>
      <dgm:spPr/>
    </dgm:pt>
    <dgm:pt modelId="{6019092E-094B-4859-84D4-22F34E309FFA}" type="pres">
      <dgm:prSet presAssocID="{CB00F57C-C3BE-40AD-9928-30AB1C9A93AD}" presName="Accent1" presStyleCnt="0"/>
      <dgm:spPr/>
    </dgm:pt>
    <dgm:pt modelId="{FA903045-F980-40EE-9ED8-BA768AF1743C}" type="pres">
      <dgm:prSet presAssocID="{CB00F57C-C3BE-40AD-9928-30AB1C9A93AD}" presName="Accent" presStyleLbl="bgShp" presStyleIdx="0" presStyleCnt="6"/>
      <dgm:spPr/>
    </dgm:pt>
    <dgm:pt modelId="{453AA7FE-942F-4178-9D96-F64BDAFDF7B7}" type="pres">
      <dgm:prSet presAssocID="{CB00F57C-C3BE-40AD-9928-30AB1C9A93AD}" presName="Child1" presStyleLbl="node1" presStyleIdx="0" presStyleCnt="6">
        <dgm:presLayoutVars>
          <dgm:chMax val="0"/>
          <dgm:chPref val="0"/>
          <dgm:bulletEnabled val="1"/>
        </dgm:presLayoutVars>
      </dgm:prSet>
      <dgm:spPr/>
    </dgm:pt>
    <dgm:pt modelId="{A72D8D67-5E53-4B3B-8247-99B783E15205}" type="pres">
      <dgm:prSet presAssocID="{CB73163E-EE69-4F69-9339-FEB86207261B}" presName="Accent2" presStyleCnt="0"/>
      <dgm:spPr/>
    </dgm:pt>
    <dgm:pt modelId="{D703FDDD-9E3E-452E-901D-5F1835F4B2C5}" type="pres">
      <dgm:prSet presAssocID="{CB73163E-EE69-4F69-9339-FEB86207261B}" presName="Accent" presStyleLbl="bgShp" presStyleIdx="1" presStyleCnt="6"/>
      <dgm:spPr/>
    </dgm:pt>
    <dgm:pt modelId="{7CAF711D-B658-410D-ADBA-67D65320072C}" type="pres">
      <dgm:prSet presAssocID="{CB73163E-EE69-4F69-9339-FEB86207261B}" presName="Child2" presStyleLbl="node1" presStyleIdx="1" presStyleCnt="6">
        <dgm:presLayoutVars>
          <dgm:chMax val="0"/>
          <dgm:chPref val="0"/>
          <dgm:bulletEnabled val="1"/>
        </dgm:presLayoutVars>
      </dgm:prSet>
      <dgm:spPr/>
    </dgm:pt>
    <dgm:pt modelId="{71F42911-A245-4B64-9735-BC2B0BF4DD96}" type="pres">
      <dgm:prSet presAssocID="{548FD47D-25EC-4801-9D84-50EE311F8854}" presName="Accent3" presStyleCnt="0"/>
      <dgm:spPr/>
    </dgm:pt>
    <dgm:pt modelId="{8980D346-5303-4B23-B0BC-B8C5C70CFC61}" type="pres">
      <dgm:prSet presAssocID="{548FD47D-25EC-4801-9D84-50EE311F8854}" presName="Accent" presStyleLbl="bgShp" presStyleIdx="2" presStyleCnt="6"/>
      <dgm:spPr/>
    </dgm:pt>
    <dgm:pt modelId="{65C25EBC-EA01-4CE7-88D5-DA93AE941D3C}" type="pres">
      <dgm:prSet presAssocID="{548FD47D-25EC-4801-9D84-50EE311F8854}" presName="Child3" presStyleLbl="node1" presStyleIdx="2" presStyleCnt="6" custScaleX="108959">
        <dgm:presLayoutVars>
          <dgm:chMax val="0"/>
          <dgm:chPref val="0"/>
          <dgm:bulletEnabled val="1"/>
        </dgm:presLayoutVars>
      </dgm:prSet>
      <dgm:spPr/>
    </dgm:pt>
    <dgm:pt modelId="{A614D035-A57B-4A0B-B8DE-445D20458B44}" type="pres">
      <dgm:prSet presAssocID="{66B1A4E1-2FFC-4827-94F8-158CDDCD5E1B}" presName="Accent4" presStyleCnt="0"/>
      <dgm:spPr/>
    </dgm:pt>
    <dgm:pt modelId="{7694625E-70EB-41ED-9ECC-3E3B623E9162}" type="pres">
      <dgm:prSet presAssocID="{66B1A4E1-2FFC-4827-94F8-158CDDCD5E1B}" presName="Accent" presStyleLbl="bgShp" presStyleIdx="3" presStyleCnt="6"/>
      <dgm:spPr/>
    </dgm:pt>
    <dgm:pt modelId="{58B267FF-A894-4EBC-8494-D4E68016AD3A}" type="pres">
      <dgm:prSet presAssocID="{66B1A4E1-2FFC-4827-94F8-158CDDCD5E1B}" presName="Child4" presStyleLbl="node1" presStyleIdx="3" presStyleCnt="6">
        <dgm:presLayoutVars>
          <dgm:chMax val="0"/>
          <dgm:chPref val="0"/>
          <dgm:bulletEnabled val="1"/>
        </dgm:presLayoutVars>
      </dgm:prSet>
      <dgm:spPr/>
    </dgm:pt>
    <dgm:pt modelId="{D749357E-0CD3-44B1-BF26-CBEA366E2BD7}" type="pres">
      <dgm:prSet presAssocID="{965BC18D-4994-4DF7-9D27-E45944EB97CF}" presName="Accent5" presStyleCnt="0"/>
      <dgm:spPr/>
    </dgm:pt>
    <dgm:pt modelId="{BDB455FD-8F4A-4F98-BE07-CF1BED143DDD}" type="pres">
      <dgm:prSet presAssocID="{965BC18D-4994-4DF7-9D27-E45944EB97CF}" presName="Accent" presStyleLbl="bgShp" presStyleIdx="4" presStyleCnt="6"/>
      <dgm:spPr/>
    </dgm:pt>
    <dgm:pt modelId="{36430A6C-EAE0-42BE-9C42-A2E61496678F}" type="pres">
      <dgm:prSet presAssocID="{965BC18D-4994-4DF7-9D27-E45944EB97CF}" presName="Child5" presStyleLbl="node1" presStyleIdx="4" presStyleCnt="6" custScaleX="106498">
        <dgm:presLayoutVars>
          <dgm:chMax val="0"/>
          <dgm:chPref val="0"/>
          <dgm:bulletEnabled val="1"/>
        </dgm:presLayoutVars>
      </dgm:prSet>
      <dgm:spPr/>
    </dgm:pt>
    <dgm:pt modelId="{8F939162-041D-45BE-81EC-1C0663581E02}" type="pres">
      <dgm:prSet presAssocID="{2154C52B-D0EC-47BB-956A-3E5AC5BE0FDB}" presName="Accent6" presStyleCnt="0"/>
      <dgm:spPr/>
    </dgm:pt>
    <dgm:pt modelId="{1933A968-A44C-4944-AC18-0BFF55874416}" type="pres">
      <dgm:prSet presAssocID="{2154C52B-D0EC-47BB-956A-3E5AC5BE0FDB}" presName="Accent" presStyleLbl="bgShp" presStyleIdx="5" presStyleCnt="6"/>
      <dgm:spPr/>
    </dgm:pt>
    <dgm:pt modelId="{A32746AC-B44D-40ED-BA38-6D334772F43E}" type="pres">
      <dgm:prSet presAssocID="{2154C52B-D0EC-47BB-956A-3E5AC5BE0FDB}" presName="Child6" presStyleLbl="node1" presStyleIdx="5" presStyleCnt="6">
        <dgm:presLayoutVars>
          <dgm:chMax val="0"/>
          <dgm:chPref val="0"/>
          <dgm:bulletEnabled val="1"/>
        </dgm:presLayoutVars>
      </dgm:prSet>
      <dgm:spPr/>
    </dgm:pt>
  </dgm:ptLst>
  <dgm:cxnLst>
    <dgm:cxn modelId="{4869570B-0DDF-4975-BCCF-7965D2FA378F}" srcId="{9B8C0DAE-078E-4BC6-9C6B-63B077A2EF57}" destId="{548FD47D-25EC-4801-9D84-50EE311F8854}" srcOrd="2" destOrd="0" parTransId="{DB615156-731C-430A-BC92-009FBD23E023}" sibTransId="{1727FF37-96D3-410E-8071-78F0ACF54E14}"/>
    <dgm:cxn modelId="{661AAC0B-8799-425C-AEA6-56A713FEEDC1}" srcId="{9B8C0DAE-078E-4BC6-9C6B-63B077A2EF57}" destId="{965BC18D-4994-4DF7-9D27-E45944EB97CF}" srcOrd="4" destOrd="0" parTransId="{F39924C9-9649-43FB-ABFA-E3F42CCFF9F7}" sibTransId="{4B9D6F57-54DA-4CC8-82D8-136B5FC43977}"/>
    <dgm:cxn modelId="{FCA95037-66FC-4BA6-B457-8F97F96254E5}" type="presOf" srcId="{9B8C0DAE-078E-4BC6-9C6B-63B077A2EF57}" destId="{0D0DCC7B-EE33-42B3-B620-93D789EBD452}" srcOrd="0" destOrd="0" presId="urn:microsoft.com/office/officeart/2011/layout/HexagonRadial"/>
    <dgm:cxn modelId="{8E9D7939-A2C8-4F0C-8F11-05462377DE09}" srcId="{9B8C0DAE-078E-4BC6-9C6B-63B077A2EF57}" destId="{CB00F57C-C3BE-40AD-9928-30AB1C9A93AD}" srcOrd="0" destOrd="0" parTransId="{F1714207-4D40-4D1F-B556-302892A1E8BE}" sibTransId="{BC7CB0DD-0CB8-4D91-8363-03E7B60709F2}"/>
    <dgm:cxn modelId="{626E9964-3721-43F3-8CC9-8432821E3D46}" srcId="{9B8C0DAE-078E-4BC6-9C6B-63B077A2EF57}" destId="{2154C52B-D0EC-47BB-956A-3E5AC5BE0FDB}" srcOrd="5" destOrd="0" parTransId="{51CCAAF2-2AC7-4EDB-94DA-227DB96013E4}" sibTransId="{83C02DDE-0C11-4CC0-AA98-73998B42D2F0}"/>
    <dgm:cxn modelId="{5FC58768-4682-471A-A27C-3B3162C69956}" srcId="{9B8C0DAE-078E-4BC6-9C6B-63B077A2EF57}" destId="{66B1A4E1-2FFC-4827-94F8-158CDDCD5E1B}" srcOrd="3" destOrd="0" parTransId="{13AF890A-509B-41C6-9722-76496C856078}" sibTransId="{8EA23926-633E-4C52-BCC0-05BBC894DAF5}"/>
    <dgm:cxn modelId="{E4E0A44B-3156-4EF9-A815-5C53B27C0F09}" type="presOf" srcId="{548FD47D-25EC-4801-9D84-50EE311F8854}" destId="{65C25EBC-EA01-4CE7-88D5-DA93AE941D3C}" srcOrd="0" destOrd="0" presId="urn:microsoft.com/office/officeart/2011/layout/HexagonRadial"/>
    <dgm:cxn modelId="{2090CA4C-BD6E-4F52-96CA-B95EB734366F}" type="presOf" srcId="{CB73163E-EE69-4F69-9339-FEB86207261B}" destId="{7CAF711D-B658-410D-ADBA-67D65320072C}" srcOrd="0" destOrd="0" presId="urn:microsoft.com/office/officeart/2011/layout/HexagonRadial"/>
    <dgm:cxn modelId="{69E6016D-41FE-49A3-9C6F-6DFFAA9CCA86}" srcId="{9B8C0DAE-078E-4BC6-9C6B-63B077A2EF57}" destId="{CB73163E-EE69-4F69-9339-FEB86207261B}" srcOrd="1" destOrd="0" parTransId="{1AA59E72-A584-4737-85EC-551C77500D83}" sibTransId="{E974B33C-605F-44AA-942E-BCA8631004F8}"/>
    <dgm:cxn modelId="{5F6E4991-314E-47F7-AFE9-F92A333F29AA}" srcId="{326849C2-8F96-459C-8908-4A52AFCA2069}" destId="{9B8C0DAE-078E-4BC6-9C6B-63B077A2EF57}" srcOrd="0" destOrd="0" parTransId="{7218CDE9-BC1A-4C89-8BC8-1B955CEF3EF5}" sibTransId="{58F5708A-58B0-4185-817F-892E0D3D3FCA}"/>
    <dgm:cxn modelId="{AAEA4692-1FB1-41E6-98F8-1C84816943B6}" type="presOf" srcId="{2154C52B-D0EC-47BB-956A-3E5AC5BE0FDB}" destId="{A32746AC-B44D-40ED-BA38-6D334772F43E}" srcOrd="0" destOrd="0" presId="urn:microsoft.com/office/officeart/2011/layout/HexagonRadial"/>
    <dgm:cxn modelId="{9ACFCEB4-1CBE-4824-9284-F0439BB58C6A}" type="presOf" srcId="{CB00F57C-C3BE-40AD-9928-30AB1C9A93AD}" destId="{453AA7FE-942F-4178-9D96-F64BDAFDF7B7}" srcOrd="0" destOrd="0" presId="urn:microsoft.com/office/officeart/2011/layout/HexagonRadial"/>
    <dgm:cxn modelId="{9DACD0D6-5366-4458-AEAC-BB36F38457EF}" type="presOf" srcId="{66B1A4E1-2FFC-4827-94F8-158CDDCD5E1B}" destId="{58B267FF-A894-4EBC-8494-D4E68016AD3A}" srcOrd="0" destOrd="0" presId="urn:microsoft.com/office/officeart/2011/layout/HexagonRadial"/>
    <dgm:cxn modelId="{37360BE8-1911-4D05-9E8C-A9E503C57774}" type="presOf" srcId="{965BC18D-4994-4DF7-9D27-E45944EB97CF}" destId="{36430A6C-EAE0-42BE-9C42-A2E61496678F}" srcOrd="0" destOrd="0" presId="urn:microsoft.com/office/officeart/2011/layout/HexagonRadial"/>
    <dgm:cxn modelId="{A4B57AEC-75FB-4678-8C4E-271019C8F2B5}" type="presOf" srcId="{326849C2-8F96-459C-8908-4A52AFCA2069}" destId="{4A690486-D81F-421A-B404-54C151D93D96}" srcOrd="0" destOrd="0" presId="urn:microsoft.com/office/officeart/2011/layout/HexagonRadial"/>
    <dgm:cxn modelId="{E1804488-ED17-447F-B802-0C22B0C2035B}" type="presParOf" srcId="{4A690486-D81F-421A-B404-54C151D93D96}" destId="{0D0DCC7B-EE33-42B3-B620-93D789EBD452}" srcOrd="0" destOrd="0" presId="urn:microsoft.com/office/officeart/2011/layout/HexagonRadial"/>
    <dgm:cxn modelId="{6492D454-FA2B-47DF-9819-C2FC4EF0A626}" type="presParOf" srcId="{4A690486-D81F-421A-B404-54C151D93D96}" destId="{6019092E-094B-4859-84D4-22F34E309FFA}" srcOrd="1" destOrd="0" presId="urn:microsoft.com/office/officeart/2011/layout/HexagonRadial"/>
    <dgm:cxn modelId="{17067F21-4315-41BB-A03C-B231B74DFFB7}" type="presParOf" srcId="{6019092E-094B-4859-84D4-22F34E309FFA}" destId="{FA903045-F980-40EE-9ED8-BA768AF1743C}" srcOrd="0" destOrd="0" presId="urn:microsoft.com/office/officeart/2011/layout/HexagonRadial"/>
    <dgm:cxn modelId="{27E58D1D-CD7C-466F-8CB4-C112971BD7E7}" type="presParOf" srcId="{4A690486-D81F-421A-B404-54C151D93D96}" destId="{453AA7FE-942F-4178-9D96-F64BDAFDF7B7}" srcOrd="2" destOrd="0" presId="urn:microsoft.com/office/officeart/2011/layout/HexagonRadial"/>
    <dgm:cxn modelId="{B5BE78A4-9C9C-497C-81E9-07847228172D}" type="presParOf" srcId="{4A690486-D81F-421A-B404-54C151D93D96}" destId="{A72D8D67-5E53-4B3B-8247-99B783E15205}" srcOrd="3" destOrd="0" presId="urn:microsoft.com/office/officeart/2011/layout/HexagonRadial"/>
    <dgm:cxn modelId="{92AC4C4D-EA23-451F-B70A-0660DD03228B}" type="presParOf" srcId="{A72D8D67-5E53-4B3B-8247-99B783E15205}" destId="{D703FDDD-9E3E-452E-901D-5F1835F4B2C5}" srcOrd="0" destOrd="0" presId="urn:microsoft.com/office/officeart/2011/layout/HexagonRadial"/>
    <dgm:cxn modelId="{C5BFCC4E-9583-4848-A5EA-87AB9D36C813}" type="presParOf" srcId="{4A690486-D81F-421A-B404-54C151D93D96}" destId="{7CAF711D-B658-410D-ADBA-67D65320072C}" srcOrd="4" destOrd="0" presId="urn:microsoft.com/office/officeart/2011/layout/HexagonRadial"/>
    <dgm:cxn modelId="{E70F8B82-EE1D-42E2-82AD-0C01CF412A26}" type="presParOf" srcId="{4A690486-D81F-421A-B404-54C151D93D96}" destId="{71F42911-A245-4B64-9735-BC2B0BF4DD96}" srcOrd="5" destOrd="0" presId="urn:microsoft.com/office/officeart/2011/layout/HexagonRadial"/>
    <dgm:cxn modelId="{E64BEE77-ECA6-47BE-9A87-FA10CCF992E5}" type="presParOf" srcId="{71F42911-A245-4B64-9735-BC2B0BF4DD96}" destId="{8980D346-5303-4B23-B0BC-B8C5C70CFC61}" srcOrd="0" destOrd="0" presId="urn:microsoft.com/office/officeart/2011/layout/HexagonRadial"/>
    <dgm:cxn modelId="{C78575D4-FEEE-48E3-9828-3FAC1BC763F9}" type="presParOf" srcId="{4A690486-D81F-421A-B404-54C151D93D96}" destId="{65C25EBC-EA01-4CE7-88D5-DA93AE941D3C}" srcOrd="6" destOrd="0" presId="urn:microsoft.com/office/officeart/2011/layout/HexagonRadial"/>
    <dgm:cxn modelId="{9868CE35-D038-4466-9A04-05D3F9C0759A}" type="presParOf" srcId="{4A690486-D81F-421A-B404-54C151D93D96}" destId="{A614D035-A57B-4A0B-B8DE-445D20458B44}" srcOrd="7" destOrd="0" presId="urn:microsoft.com/office/officeart/2011/layout/HexagonRadial"/>
    <dgm:cxn modelId="{3A56C9E1-43AE-4110-9CAE-43ADBDD79547}" type="presParOf" srcId="{A614D035-A57B-4A0B-B8DE-445D20458B44}" destId="{7694625E-70EB-41ED-9ECC-3E3B623E9162}" srcOrd="0" destOrd="0" presId="urn:microsoft.com/office/officeart/2011/layout/HexagonRadial"/>
    <dgm:cxn modelId="{004370D1-1D56-47A5-B541-CD11108162BD}" type="presParOf" srcId="{4A690486-D81F-421A-B404-54C151D93D96}" destId="{58B267FF-A894-4EBC-8494-D4E68016AD3A}" srcOrd="8" destOrd="0" presId="urn:microsoft.com/office/officeart/2011/layout/HexagonRadial"/>
    <dgm:cxn modelId="{EA798E2D-1D43-4A17-B3F4-17F7ECD4CFCE}" type="presParOf" srcId="{4A690486-D81F-421A-B404-54C151D93D96}" destId="{D749357E-0CD3-44B1-BF26-CBEA366E2BD7}" srcOrd="9" destOrd="0" presId="urn:microsoft.com/office/officeart/2011/layout/HexagonRadial"/>
    <dgm:cxn modelId="{35F7537D-687D-4771-A3F4-3342839F5BF4}" type="presParOf" srcId="{D749357E-0CD3-44B1-BF26-CBEA366E2BD7}" destId="{BDB455FD-8F4A-4F98-BE07-CF1BED143DDD}" srcOrd="0" destOrd="0" presId="urn:microsoft.com/office/officeart/2011/layout/HexagonRadial"/>
    <dgm:cxn modelId="{78383E1A-0EB5-455A-BA2A-25CFBE7B1DFF}" type="presParOf" srcId="{4A690486-D81F-421A-B404-54C151D93D96}" destId="{36430A6C-EAE0-42BE-9C42-A2E61496678F}" srcOrd="10" destOrd="0" presId="urn:microsoft.com/office/officeart/2011/layout/HexagonRadial"/>
    <dgm:cxn modelId="{4CC81F71-F688-42F4-8FB1-81ED595E0EC0}" type="presParOf" srcId="{4A690486-D81F-421A-B404-54C151D93D96}" destId="{8F939162-041D-45BE-81EC-1C0663581E02}" srcOrd="11" destOrd="0" presId="urn:microsoft.com/office/officeart/2011/layout/HexagonRadial"/>
    <dgm:cxn modelId="{7932D4AC-A429-4120-9DD5-A6F8E70D82FB}" type="presParOf" srcId="{8F939162-041D-45BE-81EC-1C0663581E02}" destId="{1933A968-A44C-4944-AC18-0BFF55874416}" srcOrd="0" destOrd="0" presId="urn:microsoft.com/office/officeart/2011/layout/HexagonRadial"/>
    <dgm:cxn modelId="{750F7F7A-8635-4616-BA19-9801423511F5}" type="presParOf" srcId="{4A690486-D81F-421A-B404-54C151D93D96}" destId="{A32746AC-B44D-40ED-BA38-6D334772F43E}"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263F5D-A6A4-4F48-8E1B-54D7008591DD}" type="doc">
      <dgm:prSet loTypeId="urn:microsoft.com/office/officeart/2011/layout/HexagonRadial" loCatId="officeonline" qsTypeId="urn:microsoft.com/office/officeart/2005/8/quickstyle/simple1" qsCatId="simple" csTypeId="urn:microsoft.com/office/officeart/2005/8/colors/colorful1" csCatId="colorful" phldr="1"/>
      <dgm:spPr/>
      <dgm:t>
        <a:bodyPr/>
        <a:lstStyle/>
        <a:p>
          <a:endParaRPr lang="en-IN"/>
        </a:p>
      </dgm:t>
    </dgm:pt>
    <dgm:pt modelId="{90DF5650-7912-4CA7-A654-900FF3E50D2B}">
      <dgm:prSet phldrT="[Text]" custT="1"/>
      <dgm:spPr/>
      <dgm:t>
        <a:bodyPr/>
        <a:lstStyle/>
        <a:p>
          <a:r>
            <a:rPr lang="en-IN" sz="3600" b="1"/>
            <a:t>Future Work</a:t>
          </a:r>
          <a:endParaRPr lang="en-IN" sz="3600" b="1" dirty="0"/>
        </a:p>
      </dgm:t>
    </dgm:pt>
    <dgm:pt modelId="{06970BA0-134F-4156-8ECD-B263EF775B7B}" type="parTrans" cxnId="{9368E38B-65C6-47CB-BB69-F7F62C9BADC1}">
      <dgm:prSet/>
      <dgm:spPr/>
      <dgm:t>
        <a:bodyPr/>
        <a:lstStyle/>
        <a:p>
          <a:endParaRPr lang="en-IN"/>
        </a:p>
      </dgm:t>
    </dgm:pt>
    <dgm:pt modelId="{1A065B82-BEDB-4F91-BBC1-783876EBE589}" type="sibTrans" cxnId="{9368E38B-65C6-47CB-BB69-F7F62C9BADC1}">
      <dgm:prSet/>
      <dgm:spPr/>
      <dgm:t>
        <a:bodyPr/>
        <a:lstStyle/>
        <a:p>
          <a:endParaRPr lang="en-IN"/>
        </a:p>
      </dgm:t>
    </dgm:pt>
    <dgm:pt modelId="{9C4C21BA-C2EF-4757-B1A5-8C3FA00F707B}">
      <dgm:prSet phldrT="[Text]"/>
      <dgm:spPr/>
      <dgm:t>
        <a:bodyPr/>
        <a:lstStyle/>
        <a:p>
          <a:r>
            <a:rPr lang="en-US" b="1" i="0" dirty="0">
              <a:effectLst/>
            </a:rPr>
            <a:t>Data Expansion</a:t>
          </a:r>
          <a:endParaRPr lang="en-IN" dirty="0"/>
        </a:p>
      </dgm:t>
    </dgm:pt>
    <dgm:pt modelId="{8B00330F-64E2-4F71-89F9-2DA72577923A}" type="parTrans" cxnId="{A79EF147-AB3F-4413-95C1-55897EA515C2}">
      <dgm:prSet/>
      <dgm:spPr/>
      <dgm:t>
        <a:bodyPr/>
        <a:lstStyle/>
        <a:p>
          <a:endParaRPr lang="en-IN"/>
        </a:p>
      </dgm:t>
    </dgm:pt>
    <dgm:pt modelId="{ADEE9914-93C6-45B0-8FF6-8322AF969AF2}" type="sibTrans" cxnId="{A79EF147-AB3F-4413-95C1-55897EA515C2}">
      <dgm:prSet/>
      <dgm:spPr/>
      <dgm:t>
        <a:bodyPr/>
        <a:lstStyle/>
        <a:p>
          <a:endParaRPr lang="en-IN"/>
        </a:p>
      </dgm:t>
    </dgm:pt>
    <dgm:pt modelId="{75A490F9-D488-434B-9C34-1BF07050A272}">
      <dgm:prSet phldrT="[Text]"/>
      <dgm:spPr/>
      <dgm:t>
        <a:bodyPr/>
        <a:lstStyle/>
        <a:p>
          <a:r>
            <a:rPr lang="en-US" b="1" i="0">
              <a:effectLst/>
            </a:rPr>
            <a:t>Model Enhancement</a:t>
          </a:r>
          <a:endParaRPr lang="en-IN" dirty="0"/>
        </a:p>
      </dgm:t>
    </dgm:pt>
    <dgm:pt modelId="{AAEA8F19-A11E-4735-ABB0-4C8A77B57D62}" type="parTrans" cxnId="{8EBFF104-CADA-4AA6-979C-7D6589DEA0AA}">
      <dgm:prSet/>
      <dgm:spPr/>
      <dgm:t>
        <a:bodyPr/>
        <a:lstStyle/>
        <a:p>
          <a:endParaRPr lang="en-IN"/>
        </a:p>
      </dgm:t>
    </dgm:pt>
    <dgm:pt modelId="{FD910349-3C3E-4ADB-B837-B12D5A1DFB86}" type="sibTrans" cxnId="{8EBFF104-CADA-4AA6-979C-7D6589DEA0AA}">
      <dgm:prSet/>
      <dgm:spPr/>
      <dgm:t>
        <a:bodyPr/>
        <a:lstStyle/>
        <a:p>
          <a:endParaRPr lang="en-IN"/>
        </a:p>
      </dgm:t>
    </dgm:pt>
    <dgm:pt modelId="{15432853-63C2-42AC-8F51-9B84EC7C5FED}">
      <dgm:prSet phldrT="[Text]"/>
      <dgm:spPr/>
      <dgm:t>
        <a:bodyPr/>
        <a:lstStyle/>
        <a:p>
          <a:r>
            <a:rPr lang="en-US" b="1" i="0">
              <a:effectLst/>
            </a:rPr>
            <a:t>Farmer Accessibility</a:t>
          </a:r>
          <a:endParaRPr lang="en-IN" dirty="0"/>
        </a:p>
      </dgm:t>
    </dgm:pt>
    <dgm:pt modelId="{E72B4580-A04D-44B5-87F6-4109E2E335EE}" type="parTrans" cxnId="{C8366E69-B64B-4485-95A3-DE07817739DC}">
      <dgm:prSet/>
      <dgm:spPr/>
      <dgm:t>
        <a:bodyPr/>
        <a:lstStyle/>
        <a:p>
          <a:endParaRPr lang="en-IN"/>
        </a:p>
      </dgm:t>
    </dgm:pt>
    <dgm:pt modelId="{4E73C2CB-072A-4880-8A7B-888F90C1D514}" type="sibTrans" cxnId="{C8366E69-B64B-4485-95A3-DE07817739DC}">
      <dgm:prSet/>
      <dgm:spPr/>
      <dgm:t>
        <a:bodyPr/>
        <a:lstStyle/>
        <a:p>
          <a:endParaRPr lang="en-IN"/>
        </a:p>
      </dgm:t>
    </dgm:pt>
    <dgm:pt modelId="{AF074DDB-A5F7-464E-93F2-49C160C78BBA}">
      <dgm:prSet phldrT="[Text]"/>
      <dgm:spPr/>
      <dgm:t>
        <a:bodyPr/>
        <a:lstStyle/>
        <a:p>
          <a:r>
            <a:rPr lang="en-US" b="1" i="0">
              <a:effectLst/>
            </a:rPr>
            <a:t>Future Goals</a:t>
          </a:r>
          <a:endParaRPr lang="en-IN" dirty="0"/>
        </a:p>
      </dgm:t>
    </dgm:pt>
    <dgm:pt modelId="{F505334D-8A7A-42C7-BE3C-7A908611143F}" type="parTrans" cxnId="{1CBE7A33-84F6-458B-8CE2-0085272BDCE3}">
      <dgm:prSet/>
      <dgm:spPr/>
      <dgm:t>
        <a:bodyPr/>
        <a:lstStyle/>
        <a:p>
          <a:endParaRPr lang="en-IN"/>
        </a:p>
      </dgm:t>
    </dgm:pt>
    <dgm:pt modelId="{3EC1AA7F-F9B4-4AE3-B31D-50B7198617BB}" type="sibTrans" cxnId="{1CBE7A33-84F6-458B-8CE2-0085272BDCE3}">
      <dgm:prSet/>
      <dgm:spPr/>
      <dgm:t>
        <a:bodyPr/>
        <a:lstStyle/>
        <a:p>
          <a:endParaRPr lang="en-IN"/>
        </a:p>
      </dgm:t>
    </dgm:pt>
    <dgm:pt modelId="{F605312C-BFEE-4B42-A81E-557B93F2F65B}">
      <dgm:prSet phldrT="[Text]"/>
      <dgm:spPr/>
      <dgm:t>
        <a:bodyPr/>
        <a:lstStyle/>
        <a:p>
          <a:r>
            <a:rPr lang="en-US" b="1" i="0">
              <a:effectLst/>
            </a:rPr>
            <a:t>User Feedback Integration</a:t>
          </a:r>
          <a:endParaRPr lang="en-IN" dirty="0"/>
        </a:p>
      </dgm:t>
    </dgm:pt>
    <dgm:pt modelId="{DBC757E1-2651-4338-A21C-6F1310CCC195}" type="parTrans" cxnId="{266AB6F4-BB9C-4FB8-9633-7C7D83A96E5E}">
      <dgm:prSet/>
      <dgm:spPr/>
      <dgm:t>
        <a:bodyPr/>
        <a:lstStyle/>
        <a:p>
          <a:endParaRPr lang="en-IN"/>
        </a:p>
      </dgm:t>
    </dgm:pt>
    <dgm:pt modelId="{93D6F568-4469-47D4-9970-D596FEE3E67E}" type="sibTrans" cxnId="{266AB6F4-BB9C-4FB8-9633-7C7D83A96E5E}">
      <dgm:prSet/>
      <dgm:spPr/>
      <dgm:t>
        <a:bodyPr/>
        <a:lstStyle/>
        <a:p>
          <a:endParaRPr lang="en-IN"/>
        </a:p>
      </dgm:t>
    </dgm:pt>
    <dgm:pt modelId="{B247D8D6-A4E3-452B-9849-81FBD77F617C}">
      <dgm:prSet phldrT="[Text]"/>
      <dgm:spPr/>
      <dgm:t>
        <a:bodyPr/>
        <a:lstStyle/>
        <a:p>
          <a:r>
            <a:rPr lang="en-US" b="1" i="0" dirty="0">
              <a:effectLst/>
            </a:rPr>
            <a:t>Continuous Improvement</a:t>
          </a:r>
          <a:endParaRPr lang="en-IN" dirty="0"/>
        </a:p>
      </dgm:t>
    </dgm:pt>
    <dgm:pt modelId="{DBFCDB85-2BC4-4314-BB7D-01653DE15E4D}" type="parTrans" cxnId="{A7F6AE47-F385-4580-B4D7-66ED78775DB3}">
      <dgm:prSet/>
      <dgm:spPr/>
      <dgm:t>
        <a:bodyPr/>
        <a:lstStyle/>
        <a:p>
          <a:endParaRPr lang="en-IN"/>
        </a:p>
      </dgm:t>
    </dgm:pt>
    <dgm:pt modelId="{5AA20A8A-4452-42F5-8FDB-2D38D8CD8986}" type="sibTrans" cxnId="{A7F6AE47-F385-4580-B4D7-66ED78775DB3}">
      <dgm:prSet/>
      <dgm:spPr/>
      <dgm:t>
        <a:bodyPr/>
        <a:lstStyle/>
        <a:p>
          <a:endParaRPr lang="en-IN"/>
        </a:p>
      </dgm:t>
    </dgm:pt>
    <dgm:pt modelId="{540364D5-404E-4791-BF89-36C9F557D586}">
      <dgm:prSet/>
      <dgm:spPr/>
      <dgm:t>
        <a:bodyPr/>
        <a:lstStyle/>
        <a:p>
          <a:endParaRPr lang="en-IN"/>
        </a:p>
      </dgm:t>
    </dgm:pt>
    <dgm:pt modelId="{D5E31220-7D33-4877-9A8E-A66F22D3A1E6}" type="parTrans" cxnId="{FF7C23B4-BFB4-46BE-852A-5006B8D17F68}">
      <dgm:prSet/>
      <dgm:spPr/>
      <dgm:t>
        <a:bodyPr/>
        <a:lstStyle/>
        <a:p>
          <a:endParaRPr lang="en-IN"/>
        </a:p>
      </dgm:t>
    </dgm:pt>
    <dgm:pt modelId="{6BBD30E4-65CA-4A34-B82A-39E5281131B9}" type="sibTrans" cxnId="{FF7C23B4-BFB4-46BE-852A-5006B8D17F68}">
      <dgm:prSet/>
      <dgm:spPr/>
      <dgm:t>
        <a:bodyPr/>
        <a:lstStyle/>
        <a:p>
          <a:endParaRPr lang="en-IN"/>
        </a:p>
      </dgm:t>
    </dgm:pt>
    <dgm:pt modelId="{9B87F069-C820-459B-B5A3-3279A5D811A5}" type="pres">
      <dgm:prSet presAssocID="{32263F5D-A6A4-4F48-8E1B-54D7008591DD}" presName="Name0" presStyleCnt="0">
        <dgm:presLayoutVars>
          <dgm:chMax val="1"/>
          <dgm:chPref val="1"/>
          <dgm:dir/>
          <dgm:animOne val="branch"/>
          <dgm:animLvl val="lvl"/>
        </dgm:presLayoutVars>
      </dgm:prSet>
      <dgm:spPr/>
    </dgm:pt>
    <dgm:pt modelId="{4CCA726B-53AC-4107-882A-BA410367CE47}" type="pres">
      <dgm:prSet presAssocID="{90DF5650-7912-4CA7-A654-900FF3E50D2B}" presName="Parent" presStyleLbl="node0" presStyleIdx="0" presStyleCnt="1">
        <dgm:presLayoutVars>
          <dgm:chMax val="6"/>
          <dgm:chPref val="6"/>
        </dgm:presLayoutVars>
      </dgm:prSet>
      <dgm:spPr/>
    </dgm:pt>
    <dgm:pt modelId="{4E14CF53-1EEE-4211-B166-99FFC04355AF}" type="pres">
      <dgm:prSet presAssocID="{9C4C21BA-C2EF-4757-B1A5-8C3FA00F707B}" presName="Accent1" presStyleCnt="0"/>
      <dgm:spPr/>
    </dgm:pt>
    <dgm:pt modelId="{6755363D-EC41-4D98-8C00-B9EA1B58C1A1}" type="pres">
      <dgm:prSet presAssocID="{9C4C21BA-C2EF-4757-B1A5-8C3FA00F707B}" presName="Accent" presStyleLbl="bgShp" presStyleIdx="0" presStyleCnt="6"/>
      <dgm:spPr/>
    </dgm:pt>
    <dgm:pt modelId="{462B5589-8DC2-4CC1-8932-4841B0D5FCDE}" type="pres">
      <dgm:prSet presAssocID="{9C4C21BA-C2EF-4757-B1A5-8C3FA00F707B}" presName="Child1" presStyleLbl="node1" presStyleIdx="0" presStyleCnt="6">
        <dgm:presLayoutVars>
          <dgm:chMax val="0"/>
          <dgm:chPref val="0"/>
          <dgm:bulletEnabled val="1"/>
        </dgm:presLayoutVars>
      </dgm:prSet>
      <dgm:spPr/>
    </dgm:pt>
    <dgm:pt modelId="{A96D36FF-0BEF-4640-9E99-5F89A0103843}" type="pres">
      <dgm:prSet presAssocID="{75A490F9-D488-434B-9C34-1BF07050A272}" presName="Accent2" presStyleCnt="0"/>
      <dgm:spPr/>
    </dgm:pt>
    <dgm:pt modelId="{C4AE52A9-CD71-48EC-A5EC-4B6F6D45FED2}" type="pres">
      <dgm:prSet presAssocID="{75A490F9-D488-434B-9C34-1BF07050A272}" presName="Accent" presStyleLbl="bgShp" presStyleIdx="1" presStyleCnt="6"/>
      <dgm:spPr/>
    </dgm:pt>
    <dgm:pt modelId="{765EA2BC-1DCA-486A-B7EC-C477FB118C11}" type="pres">
      <dgm:prSet presAssocID="{75A490F9-D488-434B-9C34-1BF07050A272}" presName="Child2" presStyleLbl="node1" presStyleIdx="1" presStyleCnt="6">
        <dgm:presLayoutVars>
          <dgm:chMax val="0"/>
          <dgm:chPref val="0"/>
          <dgm:bulletEnabled val="1"/>
        </dgm:presLayoutVars>
      </dgm:prSet>
      <dgm:spPr/>
    </dgm:pt>
    <dgm:pt modelId="{87B3F59A-6888-4F38-98A4-F9772BC48107}" type="pres">
      <dgm:prSet presAssocID="{15432853-63C2-42AC-8F51-9B84EC7C5FED}" presName="Accent3" presStyleCnt="0"/>
      <dgm:spPr/>
    </dgm:pt>
    <dgm:pt modelId="{1E2B0509-D800-4F63-9B7F-507D98EA6261}" type="pres">
      <dgm:prSet presAssocID="{15432853-63C2-42AC-8F51-9B84EC7C5FED}" presName="Accent" presStyleLbl="bgShp" presStyleIdx="2" presStyleCnt="6"/>
      <dgm:spPr/>
    </dgm:pt>
    <dgm:pt modelId="{FB54A857-4436-49AD-B9FE-8D27862BA2DE}" type="pres">
      <dgm:prSet presAssocID="{15432853-63C2-42AC-8F51-9B84EC7C5FED}" presName="Child3" presStyleLbl="node1" presStyleIdx="2" presStyleCnt="6">
        <dgm:presLayoutVars>
          <dgm:chMax val="0"/>
          <dgm:chPref val="0"/>
          <dgm:bulletEnabled val="1"/>
        </dgm:presLayoutVars>
      </dgm:prSet>
      <dgm:spPr/>
    </dgm:pt>
    <dgm:pt modelId="{8E8FAC2B-5122-4DCD-9B40-DF7D42ADB837}" type="pres">
      <dgm:prSet presAssocID="{AF074DDB-A5F7-464E-93F2-49C160C78BBA}" presName="Accent4" presStyleCnt="0"/>
      <dgm:spPr/>
    </dgm:pt>
    <dgm:pt modelId="{48299B49-A180-4574-96B6-DA626C815BE1}" type="pres">
      <dgm:prSet presAssocID="{AF074DDB-A5F7-464E-93F2-49C160C78BBA}" presName="Accent" presStyleLbl="bgShp" presStyleIdx="3" presStyleCnt="6"/>
      <dgm:spPr/>
    </dgm:pt>
    <dgm:pt modelId="{945E9090-ACD6-48FD-B858-A2CE9969D34B}" type="pres">
      <dgm:prSet presAssocID="{AF074DDB-A5F7-464E-93F2-49C160C78BBA}" presName="Child4" presStyleLbl="node1" presStyleIdx="3" presStyleCnt="6">
        <dgm:presLayoutVars>
          <dgm:chMax val="0"/>
          <dgm:chPref val="0"/>
          <dgm:bulletEnabled val="1"/>
        </dgm:presLayoutVars>
      </dgm:prSet>
      <dgm:spPr/>
    </dgm:pt>
    <dgm:pt modelId="{D09BAC24-6DE0-4B4B-B6B8-4BA65DA3EE13}" type="pres">
      <dgm:prSet presAssocID="{F605312C-BFEE-4B42-A81E-557B93F2F65B}" presName="Accent5" presStyleCnt="0"/>
      <dgm:spPr/>
    </dgm:pt>
    <dgm:pt modelId="{44392218-08F6-4388-B576-728ACD97370C}" type="pres">
      <dgm:prSet presAssocID="{F605312C-BFEE-4B42-A81E-557B93F2F65B}" presName="Accent" presStyleLbl="bgShp" presStyleIdx="4" presStyleCnt="6"/>
      <dgm:spPr/>
    </dgm:pt>
    <dgm:pt modelId="{897A9AF6-545C-4E5E-89F7-F0F4E61FDA59}" type="pres">
      <dgm:prSet presAssocID="{F605312C-BFEE-4B42-A81E-557B93F2F65B}" presName="Child5" presStyleLbl="node1" presStyleIdx="4" presStyleCnt="6">
        <dgm:presLayoutVars>
          <dgm:chMax val="0"/>
          <dgm:chPref val="0"/>
          <dgm:bulletEnabled val="1"/>
        </dgm:presLayoutVars>
      </dgm:prSet>
      <dgm:spPr/>
    </dgm:pt>
    <dgm:pt modelId="{212FF1EC-79A8-4B2F-8312-8AE687D5C538}" type="pres">
      <dgm:prSet presAssocID="{B247D8D6-A4E3-452B-9849-81FBD77F617C}" presName="Accent6" presStyleCnt="0"/>
      <dgm:spPr/>
    </dgm:pt>
    <dgm:pt modelId="{C11FB00C-ED23-4C97-89E7-1C412361B8E7}" type="pres">
      <dgm:prSet presAssocID="{B247D8D6-A4E3-452B-9849-81FBD77F617C}" presName="Accent" presStyleLbl="bgShp" presStyleIdx="5" presStyleCnt="6"/>
      <dgm:spPr/>
    </dgm:pt>
    <dgm:pt modelId="{7B58DDB0-165F-43F9-9716-DE37879242E7}" type="pres">
      <dgm:prSet presAssocID="{B247D8D6-A4E3-452B-9849-81FBD77F617C}" presName="Child6" presStyleLbl="node1" presStyleIdx="5" presStyleCnt="6">
        <dgm:presLayoutVars>
          <dgm:chMax val="0"/>
          <dgm:chPref val="0"/>
          <dgm:bulletEnabled val="1"/>
        </dgm:presLayoutVars>
      </dgm:prSet>
      <dgm:spPr/>
    </dgm:pt>
  </dgm:ptLst>
  <dgm:cxnLst>
    <dgm:cxn modelId="{8EBFF104-CADA-4AA6-979C-7D6589DEA0AA}" srcId="{90DF5650-7912-4CA7-A654-900FF3E50D2B}" destId="{75A490F9-D488-434B-9C34-1BF07050A272}" srcOrd="1" destOrd="0" parTransId="{AAEA8F19-A11E-4735-ABB0-4C8A77B57D62}" sibTransId="{FD910349-3C3E-4ADB-B837-B12D5A1DFB86}"/>
    <dgm:cxn modelId="{1CBE7A33-84F6-458B-8CE2-0085272BDCE3}" srcId="{90DF5650-7912-4CA7-A654-900FF3E50D2B}" destId="{AF074DDB-A5F7-464E-93F2-49C160C78BBA}" srcOrd="3" destOrd="0" parTransId="{F505334D-8A7A-42C7-BE3C-7A908611143F}" sibTransId="{3EC1AA7F-F9B4-4AE3-B31D-50B7198617BB}"/>
    <dgm:cxn modelId="{FDD8CC5B-00C9-461B-ABB5-C2CFA45C0A7D}" type="presOf" srcId="{9C4C21BA-C2EF-4757-B1A5-8C3FA00F707B}" destId="{462B5589-8DC2-4CC1-8932-4841B0D5FCDE}" srcOrd="0" destOrd="0" presId="urn:microsoft.com/office/officeart/2011/layout/HexagonRadial"/>
    <dgm:cxn modelId="{86D3B342-7226-4512-A50F-F5FD365A0A1C}" type="presOf" srcId="{B247D8D6-A4E3-452B-9849-81FBD77F617C}" destId="{7B58DDB0-165F-43F9-9716-DE37879242E7}" srcOrd="0" destOrd="0" presId="urn:microsoft.com/office/officeart/2011/layout/HexagonRadial"/>
    <dgm:cxn modelId="{A7F6AE47-F385-4580-B4D7-66ED78775DB3}" srcId="{90DF5650-7912-4CA7-A654-900FF3E50D2B}" destId="{B247D8D6-A4E3-452B-9849-81FBD77F617C}" srcOrd="5" destOrd="0" parTransId="{DBFCDB85-2BC4-4314-BB7D-01653DE15E4D}" sibTransId="{5AA20A8A-4452-42F5-8FDB-2D38D8CD8986}"/>
    <dgm:cxn modelId="{A79EF147-AB3F-4413-95C1-55897EA515C2}" srcId="{90DF5650-7912-4CA7-A654-900FF3E50D2B}" destId="{9C4C21BA-C2EF-4757-B1A5-8C3FA00F707B}" srcOrd="0" destOrd="0" parTransId="{8B00330F-64E2-4F71-89F9-2DA72577923A}" sibTransId="{ADEE9914-93C6-45B0-8FF6-8322AF969AF2}"/>
    <dgm:cxn modelId="{C8366E69-B64B-4485-95A3-DE07817739DC}" srcId="{90DF5650-7912-4CA7-A654-900FF3E50D2B}" destId="{15432853-63C2-42AC-8F51-9B84EC7C5FED}" srcOrd="2" destOrd="0" parTransId="{E72B4580-A04D-44B5-87F6-4109E2E335EE}" sibTransId="{4E73C2CB-072A-4880-8A7B-888F90C1D514}"/>
    <dgm:cxn modelId="{D126C259-DE19-4578-8573-CBD9DFCF6015}" type="presOf" srcId="{75A490F9-D488-434B-9C34-1BF07050A272}" destId="{765EA2BC-1DCA-486A-B7EC-C477FB118C11}" srcOrd="0" destOrd="0" presId="urn:microsoft.com/office/officeart/2011/layout/HexagonRadial"/>
    <dgm:cxn modelId="{9368E38B-65C6-47CB-BB69-F7F62C9BADC1}" srcId="{32263F5D-A6A4-4F48-8E1B-54D7008591DD}" destId="{90DF5650-7912-4CA7-A654-900FF3E50D2B}" srcOrd="0" destOrd="0" parTransId="{06970BA0-134F-4156-8ECD-B263EF775B7B}" sibTransId="{1A065B82-BEDB-4F91-BBC1-783876EBE589}"/>
    <dgm:cxn modelId="{15F0D59B-704D-4792-81E6-F34BA54BE618}" type="presOf" srcId="{15432853-63C2-42AC-8F51-9B84EC7C5FED}" destId="{FB54A857-4436-49AD-B9FE-8D27862BA2DE}" srcOrd="0" destOrd="0" presId="urn:microsoft.com/office/officeart/2011/layout/HexagonRadial"/>
    <dgm:cxn modelId="{BC4FDEA9-EAD0-4EAB-B6A6-1375AC1672D2}" type="presOf" srcId="{AF074DDB-A5F7-464E-93F2-49C160C78BBA}" destId="{945E9090-ACD6-48FD-B858-A2CE9969D34B}" srcOrd="0" destOrd="0" presId="urn:microsoft.com/office/officeart/2011/layout/HexagonRadial"/>
    <dgm:cxn modelId="{FF7C23B4-BFB4-46BE-852A-5006B8D17F68}" srcId="{32263F5D-A6A4-4F48-8E1B-54D7008591DD}" destId="{540364D5-404E-4791-BF89-36C9F557D586}" srcOrd="1" destOrd="0" parTransId="{D5E31220-7D33-4877-9A8E-A66F22D3A1E6}" sibTransId="{6BBD30E4-65CA-4A34-B82A-39E5281131B9}"/>
    <dgm:cxn modelId="{3131AEBC-85B2-40B6-B928-63FE50D40A19}" type="presOf" srcId="{F605312C-BFEE-4B42-A81E-557B93F2F65B}" destId="{897A9AF6-545C-4E5E-89F7-F0F4E61FDA59}" srcOrd="0" destOrd="0" presId="urn:microsoft.com/office/officeart/2011/layout/HexagonRadial"/>
    <dgm:cxn modelId="{B5DBC3C9-52B4-486A-9835-B33AF343E632}" type="presOf" srcId="{32263F5D-A6A4-4F48-8E1B-54D7008591DD}" destId="{9B87F069-C820-459B-B5A3-3279A5D811A5}" srcOrd="0" destOrd="0" presId="urn:microsoft.com/office/officeart/2011/layout/HexagonRadial"/>
    <dgm:cxn modelId="{9D9512EB-0010-480C-AD10-064BF18958CC}" type="presOf" srcId="{90DF5650-7912-4CA7-A654-900FF3E50D2B}" destId="{4CCA726B-53AC-4107-882A-BA410367CE47}" srcOrd="0" destOrd="0" presId="urn:microsoft.com/office/officeart/2011/layout/HexagonRadial"/>
    <dgm:cxn modelId="{266AB6F4-BB9C-4FB8-9633-7C7D83A96E5E}" srcId="{90DF5650-7912-4CA7-A654-900FF3E50D2B}" destId="{F605312C-BFEE-4B42-A81E-557B93F2F65B}" srcOrd="4" destOrd="0" parTransId="{DBC757E1-2651-4338-A21C-6F1310CCC195}" sibTransId="{93D6F568-4469-47D4-9970-D596FEE3E67E}"/>
    <dgm:cxn modelId="{34D35EE2-F9D8-4B6E-B48B-D17FE00CF6AF}" type="presParOf" srcId="{9B87F069-C820-459B-B5A3-3279A5D811A5}" destId="{4CCA726B-53AC-4107-882A-BA410367CE47}" srcOrd="0" destOrd="0" presId="urn:microsoft.com/office/officeart/2011/layout/HexagonRadial"/>
    <dgm:cxn modelId="{A3468AB9-8418-4075-877F-B352182245F8}" type="presParOf" srcId="{9B87F069-C820-459B-B5A3-3279A5D811A5}" destId="{4E14CF53-1EEE-4211-B166-99FFC04355AF}" srcOrd="1" destOrd="0" presId="urn:microsoft.com/office/officeart/2011/layout/HexagonRadial"/>
    <dgm:cxn modelId="{EF8AEEF7-71C4-4376-B94F-47BF0E8FE8CE}" type="presParOf" srcId="{4E14CF53-1EEE-4211-B166-99FFC04355AF}" destId="{6755363D-EC41-4D98-8C00-B9EA1B58C1A1}" srcOrd="0" destOrd="0" presId="urn:microsoft.com/office/officeart/2011/layout/HexagonRadial"/>
    <dgm:cxn modelId="{E9644F08-5187-4980-AAD4-6833248C0D09}" type="presParOf" srcId="{9B87F069-C820-459B-B5A3-3279A5D811A5}" destId="{462B5589-8DC2-4CC1-8932-4841B0D5FCDE}" srcOrd="2" destOrd="0" presId="urn:microsoft.com/office/officeart/2011/layout/HexagonRadial"/>
    <dgm:cxn modelId="{2529F87B-D0B8-4287-B0BE-BDB1FBA90698}" type="presParOf" srcId="{9B87F069-C820-459B-B5A3-3279A5D811A5}" destId="{A96D36FF-0BEF-4640-9E99-5F89A0103843}" srcOrd="3" destOrd="0" presId="urn:microsoft.com/office/officeart/2011/layout/HexagonRadial"/>
    <dgm:cxn modelId="{618A0955-FEFD-40A0-985B-EEDCEB8AB72A}" type="presParOf" srcId="{A96D36FF-0BEF-4640-9E99-5F89A0103843}" destId="{C4AE52A9-CD71-48EC-A5EC-4B6F6D45FED2}" srcOrd="0" destOrd="0" presId="urn:microsoft.com/office/officeart/2011/layout/HexagonRadial"/>
    <dgm:cxn modelId="{6953FBA3-D4FE-4488-AD6F-6AF95A3E898B}" type="presParOf" srcId="{9B87F069-C820-459B-B5A3-3279A5D811A5}" destId="{765EA2BC-1DCA-486A-B7EC-C477FB118C11}" srcOrd="4" destOrd="0" presId="urn:microsoft.com/office/officeart/2011/layout/HexagonRadial"/>
    <dgm:cxn modelId="{4FD07C4F-2E8B-4DAE-90FA-363766485802}" type="presParOf" srcId="{9B87F069-C820-459B-B5A3-3279A5D811A5}" destId="{87B3F59A-6888-4F38-98A4-F9772BC48107}" srcOrd="5" destOrd="0" presId="urn:microsoft.com/office/officeart/2011/layout/HexagonRadial"/>
    <dgm:cxn modelId="{F11DB383-9758-467E-AB1B-B72A02C32A14}" type="presParOf" srcId="{87B3F59A-6888-4F38-98A4-F9772BC48107}" destId="{1E2B0509-D800-4F63-9B7F-507D98EA6261}" srcOrd="0" destOrd="0" presId="urn:microsoft.com/office/officeart/2011/layout/HexagonRadial"/>
    <dgm:cxn modelId="{80FAE6C0-DE35-4F85-AD36-77CB8B5D6064}" type="presParOf" srcId="{9B87F069-C820-459B-B5A3-3279A5D811A5}" destId="{FB54A857-4436-49AD-B9FE-8D27862BA2DE}" srcOrd="6" destOrd="0" presId="urn:microsoft.com/office/officeart/2011/layout/HexagonRadial"/>
    <dgm:cxn modelId="{FEEEFB1F-462E-4E3A-A45F-26859802ECF0}" type="presParOf" srcId="{9B87F069-C820-459B-B5A3-3279A5D811A5}" destId="{8E8FAC2B-5122-4DCD-9B40-DF7D42ADB837}" srcOrd="7" destOrd="0" presId="urn:microsoft.com/office/officeart/2011/layout/HexagonRadial"/>
    <dgm:cxn modelId="{5E97D932-6C2F-4304-8C97-6ADCD8CCA359}" type="presParOf" srcId="{8E8FAC2B-5122-4DCD-9B40-DF7D42ADB837}" destId="{48299B49-A180-4574-96B6-DA626C815BE1}" srcOrd="0" destOrd="0" presId="urn:microsoft.com/office/officeart/2011/layout/HexagonRadial"/>
    <dgm:cxn modelId="{9637542D-CDD4-46A2-8C2F-DA3AE80B93DC}" type="presParOf" srcId="{9B87F069-C820-459B-B5A3-3279A5D811A5}" destId="{945E9090-ACD6-48FD-B858-A2CE9969D34B}" srcOrd="8" destOrd="0" presId="urn:microsoft.com/office/officeart/2011/layout/HexagonRadial"/>
    <dgm:cxn modelId="{F2302150-F79E-4BB5-AD08-CC16F23680C0}" type="presParOf" srcId="{9B87F069-C820-459B-B5A3-3279A5D811A5}" destId="{D09BAC24-6DE0-4B4B-B6B8-4BA65DA3EE13}" srcOrd="9" destOrd="0" presId="urn:microsoft.com/office/officeart/2011/layout/HexagonRadial"/>
    <dgm:cxn modelId="{358F7EDE-4F2F-409B-8A3D-A4ED79C68B01}" type="presParOf" srcId="{D09BAC24-6DE0-4B4B-B6B8-4BA65DA3EE13}" destId="{44392218-08F6-4388-B576-728ACD97370C}" srcOrd="0" destOrd="0" presId="urn:microsoft.com/office/officeart/2011/layout/HexagonRadial"/>
    <dgm:cxn modelId="{7A940BBD-D9C1-456B-8225-8A8A873353CE}" type="presParOf" srcId="{9B87F069-C820-459B-B5A3-3279A5D811A5}" destId="{897A9AF6-545C-4E5E-89F7-F0F4E61FDA59}" srcOrd="10" destOrd="0" presId="urn:microsoft.com/office/officeart/2011/layout/HexagonRadial"/>
    <dgm:cxn modelId="{88E6CCB2-759B-4105-B316-6D093F7DFB27}" type="presParOf" srcId="{9B87F069-C820-459B-B5A3-3279A5D811A5}" destId="{212FF1EC-79A8-4B2F-8312-8AE687D5C538}" srcOrd="11" destOrd="0" presId="urn:microsoft.com/office/officeart/2011/layout/HexagonRadial"/>
    <dgm:cxn modelId="{44B9A373-E5D4-49C2-A64D-DAB52F344BE0}" type="presParOf" srcId="{212FF1EC-79A8-4B2F-8312-8AE687D5C538}" destId="{C11FB00C-ED23-4C97-89E7-1C412361B8E7}" srcOrd="0" destOrd="0" presId="urn:microsoft.com/office/officeart/2011/layout/HexagonRadial"/>
    <dgm:cxn modelId="{B2A6E4A9-523D-4A65-9EB5-4843EFBBB551}" type="presParOf" srcId="{9B87F069-C820-459B-B5A3-3279A5D811A5}" destId="{7B58DDB0-165F-43F9-9716-DE37879242E7}"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DCC7B-EE33-42B3-B620-93D789EBD452}">
      <dsp:nvSpPr>
        <dsp:cNvPr id="0" name=""/>
        <dsp:cNvSpPr/>
      </dsp:nvSpPr>
      <dsp:spPr>
        <a:xfrm>
          <a:off x="2014950" y="1471886"/>
          <a:ext cx="1870831" cy="1618344"/>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chemeClr val="tx1"/>
              </a:solidFill>
            </a:rPr>
            <a:t>Health Benefits</a:t>
          </a:r>
        </a:p>
      </dsp:txBody>
      <dsp:txXfrm>
        <a:off x="2324973" y="1740068"/>
        <a:ext cx="1250785" cy="1081980"/>
      </dsp:txXfrm>
    </dsp:sp>
    <dsp:sp modelId="{D703FDDD-9E3E-452E-901D-5F1835F4B2C5}">
      <dsp:nvSpPr>
        <dsp:cNvPr id="0" name=""/>
        <dsp:cNvSpPr/>
      </dsp:nvSpPr>
      <dsp:spPr>
        <a:xfrm>
          <a:off x="3186450" y="697617"/>
          <a:ext cx="705859" cy="6081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3AA7FE-942F-4178-9D96-F64BDAFDF7B7}">
      <dsp:nvSpPr>
        <dsp:cNvPr id="0" name=""/>
        <dsp:cNvSpPr/>
      </dsp:nvSpPr>
      <dsp:spPr>
        <a:xfrm>
          <a:off x="2187281" y="0"/>
          <a:ext cx="1533132" cy="1326339"/>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Heart Health</a:t>
          </a:r>
        </a:p>
      </dsp:txBody>
      <dsp:txXfrm>
        <a:off x="2441354" y="219803"/>
        <a:ext cx="1024986" cy="886733"/>
      </dsp:txXfrm>
    </dsp:sp>
    <dsp:sp modelId="{8980D346-5303-4B23-B0BC-B8C5C70CFC61}">
      <dsp:nvSpPr>
        <dsp:cNvPr id="0" name=""/>
        <dsp:cNvSpPr/>
      </dsp:nvSpPr>
      <dsp:spPr>
        <a:xfrm>
          <a:off x="4010242" y="1834610"/>
          <a:ext cx="705859" cy="6081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AF711D-B658-410D-ADBA-67D65320072C}">
      <dsp:nvSpPr>
        <dsp:cNvPr id="0" name=""/>
        <dsp:cNvSpPr/>
      </dsp:nvSpPr>
      <dsp:spPr>
        <a:xfrm>
          <a:off x="3593342" y="815788"/>
          <a:ext cx="1533132" cy="1326339"/>
        </a:xfrm>
        <a:prstGeom prst="hexagon">
          <a:avLst>
            <a:gd name="adj" fmla="val 28570"/>
            <a:gd name="vf" fmla="val 115470"/>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Immune System</a:t>
          </a:r>
        </a:p>
      </dsp:txBody>
      <dsp:txXfrm>
        <a:off x="3847415" y="1035591"/>
        <a:ext cx="1024986" cy="886733"/>
      </dsp:txXfrm>
    </dsp:sp>
    <dsp:sp modelId="{7694625E-70EB-41ED-9ECC-3E3B623E9162}">
      <dsp:nvSpPr>
        <dsp:cNvPr id="0" name=""/>
        <dsp:cNvSpPr/>
      </dsp:nvSpPr>
      <dsp:spPr>
        <a:xfrm>
          <a:off x="3437983" y="3118062"/>
          <a:ext cx="705859" cy="6081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C25EBC-EA01-4CE7-88D5-DA93AE941D3C}">
      <dsp:nvSpPr>
        <dsp:cNvPr id="0" name=""/>
        <dsp:cNvSpPr/>
      </dsp:nvSpPr>
      <dsp:spPr>
        <a:xfrm>
          <a:off x="3524665" y="2419532"/>
          <a:ext cx="1670486" cy="1326339"/>
        </a:xfrm>
        <a:prstGeom prst="hexagon">
          <a:avLst>
            <a:gd name="adj" fmla="val 28570"/>
            <a:gd name="vf" fmla="val 115470"/>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Cholesterol</a:t>
          </a:r>
        </a:p>
      </dsp:txBody>
      <dsp:txXfrm>
        <a:off x="3790184" y="2630350"/>
        <a:ext cx="1139448" cy="904703"/>
      </dsp:txXfrm>
    </dsp:sp>
    <dsp:sp modelId="{BDB455FD-8F4A-4F98-BE07-CF1BED143DDD}">
      <dsp:nvSpPr>
        <dsp:cNvPr id="0" name=""/>
        <dsp:cNvSpPr/>
      </dsp:nvSpPr>
      <dsp:spPr>
        <a:xfrm>
          <a:off x="2018432" y="3251289"/>
          <a:ext cx="705859" cy="6081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B267FF-A894-4EBC-8494-D4E68016AD3A}">
      <dsp:nvSpPr>
        <dsp:cNvPr id="0" name=""/>
        <dsp:cNvSpPr/>
      </dsp:nvSpPr>
      <dsp:spPr>
        <a:xfrm>
          <a:off x="2187281" y="3236233"/>
          <a:ext cx="1533132" cy="1326339"/>
        </a:xfrm>
        <a:prstGeom prst="hexagon">
          <a:avLst>
            <a:gd name="adj" fmla="val 28570"/>
            <a:gd name="vf" fmla="val 115470"/>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Skin</a:t>
          </a:r>
        </a:p>
      </dsp:txBody>
      <dsp:txXfrm>
        <a:off x="2441354" y="3456036"/>
        <a:ext cx="1024986" cy="886733"/>
      </dsp:txXfrm>
    </dsp:sp>
    <dsp:sp modelId="{1933A968-A44C-4944-AC18-0BFF55874416}">
      <dsp:nvSpPr>
        <dsp:cNvPr id="0" name=""/>
        <dsp:cNvSpPr/>
      </dsp:nvSpPr>
      <dsp:spPr>
        <a:xfrm>
          <a:off x="1181149" y="2114752"/>
          <a:ext cx="705859" cy="6081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430A6C-EAE0-42BE-9C42-A2E61496678F}">
      <dsp:nvSpPr>
        <dsp:cNvPr id="0" name=""/>
        <dsp:cNvSpPr/>
      </dsp:nvSpPr>
      <dsp:spPr>
        <a:xfrm>
          <a:off x="724881" y="2420444"/>
          <a:ext cx="1632755" cy="1326339"/>
        </a:xfrm>
        <a:prstGeom prst="hexagon">
          <a:avLst>
            <a:gd name="adj" fmla="val 28570"/>
            <a:gd name="vf" fmla="val 115470"/>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Digestion</a:t>
          </a:r>
        </a:p>
      </dsp:txBody>
      <dsp:txXfrm>
        <a:off x="987256" y="2633579"/>
        <a:ext cx="1108005" cy="900069"/>
      </dsp:txXfrm>
    </dsp:sp>
    <dsp:sp modelId="{A32746AC-B44D-40ED-BA38-6D334772F43E}">
      <dsp:nvSpPr>
        <dsp:cNvPr id="0" name=""/>
        <dsp:cNvSpPr/>
      </dsp:nvSpPr>
      <dsp:spPr>
        <a:xfrm>
          <a:off x="774692" y="813963"/>
          <a:ext cx="1533132" cy="1326339"/>
        </a:xfrm>
        <a:prstGeom prst="hexagon">
          <a:avLst>
            <a:gd name="adj" fmla="val 28570"/>
            <a:gd name="vf" fmla="val 1154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Cancer</a:t>
          </a:r>
        </a:p>
      </dsp:txBody>
      <dsp:txXfrm>
        <a:off x="1028765" y="1033766"/>
        <a:ext cx="1024986" cy="886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A726B-53AC-4107-882A-BA410367CE47}">
      <dsp:nvSpPr>
        <dsp:cNvPr id="0" name=""/>
        <dsp:cNvSpPr/>
      </dsp:nvSpPr>
      <dsp:spPr>
        <a:xfrm>
          <a:off x="4385047" y="1683154"/>
          <a:ext cx="2139362" cy="1850635"/>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IN" sz="3600" b="1" kern="1200"/>
            <a:t>Future Work</a:t>
          </a:r>
          <a:endParaRPr lang="en-IN" sz="3600" b="1" kern="1200" dirty="0"/>
        </a:p>
      </dsp:txBody>
      <dsp:txXfrm>
        <a:off x="4739569" y="1989830"/>
        <a:ext cx="1430318" cy="1237283"/>
      </dsp:txXfrm>
    </dsp:sp>
    <dsp:sp modelId="{C4AE52A9-CD71-48EC-A5EC-4B6F6D45FED2}">
      <dsp:nvSpPr>
        <dsp:cNvPr id="0" name=""/>
        <dsp:cNvSpPr/>
      </dsp:nvSpPr>
      <dsp:spPr>
        <a:xfrm>
          <a:off x="5724699" y="797750"/>
          <a:ext cx="807175" cy="69548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B5589-8DC2-4CC1-8932-4841B0D5FCDE}">
      <dsp:nvSpPr>
        <dsp:cNvPr id="0" name=""/>
        <dsp:cNvSpPr/>
      </dsp:nvSpPr>
      <dsp:spPr>
        <a:xfrm>
          <a:off x="4582113" y="0"/>
          <a:ext cx="1753192" cy="1516717"/>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effectLst/>
            </a:rPr>
            <a:t>Data Expansion</a:t>
          </a:r>
          <a:endParaRPr lang="en-IN" sz="1500" kern="1200" dirty="0"/>
        </a:p>
      </dsp:txBody>
      <dsp:txXfrm>
        <a:off x="4872654" y="251352"/>
        <a:ext cx="1172110" cy="1014013"/>
      </dsp:txXfrm>
    </dsp:sp>
    <dsp:sp modelId="{1E2B0509-D800-4F63-9B7F-507D98EA6261}">
      <dsp:nvSpPr>
        <dsp:cNvPr id="0" name=""/>
        <dsp:cNvSpPr/>
      </dsp:nvSpPr>
      <dsp:spPr>
        <a:xfrm>
          <a:off x="6666735" y="2097943"/>
          <a:ext cx="807175" cy="69548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5EA2BC-1DCA-486A-B7EC-C477FB118C11}">
      <dsp:nvSpPr>
        <dsp:cNvPr id="0" name=""/>
        <dsp:cNvSpPr/>
      </dsp:nvSpPr>
      <dsp:spPr>
        <a:xfrm>
          <a:off x="6189994" y="932882"/>
          <a:ext cx="1753192" cy="1516717"/>
        </a:xfrm>
        <a:prstGeom prst="hexagon">
          <a:avLst>
            <a:gd name="adj" fmla="val 2857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a:effectLst/>
            </a:rPr>
            <a:t>Model Enhancement</a:t>
          </a:r>
          <a:endParaRPr lang="en-IN" sz="1500" kern="1200" dirty="0"/>
        </a:p>
      </dsp:txBody>
      <dsp:txXfrm>
        <a:off x="6480535" y="1184234"/>
        <a:ext cx="1172110" cy="1014013"/>
      </dsp:txXfrm>
    </dsp:sp>
    <dsp:sp modelId="{48299B49-A180-4574-96B6-DA626C815BE1}">
      <dsp:nvSpPr>
        <dsp:cNvPr id="0" name=""/>
        <dsp:cNvSpPr/>
      </dsp:nvSpPr>
      <dsp:spPr>
        <a:xfrm>
          <a:off x="6012336" y="3565616"/>
          <a:ext cx="807175" cy="69548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54A857-4436-49AD-B9FE-8D27862BA2DE}">
      <dsp:nvSpPr>
        <dsp:cNvPr id="0" name=""/>
        <dsp:cNvSpPr/>
      </dsp:nvSpPr>
      <dsp:spPr>
        <a:xfrm>
          <a:off x="6189994" y="2766822"/>
          <a:ext cx="1753192" cy="1516717"/>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a:effectLst/>
            </a:rPr>
            <a:t>Farmer Accessibility</a:t>
          </a:r>
          <a:endParaRPr lang="en-IN" sz="1500" kern="1200" dirty="0"/>
        </a:p>
      </dsp:txBody>
      <dsp:txXfrm>
        <a:off x="6480535" y="3018174"/>
        <a:ext cx="1172110" cy="1014013"/>
      </dsp:txXfrm>
    </dsp:sp>
    <dsp:sp modelId="{44392218-08F6-4388-B576-728ACD97370C}">
      <dsp:nvSpPr>
        <dsp:cNvPr id="0" name=""/>
        <dsp:cNvSpPr/>
      </dsp:nvSpPr>
      <dsp:spPr>
        <a:xfrm>
          <a:off x="4389028" y="3717966"/>
          <a:ext cx="807175" cy="69548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5E9090-ACD6-48FD-B858-A2CE9969D34B}">
      <dsp:nvSpPr>
        <dsp:cNvPr id="0" name=""/>
        <dsp:cNvSpPr/>
      </dsp:nvSpPr>
      <dsp:spPr>
        <a:xfrm>
          <a:off x="4582113" y="3700748"/>
          <a:ext cx="1753192" cy="1516717"/>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a:effectLst/>
            </a:rPr>
            <a:t>Future Goals</a:t>
          </a:r>
          <a:endParaRPr lang="en-IN" sz="1500" kern="1200" dirty="0"/>
        </a:p>
      </dsp:txBody>
      <dsp:txXfrm>
        <a:off x="4872654" y="3952100"/>
        <a:ext cx="1172110" cy="1014013"/>
      </dsp:txXfrm>
    </dsp:sp>
    <dsp:sp modelId="{C11FB00C-ED23-4C97-89E7-1C412361B8E7}">
      <dsp:nvSpPr>
        <dsp:cNvPr id="0" name=""/>
        <dsp:cNvSpPr/>
      </dsp:nvSpPr>
      <dsp:spPr>
        <a:xfrm>
          <a:off x="3431565" y="2418295"/>
          <a:ext cx="807175" cy="69548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7A9AF6-545C-4E5E-89F7-F0F4E61FDA59}">
      <dsp:nvSpPr>
        <dsp:cNvPr id="0" name=""/>
        <dsp:cNvSpPr/>
      </dsp:nvSpPr>
      <dsp:spPr>
        <a:xfrm>
          <a:off x="2966767" y="2767865"/>
          <a:ext cx="1753192" cy="1516717"/>
        </a:xfrm>
        <a:prstGeom prst="hexagon">
          <a:avLst>
            <a:gd name="adj" fmla="val 2857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a:effectLst/>
            </a:rPr>
            <a:t>User Feedback Integration</a:t>
          </a:r>
          <a:endParaRPr lang="en-IN" sz="1500" kern="1200" dirty="0"/>
        </a:p>
      </dsp:txBody>
      <dsp:txXfrm>
        <a:off x="3257308" y="3019217"/>
        <a:ext cx="1172110" cy="1014013"/>
      </dsp:txXfrm>
    </dsp:sp>
    <dsp:sp modelId="{7B58DDB0-165F-43F9-9716-DE37879242E7}">
      <dsp:nvSpPr>
        <dsp:cNvPr id="0" name=""/>
        <dsp:cNvSpPr/>
      </dsp:nvSpPr>
      <dsp:spPr>
        <a:xfrm>
          <a:off x="2966767" y="930795"/>
          <a:ext cx="1753192" cy="1516717"/>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effectLst/>
            </a:rPr>
            <a:t>Continuous Improvement</a:t>
          </a:r>
          <a:endParaRPr lang="en-IN" sz="1500" kern="1200" dirty="0"/>
        </a:p>
      </dsp:txBody>
      <dsp:txXfrm>
        <a:off x="3257308" y="1182147"/>
        <a:ext cx="1172110" cy="1014013"/>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5F22393-BBB7-3CF9-58E5-202125F39F3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E874F26-FBB9-8C36-7A87-257A1419834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9FA07D-372F-4DDA-BF2C-D3BFA1BDC16A}" type="datetimeFigureOut">
              <a:rPr lang="en-IN" smtClean="0"/>
              <a:t>01-05-2024</a:t>
            </a:fld>
            <a:endParaRPr lang="en-IN"/>
          </a:p>
        </p:txBody>
      </p:sp>
      <p:sp>
        <p:nvSpPr>
          <p:cNvPr id="4" name="Footer Placeholder 3">
            <a:extLst>
              <a:ext uri="{FF2B5EF4-FFF2-40B4-BE49-F238E27FC236}">
                <a16:creationId xmlns:a16="http://schemas.microsoft.com/office/drawing/2014/main" id="{2AC9405F-1395-D41D-3C02-7230BCD22E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72FD4F2-74A5-3937-3B44-C73ADC439B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7C200D-E5CB-4F8F-BE3B-B678B170BC2A}" type="slidenum">
              <a:rPr lang="en-IN" smtClean="0"/>
              <a:t>‹#›</a:t>
            </a:fld>
            <a:endParaRPr lang="en-IN"/>
          </a:p>
        </p:txBody>
      </p:sp>
    </p:spTree>
    <p:extLst>
      <p:ext uri="{BB962C8B-B14F-4D97-AF65-F5344CB8AC3E}">
        <p14:creationId xmlns:p14="http://schemas.microsoft.com/office/powerpoint/2010/main" val="162285040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04:18:45.034"/>
    </inkml:context>
    <inkml:brush xml:id="br0">
      <inkml:brushProperty name="width" value="0.35" units="cm"/>
      <inkml:brushProperty name="height" value="0.35" units="cm"/>
      <inkml:brushProperty name="color" value="#FFFFFF"/>
    </inkml:brush>
  </inkml:definitions>
  <inkml:trace contextRef="#ctx0" brushRef="#br0">0 0 24575,'9'0'0,"12"0"0,15 0 0,7 0 0,9 0 0,4 0 0,7 0 0,-4 0 0,2 0 0,0 0 0,2 0 0,-5 0 0,1 0 0,0 0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04:18:55.419"/>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919687-B78C-4832-A17A-E6BDCC431097}" type="datetimeFigureOut">
              <a:rPr lang="en-IN" smtClean="0"/>
              <a:t>01-05-2024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11C2B5-49FE-43B0-B2C5-EEC35C60BA91}" type="slidenum">
              <a:rPr lang="en-IN" smtClean="0"/>
              <a:t>‹#›</a:t>
            </a:fld>
            <a:endParaRPr lang="en-IN"/>
          </a:p>
        </p:txBody>
      </p:sp>
    </p:spTree>
    <p:extLst>
      <p:ext uri="{BB962C8B-B14F-4D97-AF65-F5344CB8AC3E}">
        <p14:creationId xmlns:p14="http://schemas.microsoft.com/office/powerpoint/2010/main" val="29439835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FA30D4-4EC7-4E55-AC33-66EC6AE7B104}" type="slidenum">
              <a:rPr lang="en-IN" smtClean="0"/>
              <a:t>6</a:t>
            </a:fld>
            <a:endParaRPr lang="en-IN"/>
          </a:p>
        </p:txBody>
      </p:sp>
    </p:spTree>
    <p:extLst>
      <p:ext uri="{BB962C8B-B14F-4D97-AF65-F5344CB8AC3E}">
        <p14:creationId xmlns:p14="http://schemas.microsoft.com/office/powerpoint/2010/main" val="1801116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FA30D4-4EC7-4E55-AC33-66EC6AE7B104}" type="slidenum">
              <a:rPr lang="en-IN" smtClean="0"/>
              <a:t>22</a:t>
            </a:fld>
            <a:endParaRPr lang="en-IN"/>
          </a:p>
        </p:txBody>
      </p:sp>
    </p:spTree>
    <p:extLst>
      <p:ext uri="{BB962C8B-B14F-4D97-AF65-F5344CB8AC3E}">
        <p14:creationId xmlns:p14="http://schemas.microsoft.com/office/powerpoint/2010/main" val="139767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906E5-4085-944C-6897-D1962FC0B3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A565D6E-951C-0A3D-8C7C-032C12A7CF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7ED8758-04E8-CCE9-E23E-2818FBA5F7A6}"/>
              </a:ext>
            </a:extLst>
          </p:cNvPr>
          <p:cNvSpPr>
            <a:spLocks noGrp="1"/>
          </p:cNvSpPr>
          <p:nvPr>
            <p:ph type="dt" sz="half" idx="10"/>
          </p:nvPr>
        </p:nvSpPr>
        <p:spPr/>
        <p:txBody>
          <a:bodyPr/>
          <a:lstStyle/>
          <a:p>
            <a:fld id="{F7F41975-E615-4F88-87EA-E38C49FB0A36}" type="datetime1">
              <a:rPr lang="en-IN" smtClean="0"/>
              <a:t>01-05-2024</a:t>
            </a:fld>
            <a:endParaRPr lang="en-IN"/>
          </a:p>
        </p:txBody>
      </p:sp>
      <p:sp>
        <p:nvSpPr>
          <p:cNvPr id="5" name="Footer Placeholder 4">
            <a:extLst>
              <a:ext uri="{FF2B5EF4-FFF2-40B4-BE49-F238E27FC236}">
                <a16:creationId xmlns:a16="http://schemas.microsoft.com/office/drawing/2014/main" id="{4FC3374A-DE8D-7751-3BB8-9AADFB0F6E57}"/>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86DB21E6-A11F-FBF5-89A6-B27A0B876A8A}"/>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27672891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A863-4B9D-C0B6-AFA7-2D02781C1EB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DE58028-D1FD-C54E-A043-1C1374F79B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B8B27E-6693-BF81-0117-3CCA86D8DF2C}"/>
              </a:ext>
            </a:extLst>
          </p:cNvPr>
          <p:cNvSpPr>
            <a:spLocks noGrp="1"/>
          </p:cNvSpPr>
          <p:nvPr>
            <p:ph type="dt" sz="half" idx="10"/>
          </p:nvPr>
        </p:nvSpPr>
        <p:spPr/>
        <p:txBody>
          <a:bodyPr/>
          <a:lstStyle/>
          <a:p>
            <a:fld id="{7808143F-A193-4536-BE85-10A67A85AFE9}" type="datetime1">
              <a:rPr lang="en-IN" smtClean="0"/>
              <a:t>01-05-2024</a:t>
            </a:fld>
            <a:endParaRPr lang="en-IN"/>
          </a:p>
        </p:txBody>
      </p:sp>
      <p:sp>
        <p:nvSpPr>
          <p:cNvPr id="5" name="Footer Placeholder 4">
            <a:extLst>
              <a:ext uri="{FF2B5EF4-FFF2-40B4-BE49-F238E27FC236}">
                <a16:creationId xmlns:a16="http://schemas.microsoft.com/office/drawing/2014/main" id="{AC44080E-52FC-12CC-5727-EF7338AF5C71}"/>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1E3E045D-F3B6-8A91-7025-44BF49107C60}"/>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28176468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87B110-176E-0970-996E-F34844B6CC9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A385F5-D25D-FF35-81DF-71C3D31286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0FEA44-8810-C59A-D2DE-6BC50E33463E}"/>
              </a:ext>
            </a:extLst>
          </p:cNvPr>
          <p:cNvSpPr>
            <a:spLocks noGrp="1"/>
          </p:cNvSpPr>
          <p:nvPr>
            <p:ph type="dt" sz="half" idx="10"/>
          </p:nvPr>
        </p:nvSpPr>
        <p:spPr/>
        <p:txBody>
          <a:bodyPr/>
          <a:lstStyle/>
          <a:p>
            <a:fld id="{7F595B12-BF99-4048-848F-9CDEFCB8DB27}" type="datetime1">
              <a:rPr lang="en-IN" smtClean="0"/>
              <a:t>01-05-2024</a:t>
            </a:fld>
            <a:endParaRPr lang="en-IN"/>
          </a:p>
        </p:txBody>
      </p:sp>
      <p:sp>
        <p:nvSpPr>
          <p:cNvPr id="5" name="Footer Placeholder 4">
            <a:extLst>
              <a:ext uri="{FF2B5EF4-FFF2-40B4-BE49-F238E27FC236}">
                <a16:creationId xmlns:a16="http://schemas.microsoft.com/office/drawing/2014/main" id="{8BF89B40-F27B-4E96-D7FF-EBF0D4AE2F7D}"/>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5C7C284A-3233-A62A-BB51-4360AA13E906}"/>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29415472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43E8-992A-DE04-8E33-3CD5798868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5C67CC-C3ED-EFC2-5453-94DBD9F4AD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612E16-CD39-19AF-439F-EFC08F7B9E2F}"/>
              </a:ext>
            </a:extLst>
          </p:cNvPr>
          <p:cNvSpPr>
            <a:spLocks noGrp="1"/>
          </p:cNvSpPr>
          <p:nvPr>
            <p:ph type="dt" sz="half" idx="10"/>
          </p:nvPr>
        </p:nvSpPr>
        <p:spPr/>
        <p:txBody>
          <a:bodyPr/>
          <a:lstStyle/>
          <a:p>
            <a:fld id="{201159E6-C335-49DB-B007-57C17151BC21}" type="datetime1">
              <a:rPr lang="en-IN" smtClean="0"/>
              <a:t>01-05-2024</a:t>
            </a:fld>
            <a:endParaRPr lang="en-IN"/>
          </a:p>
        </p:txBody>
      </p:sp>
      <p:sp>
        <p:nvSpPr>
          <p:cNvPr id="5" name="Footer Placeholder 4">
            <a:extLst>
              <a:ext uri="{FF2B5EF4-FFF2-40B4-BE49-F238E27FC236}">
                <a16:creationId xmlns:a16="http://schemas.microsoft.com/office/drawing/2014/main" id="{942868E0-7911-BF6E-6B25-5BA103C087C3}"/>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E4052547-13C5-6274-D8F6-887908AD163A}"/>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27150548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2F673-2790-CD14-FA62-6C75A4800C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C49BBF5-EF92-3E8C-CCE6-ED753BB42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5755E6-1315-E5B0-0CA4-585498272757}"/>
              </a:ext>
            </a:extLst>
          </p:cNvPr>
          <p:cNvSpPr>
            <a:spLocks noGrp="1"/>
          </p:cNvSpPr>
          <p:nvPr>
            <p:ph type="dt" sz="half" idx="10"/>
          </p:nvPr>
        </p:nvSpPr>
        <p:spPr/>
        <p:txBody>
          <a:bodyPr/>
          <a:lstStyle/>
          <a:p>
            <a:fld id="{4F4C5392-8E73-4F09-A26D-BF7DE9AEFD69}" type="datetime1">
              <a:rPr lang="en-IN" smtClean="0"/>
              <a:t>01-05-2024</a:t>
            </a:fld>
            <a:endParaRPr lang="en-IN"/>
          </a:p>
        </p:txBody>
      </p:sp>
      <p:sp>
        <p:nvSpPr>
          <p:cNvPr id="5" name="Footer Placeholder 4">
            <a:extLst>
              <a:ext uri="{FF2B5EF4-FFF2-40B4-BE49-F238E27FC236}">
                <a16:creationId xmlns:a16="http://schemas.microsoft.com/office/drawing/2014/main" id="{DA618E4B-279F-0D49-A444-3DE59943CAE7}"/>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A3E4BB87-B9F5-D00F-BBA9-31736CCE9137}"/>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13206249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0CA89-ED1D-ED78-FE6F-787DA970A0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6F9896-1973-5D11-1D65-16B6888EFB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B03C890-F492-2411-1809-6F9BAECD72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2DADB00-0FCB-F6CA-C44C-0A3DF20302F0}"/>
              </a:ext>
            </a:extLst>
          </p:cNvPr>
          <p:cNvSpPr>
            <a:spLocks noGrp="1"/>
          </p:cNvSpPr>
          <p:nvPr>
            <p:ph type="dt" sz="half" idx="10"/>
          </p:nvPr>
        </p:nvSpPr>
        <p:spPr/>
        <p:txBody>
          <a:bodyPr/>
          <a:lstStyle/>
          <a:p>
            <a:fld id="{DC84FD90-BEC4-4D46-B51D-C0781246D44C}" type="datetime1">
              <a:rPr lang="en-IN" smtClean="0"/>
              <a:t>01-05-2024</a:t>
            </a:fld>
            <a:endParaRPr lang="en-IN"/>
          </a:p>
        </p:txBody>
      </p:sp>
      <p:sp>
        <p:nvSpPr>
          <p:cNvPr id="6" name="Footer Placeholder 5">
            <a:extLst>
              <a:ext uri="{FF2B5EF4-FFF2-40B4-BE49-F238E27FC236}">
                <a16:creationId xmlns:a16="http://schemas.microsoft.com/office/drawing/2014/main" id="{0D9A3155-61EA-B452-EDAC-E0AC32FBA396}"/>
              </a:ext>
            </a:extLst>
          </p:cNvPr>
          <p:cNvSpPr>
            <a:spLocks noGrp="1"/>
          </p:cNvSpPr>
          <p:nvPr>
            <p:ph type="ftr" sz="quarter" idx="11"/>
          </p:nvPr>
        </p:nvSpPr>
        <p:spPr/>
        <p:txBody>
          <a:bodyPr/>
          <a:lstStyle/>
          <a:p>
            <a:r>
              <a:rPr lang="en-IN"/>
              <a:t>1</a:t>
            </a:r>
          </a:p>
        </p:txBody>
      </p:sp>
      <p:sp>
        <p:nvSpPr>
          <p:cNvPr id="7" name="Slide Number Placeholder 6">
            <a:extLst>
              <a:ext uri="{FF2B5EF4-FFF2-40B4-BE49-F238E27FC236}">
                <a16:creationId xmlns:a16="http://schemas.microsoft.com/office/drawing/2014/main" id="{4D0D2B69-DC91-5D80-A8B3-45318878420E}"/>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37787366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BBD40-7AFD-F3A7-EF74-BA29C39D9C2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CD6F4E-C6ED-E9FE-9D15-32A3F43173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4C07BD-42F7-FE24-841B-F9A9B93072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E1EAC79-D4D1-68E8-9D07-6E989D114D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5CC7BD-FAA2-A156-1A9E-BBEB4BE2E0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4AE63F7-6C65-BED4-2704-A4D409F4D701}"/>
              </a:ext>
            </a:extLst>
          </p:cNvPr>
          <p:cNvSpPr>
            <a:spLocks noGrp="1"/>
          </p:cNvSpPr>
          <p:nvPr>
            <p:ph type="dt" sz="half" idx="10"/>
          </p:nvPr>
        </p:nvSpPr>
        <p:spPr/>
        <p:txBody>
          <a:bodyPr/>
          <a:lstStyle/>
          <a:p>
            <a:fld id="{A7F72F7A-D767-4F9E-BDEC-24521CBABF00}" type="datetime1">
              <a:rPr lang="en-IN" smtClean="0"/>
              <a:t>01-05-2024</a:t>
            </a:fld>
            <a:endParaRPr lang="en-IN"/>
          </a:p>
        </p:txBody>
      </p:sp>
      <p:sp>
        <p:nvSpPr>
          <p:cNvPr id="8" name="Footer Placeholder 7">
            <a:extLst>
              <a:ext uri="{FF2B5EF4-FFF2-40B4-BE49-F238E27FC236}">
                <a16:creationId xmlns:a16="http://schemas.microsoft.com/office/drawing/2014/main" id="{66043B85-1AA7-4A5A-EF86-8A1D37CBEEA3}"/>
              </a:ext>
            </a:extLst>
          </p:cNvPr>
          <p:cNvSpPr>
            <a:spLocks noGrp="1"/>
          </p:cNvSpPr>
          <p:nvPr>
            <p:ph type="ftr" sz="quarter" idx="11"/>
          </p:nvPr>
        </p:nvSpPr>
        <p:spPr/>
        <p:txBody>
          <a:bodyPr/>
          <a:lstStyle/>
          <a:p>
            <a:r>
              <a:rPr lang="en-IN"/>
              <a:t>1</a:t>
            </a:r>
          </a:p>
        </p:txBody>
      </p:sp>
      <p:sp>
        <p:nvSpPr>
          <p:cNvPr id="9" name="Slide Number Placeholder 8">
            <a:extLst>
              <a:ext uri="{FF2B5EF4-FFF2-40B4-BE49-F238E27FC236}">
                <a16:creationId xmlns:a16="http://schemas.microsoft.com/office/drawing/2014/main" id="{157B4761-8B14-17E9-0B56-4EDC7FECBAF5}"/>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829692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549A-98C8-8FDF-FED1-B8E874279A5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4EA64F-D951-ABE9-4928-20E275CA2CAB}"/>
              </a:ext>
            </a:extLst>
          </p:cNvPr>
          <p:cNvSpPr>
            <a:spLocks noGrp="1"/>
          </p:cNvSpPr>
          <p:nvPr>
            <p:ph type="dt" sz="half" idx="10"/>
          </p:nvPr>
        </p:nvSpPr>
        <p:spPr/>
        <p:txBody>
          <a:bodyPr/>
          <a:lstStyle/>
          <a:p>
            <a:fld id="{352CAC63-EBFC-4A91-B009-D66AD6A8626A}" type="datetime1">
              <a:rPr lang="en-IN" smtClean="0"/>
              <a:t>01-05-2024</a:t>
            </a:fld>
            <a:endParaRPr lang="en-IN"/>
          </a:p>
        </p:txBody>
      </p:sp>
      <p:sp>
        <p:nvSpPr>
          <p:cNvPr id="4" name="Footer Placeholder 3">
            <a:extLst>
              <a:ext uri="{FF2B5EF4-FFF2-40B4-BE49-F238E27FC236}">
                <a16:creationId xmlns:a16="http://schemas.microsoft.com/office/drawing/2014/main" id="{53EB735F-6ABC-BD09-B216-AB1A88D32839}"/>
              </a:ext>
            </a:extLst>
          </p:cNvPr>
          <p:cNvSpPr>
            <a:spLocks noGrp="1"/>
          </p:cNvSpPr>
          <p:nvPr>
            <p:ph type="ftr" sz="quarter" idx="11"/>
          </p:nvPr>
        </p:nvSpPr>
        <p:spPr/>
        <p:txBody>
          <a:bodyPr/>
          <a:lstStyle/>
          <a:p>
            <a:r>
              <a:rPr lang="en-IN"/>
              <a:t>1</a:t>
            </a:r>
          </a:p>
        </p:txBody>
      </p:sp>
      <p:sp>
        <p:nvSpPr>
          <p:cNvPr id="5" name="Slide Number Placeholder 4">
            <a:extLst>
              <a:ext uri="{FF2B5EF4-FFF2-40B4-BE49-F238E27FC236}">
                <a16:creationId xmlns:a16="http://schemas.microsoft.com/office/drawing/2014/main" id="{3D920847-9031-A9BD-6303-1D1E882A5F8F}"/>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31840257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F7A773-2ACE-263A-7ECD-10584B974849}"/>
              </a:ext>
            </a:extLst>
          </p:cNvPr>
          <p:cNvSpPr>
            <a:spLocks noGrp="1"/>
          </p:cNvSpPr>
          <p:nvPr>
            <p:ph type="dt" sz="half" idx="10"/>
          </p:nvPr>
        </p:nvSpPr>
        <p:spPr/>
        <p:txBody>
          <a:bodyPr/>
          <a:lstStyle/>
          <a:p>
            <a:fld id="{82F1902B-0868-4E5D-AEBB-2B251B420092}" type="datetime1">
              <a:rPr lang="en-IN" smtClean="0"/>
              <a:t>01-05-2024</a:t>
            </a:fld>
            <a:endParaRPr lang="en-IN"/>
          </a:p>
        </p:txBody>
      </p:sp>
      <p:sp>
        <p:nvSpPr>
          <p:cNvPr id="3" name="Footer Placeholder 2">
            <a:extLst>
              <a:ext uri="{FF2B5EF4-FFF2-40B4-BE49-F238E27FC236}">
                <a16:creationId xmlns:a16="http://schemas.microsoft.com/office/drawing/2014/main" id="{80EF2B71-254A-33A1-965D-2A34D8CAE652}"/>
              </a:ext>
            </a:extLst>
          </p:cNvPr>
          <p:cNvSpPr>
            <a:spLocks noGrp="1"/>
          </p:cNvSpPr>
          <p:nvPr>
            <p:ph type="ftr" sz="quarter" idx="11"/>
          </p:nvPr>
        </p:nvSpPr>
        <p:spPr/>
        <p:txBody>
          <a:bodyPr/>
          <a:lstStyle/>
          <a:p>
            <a:r>
              <a:rPr lang="en-IN"/>
              <a:t>1</a:t>
            </a:r>
          </a:p>
        </p:txBody>
      </p:sp>
      <p:sp>
        <p:nvSpPr>
          <p:cNvPr id="4" name="Slide Number Placeholder 3">
            <a:extLst>
              <a:ext uri="{FF2B5EF4-FFF2-40B4-BE49-F238E27FC236}">
                <a16:creationId xmlns:a16="http://schemas.microsoft.com/office/drawing/2014/main" id="{42AA4CB1-39FE-7C78-9D4F-2A7622398655}"/>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16261776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6EEF1-358C-F6EA-6FD9-7E1FBFC2EF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5B35213-FA1C-14C6-6D56-7998CD6770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B151E1A-CEF1-95C7-AC85-16E86DDCB7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7F3B1D-C3DC-490D-0747-014BB967FAE9}"/>
              </a:ext>
            </a:extLst>
          </p:cNvPr>
          <p:cNvSpPr>
            <a:spLocks noGrp="1"/>
          </p:cNvSpPr>
          <p:nvPr>
            <p:ph type="dt" sz="half" idx="10"/>
          </p:nvPr>
        </p:nvSpPr>
        <p:spPr/>
        <p:txBody>
          <a:bodyPr/>
          <a:lstStyle/>
          <a:p>
            <a:fld id="{7C04D5FE-207C-415D-B96D-A73319C7C29A}" type="datetime1">
              <a:rPr lang="en-IN" smtClean="0"/>
              <a:t>01-05-2024</a:t>
            </a:fld>
            <a:endParaRPr lang="en-IN"/>
          </a:p>
        </p:txBody>
      </p:sp>
      <p:sp>
        <p:nvSpPr>
          <p:cNvPr id="6" name="Footer Placeholder 5">
            <a:extLst>
              <a:ext uri="{FF2B5EF4-FFF2-40B4-BE49-F238E27FC236}">
                <a16:creationId xmlns:a16="http://schemas.microsoft.com/office/drawing/2014/main" id="{36B965B3-67F5-EC5D-189D-836FF7B2A5A6}"/>
              </a:ext>
            </a:extLst>
          </p:cNvPr>
          <p:cNvSpPr>
            <a:spLocks noGrp="1"/>
          </p:cNvSpPr>
          <p:nvPr>
            <p:ph type="ftr" sz="quarter" idx="11"/>
          </p:nvPr>
        </p:nvSpPr>
        <p:spPr/>
        <p:txBody>
          <a:bodyPr/>
          <a:lstStyle/>
          <a:p>
            <a:r>
              <a:rPr lang="en-IN"/>
              <a:t>1</a:t>
            </a:r>
          </a:p>
        </p:txBody>
      </p:sp>
      <p:sp>
        <p:nvSpPr>
          <p:cNvPr id="7" name="Slide Number Placeholder 6">
            <a:extLst>
              <a:ext uri="{FF2B5EF4-FFF2-40B4-BE49-F238E27FC236}">
                <a16:creationId xmlns:a16="http://schemas.microsoft.com/office/drawing/2014/main" id="{576F569B-7D92-09A0-9C40-5195A86A67AF}"/>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31057616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963-9F99-A990-3852-291379F78F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B824033-7E34-7AA0-3FD3-7B96E60457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3F59E5-8EF0-70F2-022F-60420119F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470B9A-991A-97E8-CFA2-2E206AFCA4EC}"/>
              </a:ext>
            </a:extLst>
          </p:cNvPr>
          <p:cNvSpPr>
            <a:spLocks noGrp="1"/>
          </p:cNvSpPr>
          <p:nvPr>
            <p:ph type="dt" sz="half" idx="10"/>
          </p:nvPr>
        </p:nvSpPr>
        <p:spPr/>
        <p:txBody>
          <a:bodyPr/>
          <a:lstStyle/>
          <a:p>
            <a:fld id="{C89FEA72-525A-4650-AFD7-9970BEDA33DA}" type="datetime1">
              <a:rPr lang="en-IN" smtClean="0"/>
              <a:t>01-05-2024</a:t>
            </a:fld>
            <a:endParaRPr lang="en-IN"/>
          </a:p>
        </p:txBody>
      </p:sp>
      <p:sp>
        <p:nvSpPr>
          <p:cNvPr id="6" name="Footer Placeholder 5">
            <a:extLst>
              <a:ext uri="{FF2B5EF4-FFF2-40B4-BE49-F238E27FC236}">
                <a16:creationId xmlns:a16="http://schemas.microsoft.com/office/drawing/2014/main" id="{4F0C3F4E-DB7A-BFD0-15CA-F370B6154810}"/>
              </a:ext>
            </a:extLst>
          </p:cNvPr>
          <p:cNvSpPr>
            <a:spLocks noGrp="1"/>
          </p:cNvSpPr>
          <p:nvPr>
            <p:ph type="ftr" sz="quarter" idx="11"/>
          </p:nvPr>
        </p:nvSpPr>
        <p:spPr/>
        <p:txBody>
          <a:bodyPr/>
          <a:lstStyle/>
          <a:p>
            <a:r>
              <a:rPr lang="en-IN"/>
              <a:t>1</a:t>
            </a:r>
          </a:p>
        </p:txBody>
      </p:sp>
      <p:sp>
        <p:nvSpPr>
          <p:cNvPr id="7" name="Slide Number Placeholder 6">
            <a:extLst>
              <a:ext uri="{FF2B5EF4-FFF2-40B4-BE49-F238E27FC236}">
                <a16:creationId xmlns:a16="http://schemas.microsoft.com/office/drawing/2014/main" id="{9AC35F85-11C7-2317-3001-94B0A4379E19}"/>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19144737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AF43A-312A-CB58-36E6-3612310D82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B2DC28-8102-E4E5-3C6E-155F39EE08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209597-B1E8-89C2-A8A8-EDA1BB8551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100D3-0F47-4427-A9C1-2CD166F1220F}" type="datetime1">
              <a:rPr lang="en-IN" smtClean="0"/>
              <a:t>01-05-2024</a:t>
            </a:fld>
            <a:endParaRPr lang="en-IN"/>
          </a:p>
        </p:txBody>
      </p:sp>
      <p:sp>
        <p:nvSpPr>
          <p:cNvPr id="5" name="Footer Placeholder 4">
            <a:extLst>
              <a:ext uri="{FF2B5EF4-FFF2-40B4-BE49-F238E27FC236}">
                <a16:creationId xmlns:a16="http://schemas.microsoft.com/office/drawing/2014/main" id="{B32F565E-1524-B496-9774-BD9E4A6644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1</a:t>
            </a:r>
          </a:p>
        </p:txBody>
      </p:sp>
      <p:sp>
        <p:nvSpPr>
          <p:cNvPr id="6" name="Slide Number Placeholder 5">
            <a:extLst>
              <a:ext uri="{FF2B5EF4-FFF2-40B4-BE49-F238E27FC236}">
                <a16:creationId xmlns:a16="http://schemas.microsoft.com/office/drawing/2014/main" id="{BBA2F9E7-2532-4C0E-1DC4-BB78FC592F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0007C-C5D3-4C08-9F12-FF25CD712FD1}" type="slidenum">
              <a:rPr lang="en-IN" smtClean="0"/>
              <a:t>‹#›</a:t>
            </a:fld>
            <a:endParaRPr lang="en-IN"/>
          </a:p>
        </p:txBody>
      </p:sp>
    </p:spTree>
    <p:extLst>
      <p:ext uri="{BB962C8B-B14F-4D97-AF65-F5344CB8AC3E}">
        <p14:creationId xmlns:p14="http://schemas.microsoft.com/office/powerpoint/2010/main" val="2585397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ustomXml" Target="../ink/ink1.xml"/><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customXml" Target="../ink/ink2.xml"/><Relationship Id="rId4" Type="http://schemas.openxmlformats.org/officeDocument/2006/relationships/image" Target="../media/image120.pn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List_of_countries_by_papaya_production#:~:text=The%20estimated%20total%20world%20production,over%2043%25%20of%20global%20production."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agriexchange.apeda.gov.in/India%20Production/India_Productions.aspx?cat=fruit&amp;hscode=1051"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14/relationships/chartEx" Target="../charts/chartEx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IT Puducherry">
            <a:extLst>
              <a:ext uri="{FF2B5EF4-FFF2-40B4-BE49-F238E27FC236}">
                <a16:creationId xmlns:a16="http://schemas.microsoft.com/office/drawing/2014/main" id="{1B594EDC-95E5-6754-E417-5E5566478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68" y="177579"/>
            <a:ext cx="1309344" cy="1309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6E6DFE0-85DE-9D9D-8C84-89BD112C86E8}"/>
              </a:ext>
            </a:extLst>
          </p:cNvPr>
          <p:cNvSpPr txBox="1"/>
          <p:nvPr/>
        </p:nvSpPr>
        <p:spPr>
          <a:xfrm>
            <a:off x="2055043" y="509086"/>
            <a:ext cx="9958927" cy="646331"/>
          </a:xfrm>
          <a:prstGeom prst="rect">
            <a:avLst/>
          </a:prstGeom>
          <a:noFill/>
        </p:spPr>
        <p:txBody>
          <a:bodyPr wrap="square">
            <a:spAutoFit/>
          </a:bodyPr>
          <a:lstStyle/>
          <a:p>
            <a:r>
              <a:rPr lang="en-US" sz="3600" dirty="0"/>
              <a:t>Department of Computer Science and Engineering</a:t>
            </a:r>
            <a:endParaRPr lang="en-IN" sz="3600" dirty="0"/>
          </a:p>
        </p:txBody>
      </p:sp>
      <p:sp>
        <p:nvSpPr>
          <p:cNvPr id="5" name="TextBox 4">
            <a:extLst>
              <a:ext uri="{FF2B5EF4-FFF2-40B4-BE49-F238E27FC236}">
                <a16:creationId xmlns:a16="http://schemas.microsoft.com/office/drawing/2014/main" id="{DA9E45EB-7F90-95F0-F49E-0F6DDAF9C4D2}"/>
              </a:ext>
            </a:extLst>
          </p:cNvPr>
          <p:cNvSpPr txBox="1"/>
          <p:nvPr/>
        </p:nvSpPr>
        <p:spPr>
          <a:xfrm>
            <a:off x="0" y="1710121"/>
            <a:ext cx="12192000" cy="584775"/>
          </a:xfrm>
          <a:prstGeom prst="rect">
            <a:avLst/>
          </a:prstGeom>
          <a:noFill/>
        </p:spPr>
        <p:txBody>
          <a:bodyPr wrap="square">
            <a:spAutoFit/>
          </a:bodyPr>
          <a:lstStyle/>
          <a:p>
            <a:pPr algn="ctr"/>
            <a:r>
              <a:rPr lang="en-IN" sz="3200"/>
              <a:t>Final Project </a:t>
            </a:r>
            <a:r>
              <a:rPr lang="en-IN" sz="3200" dirty="0"/>
              <a:t>Review</a:t>
            </a:r>
          </a:p>
        </p:txBody>
      </p:sp>
      <p:sp>
        <p:nvSpPr>
          <p:cNvPr id="7" name="TextBox 6">
            <a:extLst>
              <a:ext uri="{FF2B5EF4-FFF2-40B4-BE49-F238E27FC236}">
                <a16:creationId xmlns:a16="http://schemas.microsoft.com/office/drawing/2014/main" id="{4F7222B3-088F-35AC-22C1-E4CD34729747}"/>
              </a:ext>
            </a:extLst>
          </p:cNvPr>
          <p:cNvSpPr txBox="1"/>
          <p:nvPr/>
        </p:nvSpPr>
        <p:spPr>
          <a:xfrm>
            <a:off x="507968" y="5196563"/>
            <a:ext cx="3291034" cy="1323439"/>
          </a:xfrm>
          <a:prstGeom prst="rect">
            <a:avLst/>
          </a:prstGeom>
          <a:noFill/>
        </p:spPr>
        <p:txBody>
          <a:bodyPr wrap="square">
            <a:spAutoFit/>
          </a:bodyPr>
          <a:lstStyle/>
          <a:p>
            <a:pPr algn="ctr"/>
            <a:r>
              <a:rPr lang="en-IN" sz="2000" b="1" dirty="0"/>
              <a:t>Presented by</a:t>
            </a:r>
          </a:p>
          <a:p>
            <a:r>
              <a:rPr lang="en-IN" sz="2000" dirty="0"/>
              <a:t>CS20B1002 - Abhishek Tirkey</a:t>
            </a:r>
          </a:p>
          <a:p>
            <a:r>
              <a:rPr lang="en-IN" sz="2000" dirty="0"/>
              <a:t>CS20B1060 - Ujjwal Kumar</a:t>
            </a:r>
          </a:p>
          <a:p>
            <a:r>
              <a:rPr lang="en-IN" sz="2000" dirty="0"/>
              <a:t>CS20B1065 - K Vivek Kumar</a:t>
            </a:r>
          </a:p>
        </p:txBody>
      </p:sp>
      <p:sp>
        <p:nvSpPr>
          <p:cNvPr id="9" name="TextBox 8">
            <a:extLst>
              <a:ext uri="{FF2B5EF4-FFF2-40B4-BE49-F238E27FC236}">
                <a16:creationId xmlns:a16="http://schemas.microsoft.com/office/drawing/2014/main" id="{A0027433-F579-9C6B-BE10-2A5FF8203058}"/>
              </a:ext>
            </a:extLst>
          </p:cNvPr>
          <p:cNvSpPr txBox="1"/>
          <p:nvPr/>
        </p:nvSpPr>
        <p:spPr>
          <a:xfrm>
            <a:off x="9002598" y="5196563"/>
            <a:ext cx="2681434" cy="1323439"/>
          </a:xfrm>
          <a:prstGeom prst="rect">
            <a:avLst/>
          </a:prstGeom>
          <a:noFill/>
        </p:spPr>
        <p:txBody>
          <a:bodyPr wrap="square">
            <a:spAutoFit/>
          </a:bodyPr>
          <a:lstStyle/>
          <a:p>
            <a:pPr algn="ctr"/>
            <a:r>
              <a:rPr lang="en-IN" sz="2000" b="1" dirty="0"/>
              <a:t>Guided by</a:t>
            </a:r>
          </a:p>
          <a:p>
            <a:pPr algn="ctr"/>
            <a:r>
              <a:rPr lang="en-IN" sz="2000" dirty="0"/>
              <a:t>Dr. P Kumaran</a:t>
            </a:r>
          </a:p>
          <a:p>
            <a:pPr algn="ctr"/>
            <a:r>
              <a:rPr lang="en-IN" sz="2000" dirty="0"/>
              <a:t>Assistant Professor, CSE</a:t>
            </a:r>
          </a:p>
          <a:p>
            <a:pPr algn="ctr"/>
            <a:r>
              <a:rPr lang="en-IN" sz="2000" dirty="0"/>
              <a:t> </a:t>
            </a:r>
          </a:p>
        </p:txBody>
      </p:sp>
      <p:sp>
        <p:nvSpPr>
          <p:cNvPr id="10" name="TextBox 9">
            <a:extLst>
              <a:ext uri="{FF2B5EF4-FFF2-40B4-BE49-F238E27FC236}">
                <a16:creationId xmlns:a16="http://schemas.microsoft.com/office/drawing/2014/main" id="{C5F25AD4-0B13-F53A-CE97-5E3268A6D206}"/>
              </a:ext>
            </a:extLst>
          </p:cNvPr>
          <p:cNvSpPr txBox="1"/>
          <p:nvPr/>
        </p:nvSpPr>
        <p:spPr>
          <a:xfrm>
            <a:off x="103694" y="2849600"/>
            <a:ext cx="12192000" cy="1323439"/>
          </a:xfrm>
          <a:prstGeom prst="rect">
            <a:avLst/>
          </a:prstGeom>
          <a:noFill/>
        </p:spPr>
        <p:txBody>
          <a:bodyPr wrap="square" rtlCol="0">
            <a:spAutoFit/>
          </a:bodyPr>
          <a:lstStyle/>
          <a:p>
            <a:pPr algn="ctr"/>
            <a:r>
              <a:rPr lang="en-IN" sz="4000" dirty="0"/>
              <a:t>Papaya Fruit Disease Classification </a:t>
            </a:r>
            <a:r>
              <a:rPr lang="en-US" sz="4000" b="0" i="0" u="none" strike="noStrike" cap="none" dirty="0">
                <a:solidFill>
                  <a:schemeClr val="dk1"/>
                </a:solidFill>
                <a:ea typeface="Arial"/>
                <a:cs typeface="Arial"/>
                <a:sym typeface="Arial"/>
              </a:rPr>
              <a:t>using </a:t>
            </a:r>
          </a:p>
          <a:p>
            <a:pPr algn="ctr"/>
            <a:r>
              <a:rPr lang="en-US" sz="4000" dirty="0">
                <a:solidFill>
                  <a:schemeClr val="dk1"/>
                </a:solidFill>
                <a:cs typeface="Arial"/>
                <a:sym typeface="Arial"/>
              </a:rPr>
              <a:t>Deep Learning Techniques </a:t>
            </a:r>
            <a:endParaRPr lang="en-IN" sz="4000" dirty="0"/>
          </a:p>
        </p:txBody>
      </p:sp>
      <p:sp>
        <p:nvSpPr>
          <p:cNvPr id="8" name="Slide Number Placeholder 6">
            <a:extLst>
              <a:ext uri="{FF2B5EF4-FFF2-40B4-BE49-F238E27FC236}">
                <a16:creationId xmlns:a16="http://schemas.microsoft.com/office/drawing/2014/main" id="{51CA58FD-64A1-EC82-67E0-0EBDCF3374EB}"/>
              </a:ext>
            </a:extLst>
          </p:cNvPr>
          <p:cNvSpPr txBox="1">
            <a:spLocks/>
          </p:cNvSpPr>
          <p:nvPr/>
        </p:nvSpPr>
        <p:spPr>
          <a:xfrm>
            <a:off x="8855698" y="633743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600" dirty="0">
              <a:solidFill>
                <a:schemeClr val="tx1"/>
              </a:solidFill>
            </a:endParaRPr>
          </a:p>
        </p:txBody>
      </p:sp>
    </p:spTree>
    <p:extLst>
      <p:ext uri="{BB962C8B-B14F-4D97-AF65-F5344CB8AC3E}">
        <p14:creationId xmlns:p14="http://schemas.microsoft.com/office/powerpoint/2010/main" val="14561885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109FC3B-0F85-C1ED-D9DB-71EDDB77C5FD}"/>
              </a:ext>
            </a:extLst>
          </p:cNvPr>
          <p:cNvGraphicFramePr>
            <a:graphicFrameLocks noGrp="1"/>
          </p:cNvGraphicFramePr>
          <p:nvPr>
            <p:extLst>
              <p:ext uri="{D42A27DB-BD31-4B8C-83A1-F6EECF244321}">
                <p14:modId xmlns:p14="http://schemas.microsoft.com/office/powerpoint/2010/main" val="4028892468"/>
              </p:ext>
            </p:extLst>
          </p:nvPr>
        </p:nvGraphicFramePr>
        <p:xfrm>
          <a:off x="859409" y="1309556"/>
          <a:ext cx="10473180" cy="5329082"/>
        </p:xfrm>
        <a:graphic>
          <a:graphicData uri="http://schemas.openxmlformats.org/drawingml/2006/table">
            <a:tbl>
              <a:tblPr/>
              <a:tblGrid>
                <a:gridCol w="1745530">
                  <a:extLst>
                    <a:ext uri="{9D8B030D-6E8A-4147-A177-3AD203B41FA5}">
                      <a16:colId xmlns:a16="http://schemas.microsoft.com/office/drawing/2014/main" val="1357967580"/>
                    </a:ext>
                  </a:extLst>
                </a:gridCol>
                <a:gridCol w="1745530">
                  <a:extLst>
                    <a:ext uri="{9D8B030D-6E8A-4147-A177-3AD203B41FA5}">
                      <a16:colId xmlns:a16="http://schemas.microsoft.com/office/drawing/2014/main" val="3246369946"/>
                    </a:ext>
                  </a:extLst>
                </a:gridCol>
                <a:gridCol w="1745530">
                  <a:extLst>
                    <a:ext uri="{9D8B030D-6E8A-4147-A177-3AD203B41FA5}">
                      <a16:colId xmlns:a16="http://schemas.microsoft.com/office/drawing/2014/main" val="2573613364"/>
                    </a:ext>
                  </a:extLst>
                </a:gridCol>
                <a:gridCol w="1745530">
                  <a:extLst>
                    <a:ext uri="{9D8B030D-6E8A-4147-A177-3AD203B41FA5}">
                      <a16:colId xmlns:a16="http://schemas.microsoft.com/office/drawing/2014/main" val="653000837"/>
                    </a:ext>
                  </a:extLst>
                </a:gridCol>
                <a:gridCol w="1703524">
                  <a:extLst>
                    <a:ext uri="{9D8B030D-6E8A-4147-A177-3AD203B41FA5}">
                      <a16:colId xmlns:a16="http://schemas.microsoft.com/office/drawing/2014/main" val="817474000"/>
                    </a:ext>
                  </a:extLst>
                </a:gridCol>
                <a:gridCol w="1787536">
                  <a:extLst>
                    <a:ext uri="{9D8B030D-6E8A-4147-A177-3AD203B41FA5}">
                      <a16:colId xmlns:a16="http://schemas.microsoft.com/office/drawing/2014/main" val="3177398060"/>
                    </a:ext>
                  </a:extLst>
                </a:gridCol>
              </a:tblGrid>
              <a:tr h="525119">
                <a:tc>
                  <a:txBody>
                    <a:bodyPr/>
                    <a:lstStyle/>
                    <a:p>
                      <a:pPr algn="ctr" rtl="0" fontAlgn="b"/>
                      <a:r>
                        <a:rPr lang="en-IN" sz="1800" b="1" dirty="0">
                          <a:effectLst/>
                        </a:rPr>
                        <a:t>Sl. No.</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sz="1800" b="1" dirty="0">
                          <a:effectLst/>
                        </a:rPr>
                        <a:t>Year of Publication</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sz="1800" b="1" dirty="0">
                          <a:effectLst/>
                        </a:rPr>
                        <a:t>Name of the Publisher</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sz="1800" b="1" dirty="0">
                          <a:effectLst/>
                        </a:rPr>
                        <a:t>Title of the Paper</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sz="1800" b="1" dirty="0">
                          <a:effectLst/>
                        </a:rPr>
                        <a:t>Techniques Used</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sz="1800" b="1" dirty="0">
                          <a:effectLst/>
                        </a:rPr>
                        <a:t>Limitations</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321576580"/>
                  </a:ext>
                </a:extLst>
              </a:tr>
              <a:tr h="1568655">
                <a:tc>
                  <a:txBody>
                    <a:bodyPr/>
                    <a:lstStyle/>
                    <a:p>
                      <a:pPr algn="ctr" rtl="0" fontAlgn="b"/>
                      <a:r>
                        <a:rPr lang="en-IN" sz="1800" dirty="0">
                          <a:effectLst/>
                        </a:rPr>
                        <a:t>3</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2022</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MDPI</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Early Detection of Papaya Diseases Using Unsupervised Learning Algorithms [3]</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Unsupervised Learning Algorithms (Clustering Algorithms)</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Cannot detect diseases at an initial stage.</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4498261"/>
                  </a:ext>
                </a:extLst>
              </a:tr>
              <a:tr h="1512034">
                <a:tc>
                  <a:txBody>
                    <a:bodyPr/>
                    <a:lstStyle/>
                    <a:p>
                      <a:pPr algn="ctr" rtl="0" fontAlgn="b"/>
                      <a:r>
                        <a:rPr lang="en-IN" sz="1800" dirty="0">
                          <a:effectLst/>
                        </a:rPr>
                        <a:t>4</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2022</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ACM</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A Survey on Machine Learning Based Papaya Fruit Disease Detection [4]</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Support Vector Machine (SVM)</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Requires a large dataset of labeled images.</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2921998"/>
                  </a:ext>
                </a:extLst>
              </a:tr>
              <a:tr h="1512034">
                <a:tc>
                  <a:txBody>
                    <a:bodyPr/>
                    <a:lstStyle/>
                    <a:p>
                      <a:pPr algn="ctr" rtl="0" fontAlgn="b"/>
                      <a:r>
                        <a:rPr lang="en-IN" sz="1800" dirty="0">
                          <a:effectLst/>
                          <a:latin typeface="+mn-lt"/>
                          <a:cs typeface="Times New Roman" panose="02020603050405020304" pitchFamily="18" charset="0"/>
                        </a:rPr>
                        <a:t>5</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b="0" dirty="0">
                          <a:effectLst/>
                          <a:latin typeface="+mn-lt"/>
                          <a:cs typeface="Times New Roman" panose="02020603050405020304" pitchFamily="18" charset="0"/>
                        </a:rPr>
                        <a:t>2020</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b="0" dirty="0">
                          <a:effectLst/>
                          <a:latin typeface="+mn-lt"/>
                          <a:cs typeface="Times New Roman" panose="02020603050405020304" pitchFamily="18" charset="0"/>
                        </a:rPr>
                        <a:t>Precision Agriculture</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dirty="0">
                          <a:effectLst/>
                          <a:latin typeface="+mn-lt"/>
                          <a:cs typeface="Times New Roman" panose="02020603050405020304" pitchFamily="18" charset="0"/>
                        </a:rPr>
                        <a:t>Hyperspectral Imaging-Based Plant Disease Detection: A Review [5]</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b="0" dirty="0">
                          <a:effectLst/>
                          <a:latin typeface="+mn-lt"/>
                          <a:cs typeface="Times New Roman" panose="02020603050405020304" pitchFamily="18" charset="0"/>
                        </a:rPr>
                        <a:t>Hyperspectral imaging, machine learning</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dirty="0">
                          <a:effectLst/>
                          <a:latin typeface="+mn-lt"/>
                          <a:cs typeface="Times New Roman" panose="02020603050405020304" pitchFamily="18" charset="0"/>
                        </a:rPr>
                        <a:t>High cost of hyperspectral imaging equipment</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749891"/>
                  </a:ext>
                </a:extLst>
              </a:tr>
            </a:tbl>
          </a:graphicData>
        </a:graphic>
      </p:graphicFrame>
      <p:sp>
        <p:nvSpPr>
          <p:cNvPr id="3" name="TextBox 2">
            <a:extLst>
              <a:ext uri="{FF2B5EF4-FFF2-40B4-BE49-F238E27FC236}">
                <a16:creationId xmlns:a16="http://schemas.microsoft.com/office/drawing/2014/main" id="{AD29EFD4-BD9E-1E10-65F9-A3A591373599}"/>
              </a:ext>
            </a:extLst>
          </p:cNvPr>
          <p:cNvSpPr txBox="1"/>
          <p:nvPr/>
        </p:nvSpPr>
        <p:spPr>
          <a:xfrm>
            <a:off x="859409" y="476864"/>
            <a:ext cx="11332591" cy="769441"/>
          </a:xfrm>
          <a:prstGeom prst="rect">
            <a:avLst/>
          </a:prstGeom>
          <a:noFill/>
        </p:spPr>
        <p:txBody>
          <a:bodyPr wrap="square">
            <a:spAutoFit/>
          </a:bodyPr>
          <a:lstStyle/>
          <a:p>
            <a:r>
              <a:rPr lang="en-IN" sz="4400" b="1" dirty="0"/>
              <a:t>Literature Review</a:t>
            </a:r>
          </a:p>
        </p:txBody>
      </p:sp>
      <p:sp>
        <p:nvSpPr>
          <p:cNvPr id="7" name="Slide Number Placeholder 6">
            <a:extLst>
              <a:ext uri="{FF2B5EF4-FFF2-40B4-BE49-F238E27FC236}">
                <a16:creationId xmlns:a16="http://schemas.microsoft.com/office/drawing/2014/main" id="{6BE90D5A-4378-0892-8816-121D1DA98F90}"/>
              </a:ext>
            </a:extLst>
          </p:cNvPr>
          <p:cNvSpPr txBox="1">
            <a:spLocks/>
          </p:cNvSpPr>
          <p:nvPr/>
        </p:nvSpPr>
        <p:spPr>
          <a:xfrm>
            <a:off x="9072514" y="63811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10</a:t>
            </a:fld>
            <a:endParaRPr lang="en-IN" sz="1600" dirty="0">
              <a:solidFill>
                <a:schemeClr val="tx1"/>
              </a:solidFill>
            </a:endParaRPr>
          </a:p>
        </p:txBody>
      </p:sp>
    </p:spTree>
    <p:extLst>
      <p:ext uri="{BB962C8B-B14F-4D97-AF65-F5344CB8AC3E}">
        <p14:creationId xmlns:p14="http://schemas.microsoft.com/office/powerpoint/2010/main" val="34485076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425078-AB53-182B-E4D4-74224554CACF}"/>
              </a:ext>
            </a:extLst>
          </p:cNvPr>
          <p:cNvSpPr txBox="1"/>
          <p:nvPr/>
        </p:nvSpPr>
        <p:spPr>
          <a:xfrm>
            <a:off x="936396" y="495717"/>
            <a:ext cx="11255604" cy="769441"/>
          </a:xfrm>
          <a:prstGeom prst="rect">
            <a:avLst/>
          </a:prstGeom>
          <a:noFill/>
        </p:spPr>
        <p:txBody>
          <a:bodyPr wrap="square">
            <a:spAutoFit/>
          </a:bodyPr>
          <a:lstStyle/>
          <a:p>
            <a:r>
              <a:rPr lang="en-IN" sz="4400" b="1" dirty="0"/>
              <a:t>Gaps in Literature</a:t>
            </a:r>
          </a:p>
        </p:txBody>
      </p:sp>
      <p:sp>
        <p:nvSpPr>
          <p:cNvPr id="4" name="TextBox 3">
            <a:extLst>
              <a:ext uri="{FF2B5EF4-FFF2-40B4-BE49-F238E27FC236}">
                <a16:creationId xmlns:a16="http://schemas.microsoft.com/office/drawing/2014/main" id="{AD418D6F-2774-5EBD-6755-3C8B491A5357}"/>
              </a:ext>
            </a:extLst>
          </p:cNvPr>
          <p:cNvSpPr txBox="1"/>
          <p:nvPr/>
        </p:nvSpPr>
        <p:spPr>
          <a:xfrm>
            <a:off x="468198" y="1341052"/>
            <a:ext cx="11255604" cy="4420890"/>
          </a:xfrm>
          <a:prstGeom prst="rect">
            <a:avLst/>
          </a:prstGeom>
          <a:noFill/>
        </p:spPr>
        <p:txBody>
          <a:bodyPr wrap="square">
            <a:spAutoFit/>
          </a:bodyPr>
          <a:lstStyle/>
          <a:p>
            <a:pPr marL="800100" lvl="1" indent="-342900">
              <a:lnSpc>
                <a:spcPct val="200000"/>
              </a:lnSpc>
              <a:buFont typeface="Wingdings" panose="05000000000000000000" pitchFamily="2" charset="2"/>
              <a:buChar char="§"/>
            </a:pPr>
            <a:r>
              <a:rPr lang="en-IN" sz="2400" i="0" dirty="0">
                <a:effectLst/>
              </a:rPr>
              <a:t>Limited Focus on Papaya fruit</a:t>
            </a:r>
            <a:endParaRPr lang="en-US" sz="2400" dirty="0"/>
          </a:p>
          <a:p>
            <a:pPr marL="800100" lvl="1" indent="-342900">
              <a:lnSpc>
                <a:spcPct val="200000"/>
              </a:lnSpc>
              <a:buFont typeface="Wingdings" panose="05000000000000000000" pitchFamily="2" charset="2"/>
              <a:buChar char="§"/>
            </a:pPr>
            <a:r>
              <a:rPr lang="en-US" sz="2400" i="0" dirty="0">
                <a:effectLst/>
              </a:rPr>
              <a:t>Lack of publicly available datasets</a:t>
            </a:r>
          </a:p>
          <a:p>
            <a:pPr marL="800100" lvl="1" indent="-342900">
              <a:lnSpc>
                <a:spcPct val="200000"/>
              </a:lnSpc>
              <a:buFont typeface="Wingdings" panose="05000000000000000000" pitchFamily="2" charset="2"/>
              <a:buChar char="§"/>
            </a:pPr>
            <a:r>
              <a:rPr lang="en-US" sz="2400" dirty="0"/>
              <a:t>Not used b</a:t>
            </a:r>
            <a:r>
              <a:rPr lang="en-US" sz="2400" i="0" dirty="0">
                <a:effectLst/>
              </a:rPr>
              <a:t>alanced dataset </a:t>
            </a:r>
          </a:p>
          <a:p>
            <a:pPr marL="800100" lvl="1" indent="-342900">
              <a:lnSpc>
                <a:spcPct val="200000"/>
              </a:lnSpc>
              <a:buFont typeface="Wingdings" panose="05000000000000000000" pitchFamily="2" charset="2"/>
              <a:buChar char="§"/>
            </a:pPr>
            <a:r>
              <a:rPr lang="en-US" sz="2400" dirty="0"/>
              <a:t>Detection of disease in its initial phase</a:t>
            </a:r>
            <a:endParaRPr lang="en-US" sz="2400" i="0" dirty="0">
              <a:effectLst/>
            </a:endParaRPr>
          </a:p>
          <a:p>
            <a:pPr marL="800100" lvl="1" indent="-342900">
              <a:lnSpc>
                <a:spcPct val="200000"/>
              </a:lnSpc>
              <a:buFont typeface="Wingdings" panose="05000000000000000000" pitchFamily="2" charset="2"/>
              <a:buChar char="§"/>
            </a:pPr>
            <a:r>
              <a:rPr lang="en-US" sz="2400" i="0" dirty="0">
                <a:effectLst/>
              </a:rPr>
              <a:t>Development of </a:t>
            </a:r>
            <a:r>
              <a:rPr lang="en-US" sz="2400" dirty="0"/>
              <a:t>Deep Learning</a:t>
            </a:r>
            <a:r>
              <a:rPr lang="en-US" sz="2400" i="0" dirty="0">
                <a:effectLst/>
              </a:rPr>
              <a:t> based systems that can be used to detect a wider range of diseases.</a:t>
            </a:r>
          </a:p>
        </p:txBody>
      </p:sp>
      <p:sp>
        <p:nvSpPr>
          <p:cNvPr id="8" name="Slide Number Placeholder 6">
            <a:extLst>
              <a:ext uri="{FF2B5EF4-FFF2-40B4-BE49-F238E27FC236}">
                <a16:creationId xmlns:a16="http://schemas.microsoft.com/office/drawing/2014/main" id="{B1B97D18-985F-F071-9525-563C53650621}"/>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11</a:t>
            </a:fld>
            <a:endParaRPr lang="en-IN" sz="1600" dirty="0">
              <a:solidFill>
                <a:schemeClr val="tx1"/>
              </a:solidFill>
            </a:endParaRPr>
          </a:p>
        </p:txBody>
      </p:sp>
    </p:spTree>
    <p:extLst>
      <p:ext uri="{BB962C8B-B14F-4D97-AF65-F5344CB8AC3E}">
        <p14:creationId xmlns:p14="http://schemas.microsoft.com/office/powerpoint/2010/main" val="24186414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04537-495E-E00A-2D18-184754B3C9BE}"/>
              </a:ext>
            </a:extLst>
          </p:cNvPr>
          <p:cNvSpPr txBox="1"/>
          <p:nvPr/>
        </p:nvSpPr>
        <p:spPr>
          <a:xfrm>
            <a:off x="735290" y="542851"/>
            <a:ext cx="11456710" cy="769441"/>
          </a:xfrm>
          <a:prstGeom prst="rect">
            <a:avLst/>
          </a:prstGeom>
          <a:noFill/>
        </p:spPr>
        <p:txBody>
          <a:bodyPr wrap="square">
            <a:spAutoFit/>
          </a:bodyPr>
          <a:lstStyle/>
          <a:p>
            <a:r>
              <a:rPr lang="en-IN" sz="4400" b="1" dirty="0"/>
              <a:t>Motivation</a:t>
            </a:r>
          </a:p>
        </p:txBody>
      </p:sp>
      <p:sp>
        <p:nvSpPr>
          <p:cNvPr id="4" name="TextBox 3">
            <a:extLst>
              <a:ext uri="{FF2B5EF4-FFF2-40B4-BE49-F238E27FC236}">
                <a16:creationId xmlns:a16="http://schemas.microsoft.com/office/drawing/2014/main" id="{C398BC8B-759A-0D06-6E86-F45DF1B4BDAC}"/>
              </a:ext>
            </a:extLst>
          </p:cNvPr>
          <p:cNvSpPr txBox="1"/>
          <p:nvPr/>
        </p:nvSpPr>
        <p:spPr>
          <a:xfrm>
            <a:off x="735290" y="1832733"/>
            <a:ext cx="10972800" cy="4154984"/>
          </a:xfrm>
          <a:prstGeom prst="rect">
            <a:avLst/>
          </a:prstGeom>
          <a:noFill/>
        </p:spPr>
        <p:txBody>
          <a:bodyPr wrap="square" numCol="2">
            <a:spAutoFit/>
          </a:bodyPr>
          <a:lstStyle/>
          <a:p>
            <a:pPr marL="457200" indent="-457200" algn="l">
              <a:buFont typeface="Wingdings" panose="05000000000000000000" pitchFamily="2" charset="2"/>
              <a:buChar char="q"/>
            </a:pPr>
            <a:r>
              <a:rPr lang="en-US" sz="2400" i="0" dirty="0">
                <a:effectLst/>
              </a:rPr>
              <a:t>Crop Yield Optimization</a:t>
            </a:r>
          </a:p>
          <a:p>
            <a:pPr algn="l"/>
            <a:endParaRPr lang="en-US" sz="2400" i="0" dirty="0">
              <a:effectLst/>
            </a:endParaRPr>
          </a:p>
          <a:p>
            <a:pPr marL="457200" indent="-457200" algn="l">
              <a:buFont typeface="Wingdings" panose="05000000000000000000" pitchFamily="2" charset="2"/>
              <a:buChar char="q"/>
            </a:pPr>
            <a:r>
              <a:rPr lang="en-US" sz="2400" i="0" dirty="0">
                <a:effectLst/>
              </a:rPr>
              <a:t>Economic Impact</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Resource Efficiency</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Food Security</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Scientific Advancement</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Sustainability</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Farmers' Welfare</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Educational Value</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Global Significance</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Future Potential</a:t>
            </a:r>
          </a:p>
        </p:txBody>
      </p:sp>
      <p:sp>
        <p:nvSpPr>
          <p:cNvPr id="9" name="Slide Number Placeholder 6">
            <a:extLst>
              <a:ext uri="{FF2B5EF4-FFF2-40B4-BE49-F238E27FC236}">
                <a16:creationId xmlns:a16="http://schemas.microsoft.com/office/drawing/2014/main" id="{47B1AC40-5419-9FDF-C279-1DAFF43FF0CF}"/>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12</a:t>
            </a:fld>
            <a:endParaRPr lang="en-IN" sz="1600" dirty="0">
              <a:solidFill>
                <a:schemeClr val="tx1"/>
              </a:solidFill>
            </a:endParaRPr>
          </a:p>
        </p:txBody>
      </p:sp>
    </p:spTree>
    <p:extLst>
      <p:ext uri="{BB962C8B-B14F-4D97-AF65-F5344CB8AC3E}">
        <p14:creationId xmlns:p14="http://schemas.microsoft.com/office/powerpoint/2010/main" val="25132900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41186E-7954-C160-7B5E-A28FC8B2E3FF}"/>
              </a:ext>
            </a:extLst>
          </p:cNvPr>
          <p:cNvSpPr txBox="1"/>
          <p:nvPr/>
        </p:nvSpPr>
        <p:spPr>
          <a:xfrm>
            <a:off x="707010" y="476863"/>
            <a:ext cx="11484990" cy="769441"/>
          </a:xfrm>
          <a:prstGeom prst="rect">
            <a:avLst/>
          </a:prstGeom>
          <a:noFill/>
        </p:spPr>
        <p:txBody>
          <a:bodyPr wrap="square">
            <a:spAutoFit/>
          </a:bodyPr>
          <a:lstStyle/>
          <a:p>
            <a:r>
              <a:rPr lang="en-IN" sz="4400" b="1" dirty="0"/>
              <a:t>Objectives</a:t>
            </a:r>
          </a:p>
        </p:txBody>
      </p:sp>
      <p:sp>
        <p:nvSpPr>
          <p:cNvPr id="4" name="TextBox 3">
            <a:extLst>
              <a:ext uri="{FF2B5EF4-FFF2-40B4-BE49-F238E27FC236}">
                <a16:creationId xmlns:a16="http://schemas.microsoft.com/office/drawing/2014/main" id="{421FE678-CCEF-3E62-1EFF-39B6AC537567}"/>
              </a:ext>
            </a:extLst>
          </p:cNvPr>
          <p:cNvSpPr txBox="1"/>
          <p:nvPr/>
        </p:nvSpPr>
        <p:spPr>
          <a:xfrm>
            <a:off x="707010" y="1558572"/>
            <a:ext cx="10444899" cy="4893647"/>
          </a:xfrm>
          <a:prstGeom prst="rect">
            <a:avLst/>
          </a:prstGeom>
          <a:noFill/>
        </p:spPr>
        <p:txBody>
          <a:bodyPr wrap="square">
            <a:spAutoFit/>
          </a:bodyPr>
          <a:lstStyle/>
          <a:p>
            <a:pPr marL="342900" indent="-342900" algn="l">
              <a:lnSpc>
                <a:spcPct val="200000"/>
              </a:lnSpc>
              <a:buFont typeface="Wingdings" panose="05000000000000000000" pitchFamily="2" charset="2"/>
              <a:buChar char="§"/>
            </a:pPr>
            <a:r>
              <a:rPr lang="en-US" sz="2400" i="0" dirty="0">
                <a:effectLst/>
              </a:rPr>
              <a:t>Increased accuracy and efficiency of disease classification.</a:t>
            </a:r>
          </a:p>
          <a:p>
            <a:pPr marL="342900" indent="-342900" algn="l">
              <a:lnSpc>
                <a:spcPct val="200000"/>
              </a:lnSpc>
              <a:buFont typeface="Wingdings" panose="05000000000000000000" pitchFamily="2" charset="2"/>
              <a:buChar char="§"/>
            </a:pPr>
            <a:r>
              <a:rPr lang="en-US" sz="2400" i="0" dirty="0">
                <a:effectLst/>
              </a:rPr>
              <a:t>Reduced crop losses due to diseases.</a:t>
            </a:r>
          </a:p>
          <a:p>
            <a:pPr marL="342900" indent="-342900" algn="l">
              <a:lnSpc>
                <a:spcPct val="200000"/>
              </a:lnSpc>
              <a:buFont typeface="Wingdings" panose="05000000000000000000" pitchFamily="2" charset="2"/>
              <a:buChar char="§"/>
            </a:pPr>
            <a:r>
              <a:rPr lang="en-US" sz="2400" i="0" dirty="0">
                <a:effectLst/>
              </a:rPr>
              <a:t>Improved yields and quality of papaya fruits.</a:t>
            </a:r>
          </a:p>
          <a:p>
            <a:pPr marL="342900" indent="-342900" algn="l">
              <a:lnSpc>
                <a:spcPct val="200000"/>
              </a:lnSpc>
              <a:buFont typeface="Wingdings" panose="05000000000000000000" pitchFamily="2" charset="2"/>
              <a:buChar char="§"/>
            </a:pPr>
            <a:r>
              <a:rPr lang="en-US" sz="2400" i="0" dirty="0">
                <a:effectLst/>
              </a:rPr>
              <a:t>Reduced use of</a:t>
            </a:r>
            <a:r>
              <a:rPr lang="en-US" sz="2400" dirty="0"/>
              <a:t> unnecessary</a:t>
            </a:r>
            <a:r>
              <a:rPr lang="en-US" sz="2400" i="0" dirty="0">
                <a:effectLst/>
              </a:rPr>
              <a:t> pesticides and other chemicals.</a:t>
            </a:r>
          </a:p>
          <a:p>
            <a:pPr marL="342900" indent="-342900" algn="l">
              <a:lnSpc>
                <a:spcPct val="200000"/>
              </a:lnSpc>
              <a:buFont typeface="Wingdings" panose="05000000000000000000" pitchFamily="2" charset="2"/>
              <a:buChar char="§"/>
            </a:pPr>
            <a:endParaRPr lang="en-US" sz="2400" i="0" dirty="0">
              <a:effectLst/>
            </a:endParaRPr>
          </a:p>
          <a:p>
            <a:pPr algn="just"/>
            <a:r>
              <a:rPr lang="en-US" sz="2400" b="0" i="0" dirty="0">
                <a:effectLst/>
                <a:latin typeface="Google Sans"/>
              </a:rPr>
              <a:t>Overall, the objective of papaya fruit disease classification using </a:t>
            </a:r>
            <a:r>
              <a:rPr lang="en-US" sz="2400" dirty="0">
                <a:latin typeface="Google Sans"/>
              </a:rPr>
              <a:t>Deep Learning</a:t>
            </a:r>
            <a:r>
              <a:rPr lang="en-US" sz="2400" b="0" i="0" dirty="0">
                <a:effectLst/>
                <a:latin typeface="Google Sans"/>
              </a:rPr>
              <a:t> is to develop tools that can help farmers to improve the sustainability and profitability of papaya production.</a:t>
            </a:r>
            <a:endParaRPr lang="en-US" sz="2400" dirty="0"/>
          </a:p>
        </p:txBody>
      </p:sp>
      <p:sp>
        <p:nvSpPr>
          <p:cNvPr id="10" name="Slide Number Placeholder 6">
            <a:extLst>
              <a:ext uri="{FF2B5EF4-FFF2-40B4-BE49-F238E27FC236}">
                <a16:creationId xmlns:a16="http://schemas.microsoft.com/office/drawing/2014/main" id="{07BB2663-7E5E-4E25-7A47-AC1608149AA7}"/>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13</a:t>
            </a:fld>
            <a:endParaRPr lang="en-IN" sz="1600" dirty="0">
              <a:solidFill>
                <a:schemeClr val="tx1"/>
              </a:solidFill>
            </a:endParaRPr>
          </a:p>
        </p:txBody>
      </p:sp>
    </p:spTree>
    <p:extLst>
      <p:ext uri="{BB962C8B-B14F-4D97-AF65-F5344CB8AC3E}">
        <p14:creationId xmlns:p14="http://schemas.microsoft.com/office/powerpoint/2010/main" val="10854415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24988D-6ED8-2F47-FF85-D04BCB59E86C}"/>
              </a:ext>
            </a:extLst>
          </p:cNvPr>
          <p:cNvSpPr txBox="1"/>
          <p:nvPr/>
        </p:nvSpPr>
        <p:spPr>
          <a:xfrm>
            <a:off x="716438" y="439157"/>
            <a:ext cx="11475562" cy="769441"/>
          </a:xfrm>
          <a:prstGeom prst="rect">
            <a:avLst/>
          </a:prstGeom>
          <a:noFill/>
        </p:spPr>
        <p:txBody>
          <a:bodyPr wrap="square">
            <a:spAutoFit/>
          </a:bodyPr>
          <a:lstStyle/>
          <a:p>
            <a:r>
              <a:rPr lang="en-IN" sz="4400" b="1" dirty="0"/>
              <a:t>Implementation</a:t>
            </a:r>
          </a:p>
        </p:txBody>
      </p:sp>
      <p:sp>
        <p:nvSpPr>
          <p:cNvPr id="6" name="Slide Number Placeholder 6">
            <a:extLst>
              <a:ext uri="{FF2B5EF4-FFF2-40B4-BE49-F238E27FC236}">
                <a16:creationId xmlns:a16="http://schemas.microsoft.com/office/drawing/2014/main" id="{5000F6E2-864F-35ED-3681-D5FB3F72FC70}"/>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14</a:t>
            </a:fld>
            <a:endParaRPr lang="en-IN" sz="1600" dirty="0">
              <a:solidFill>
                <a:schemeClr val="tx1"/>
              </a:solidFill>
            </a:endParaRPr>
          </a:p>
        </p:txBody>
      </p:sp>
      <p:sp>
        <p:nvSpPr>
          <p:cNvPr id="2" name="TextBox 1">
            <a:extLst>
              <a:ext uri="{FF2B5EF4-FFF2-40B4-BE49-F238E27FC236}">
                <a16:creationId xmlns:a16="http://schemas.microsoft.com/office/drawing/2014/main" id="{371BD9B3-E602-7618-B0B8-8393D52CF735}"/>
              </a:ext>
            </a:extLst>
          </p:cNvPr>
          <p:cNvSpPr txBox="1"/>
          <p:nvPr/>
        </p:nvSpPr>
        <p:spPr>
          <a:xfrm>
            <a:off x="2545230" y="1923068"/>
            <a:ext cx="6127429" cy="4207139"/>
          </a:xfrm>
          <a:prstGeom prst="rect">
            <a:avLst/>
          </a:prstGeom>
          <a:noFill/>
        </p:spPr>
        <p:txBody>
          <a:bodyPr wrap="square" rtlCol="0">
            <a:spAutoFit/>
          </a:bodyPr>
          <a:lstStyle/>
          <a:p>
            <a:pPr algn="ctr"/>
            <a:r>
              <a:rPr lang="en-IN" sz="2400" dirty="0"/>
              <a:t>Curation of Dataset</a:t>
            </a:r>
          </a:p>
          <a:p>
            <a:pPr algn="ctr"/>
            <a:endParaRPr lang="en-IN" sz="2400" dirty="0"/>
          </a:p>
          <a:p>
            <a:pPr algn="ctr"/>
            <a:r>
              <a:rPr lang="en-IN" sz="2400" dirty="0"/>
              <a:t>Augmentation</a:t>
            </a:r>
          </a:p>
          <a:p>
            <a:pPr algn="ctr"/>
            <a:endParaRPr lang="en-IN" sz="2400" dirty="0"/>
          </a:p>
          <a:p>
            <a:pPr algn="ctr"/>
            <a:r>
              <a:rPr lang="en-IN" sz="2400" dirty="0"/>
              <a:t>Proposed Architecture - CNN</a:t>
            </a:r>
          </a:p>
          <a:p>
            <a:pPr algn="ctr"/>
            <a:endParaRPr lang="en-IN" sz="2400" dirty="0"/>
          </a:p>
          <a:p>
            <a:pPr algn="ctr"/>
            <a:r>
              <a:rPr lang="en-IN" sz="2400" dirty="0"/>
              <a:t>Pre-Trained Model</a:t>
            </a:r>
          </a:p>
          <a:p>
            <a:pPr algn="ctr"/>
            <a:endParaRPr lang="en-IN" sz="2400" dirty="0"/>
          </a:p>
          <a:p>
            <a:pPr algn="ctr"/>
            <a:r>
              <a:rPr lang="en-IN" sz="2400" dirty="0"/>
              <a:t>Robust Model - CNN vs MobileNet</a:t>
            </a:r>
          </a:p>
          <a:p>
            <a:pPr algn="ctr"/>
            <a:endParaRPr lang="en-IN" sz="2400" dirty="0"/>
          </a:p>
          <a:p>
            <a:pPr algn="ctr"/>
            <a:r>
              <a:rPr lang="en-IN" sz="2400" dirty="0"/>
              <a:t>Classification of Diseases</a:t>
            </a:r>
          </a:p>
        </p:txBody>
      </p:sp>
      <p:cxnSp>
        <p:nvCxnSpPr>
          <p:cNvPr id="10" name="Straight Arrow Connector 9">
            <a:extLst>
              <a:ext uri="{FF2B5EF4-FFF2-40B4-BE49-F238E27FC236}">
                <a16:creationId xmlns:a16="http://schemas.microsoft.com/office/drawing/2014/main" id="{88F6B9F6-4D54-6913-8DAA-42CFBA7A18CE}"/>
              </a:ext>
            </a:extLst>
          </p:cNvPr>
          <p:cNvCxnSpPr>
            <a:cxnSpLocks/>
          </p:cNvCxnSpPr>
          <p:nvPr/>
        </p:nvCxnSpPr>
        <p:spPr>
          <a:xfrm>
            <a:off x="5561808" y="5316718"/>
            <a:ext cx="0" cy="348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9CAC7A77-C200-1B51-6CA8-B5C4DE5E8C91}"/>
              </a:ext>
            </a:extLst>
          </p:cNvPr>
          <p:cNvCxnSpPr>
            <a:cxnSpLocks/>
          </p:cNvCxnSpPr>
          <p:nvPr/>
        </p:nvCxnSpPr>
        <p:spPr>
          <a:xfrm>
            <a:off x="5561808" y="2408549"/>
            <a:ext cx="0" cy="348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55A3F85C-9562-D31D-CF89-E8AE202A9E40}"/>
              </a:ext>
            </a:extLst>
          </p:cNvPr>
          <p:cNvCxnSpPr>
            <a:cxnSpLocks/>
          </p:cNvCxnSpPr>
          <p:nvPr/>
        </p:nvCxnSpPr>
        <p:spPr>
          <a:xfrm>
            <a:off x="5561808" y="3080209"/>
            <a:ext cx="0" cy="348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9687B720-9F1F-6B59-BC14-52E890E625B4}"/>
              </a:ext>
            </a:extLst>
          </p:cNvPr>
          <p:cNvCxnSpPr>
            <a:cxnSpLocks/>
          </p:cNvCxnSpPr>
          <p:nvPr/>
        </p:nvCxnSpPr>
        <p:spPr>
          <a:xfrm>
            <a:off x="5561808" y="3784533"/>
            <a:ext cx="0" cy="348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B8614DE0-FCCB-5B20-23C2-7CB115238890}"/>
              </a:ext>
            </a:extLst>
          </p:cNvPr>
          <p:cNvCxnSpPr>
            <a:cxnSpLocks/>
          </p:cNvCxnSpPr>
          <p:nvPr/>
        </p:nvCxnSpPr>
        <p:spPr>
          <a:xfrm>
            <a:off x="5552368" y="4623518"/>
            <a:ext cx="0" cy="348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628844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127DC9-29CC-04AE-17E5-547A196BE652}"/>
              </a:ext>
            </a:extLst>
          </p:cNvPr>
          <p:cNvSpPr txBox="1"/>
          <p:nvPr/>
        </p:nvSpPr>
        <p:spPr>
          <a:xfrm>
            <a:off x="598203" y="155370"/>
            <a:ext cx="11570028"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4400" b="1" dirty="0">
                <a:solidFill>
                  <a:schemeClr val="tx1"/>
                </a:solidFill>
              </a:rPr>
              <a:t>Architecture - CNN</a:t>
            </a:r>
          </a:p>
        </p:txBody>
      </p:sp>
      <p:sp>
        <p:nvSpPr>
          <p:cNvPr id="4" name="Slide Number Placeholder 6">
            <a:extLst>
              <a:ext uri="{FF2B5EF4-FFF2-40B4-BE49-F238E27FC236}">
                <a16:creationId xmlns:a16="http://schemas.microsoft.com/office/drawing/2014/main" id="{CE66F8CB-1E82-2FD4-58D8-A6C68A364BC6}"/>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15</a:t>
            </a:fld>
            <a:endParaRPr lang="en-IN" sz="1600" dirty="0">
              <a:solidFill>
                <a:schemeClr val="tx1"/>
              </a:solidFill>
            </a:endParaRPr>
          </a:p>
        </p:txBody>
      </p:sp>
      <p:pic>
        <p:nvPicPr>
          <p:cNvPr id="2" name="Picture 1">
            <a:extLst>
              <a:ext uri="{FF2B5EF4-FFF2-40B4-BE49-F238E27FC236}">
                <a16:creationId xmlns:a16="http://schemas.microsoft.com/office/drawing/2014/main" id="{1006A6A4-3822-4F02-8EAC-A7D10CD4BF6D}"/>
              </a:ext>
            </a:extLst>
          </p:cNvPr>
          <p:cNvPicPr>
            <a:picLocks noChangeAspect="1"/>
          </p:cNvPicPr>
          <p:nvPr/>
        </p:nvPicPr>
        <p:blipFill>
          <a:blip r:embed="rId2"/>
          <a:stretch>
            <a:fillRect/>
          </a:stretch>
        </p:blipFill>
        <p:spPr>
          <a:xfrm>
            <a:off x="3204840" y="1169378"/>
            <a:ext cx="5521948" cy="4993143"/>
          </a:xfrm>
          <a:prstGeom prst="rect">
            <a:avLst/>
          </a:prstGeom>
        </p:spPr>
      </p:pic>
    </p:spTree>
    <p:extLst>
      <p:ext uri="{BB962C8B-B14F-4D97-AF65-F5344CB8AC3E}">
        <p14:creationId xmlns:p14="http://schemas.microsoft.com/office/powerpoint/2010/main" val="24801500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127DC9-29CC-04AE-17E5-547A196BE652}"/>
              </a:ext>
            </a:extLst>
          </p:cNvPr>
          <p:cNvSpPr txBox="1"/>
          <p:nvPr/>
        </p:nvSpPr>
        <p:spPr>
          <a:xfrm>
            <a:off x="598203" y="155370"/>
            <a:ext cx="11570028"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4400" b="1" dirty="0"/>
              <a:t>Result and Analysis </a:t>
            </a:r>
            <a:r>
              <a:rPr lang="en-IN" sz="4400" b="1" dirty="0">
                <a:solidFill>
                  <a:schemeClr val="tx1"/>
                </a:solidFill>
              </a:rPr>
              <a:t>– CNN Model </a:t>
            </a:r>
          </a:p>
        </p:txBody>
      </p:sp>
      <p:sp>
        <p:nvSpPr>
          <p:cNvPr id="4" name="Slide Number Placeholder 6">
            <a:extLst>
              <a:ext uri="{FF2B5EF4-FFF2-40B4-BE49-F238E27FC236}">
                <a16:creationId xmlns:a16="http://schemas.microsoft.com/office/drawing/2014/main" id="{CE66F8CB-1E82-2FD4-58D8-A6C68A364BC6}"/>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16</a:t>
            </a:fld>
            <a:endParaRPr lang="en-IN" sz="1600" dirty="0">
              <a:solidFill>
                <a:schemeClr val="tx1"/>
              </a:solidFill>
            </a:endParaRPr>
          </a:p>
        </p:txBody>
      </p:sp>
      <p:pic>
        <p:nvPicPr>
          <p:cNvPr id="8" name="Picture 7">
            <a:extLst>
              <a:ext uri="{FF2B5EF4-FFF2-40B4-BE49-F238E27FC236}">
                <a16:creationId xmlns:a16="http://schemas.microsoft.com/office/drawing/2014/main" id="{F84179A3-B21C-C597-678A-0BAF62355056}"/>
              </a:ext>
            </a:extLst>
          </p:cNvPr>
          <p:cNvPicPr>
            <a:picLocks noChangeAspect="1"/>
          </p:cNvPicPr>
          <p:nvPr/>
        </p:nvPicPr>
        <p:blipFill>
          <a:blip r:embed="rId2"/>
          <a:stretch>
            <a:fillRect/>
          </a:stretch>
        </p:blipFill>
        <p:spPr>
          <a:xfrm>
            <a:off x="2859774" y="1108909"/>
            <a:ext cx="4819660" cy="5236174"/>
          </a:xfrm>
          <a:prstGeom prst="rect">
            <a:avLst/>
          </a:prstGeom>
        </p:spPr>
      </p:pic>
      <p:sp>
        <p:nvSpPr>
          <p:cNvPr id="2" name="TextBox 1">
            <a:extLst>
              <a:ext uri="{FF2B5EF4-FFF2-40B4-BE49-F238E27FC236}">
                <a16:creationId xmlns:a16="http://schemas.microsoft.com/office/drawing/2014/main" id="{771D74F0-4F87-4DD1-B5AA-654F8EF55378}"/>
              </a:ext>
            </a:extLst>
          </p:cNvPr>
          <p:cNvSpPr txBox="1"/>
          <p:nvPr/>
        </p:nvSpPr>
        <p:spPr>
          <a:xfrm>
            <a:off x="8682361" y="3220500"/>
            <a:ext cx="2743199" cy="646331"/>
          </a:xfrm>
          <a:prstGeom prst="rect">
            <a:avLst/>
          </a:prstGeom>
          <a:noFill/>
        </p:spPr>
        <p:txBody>
          <a:bodyPr wrap="square" rtlCol="0">
            <a:spAutoFit/>
          </a:bodyPr>
          <a:lstStyle/>
          <a:p>
            <a:r>
              <a:rPr lang="en-US" dirty="0"/>
              <a:t>Training Accuracy – 76.41</a:t>
            </a:r>
          </a:p>
          <a:p>
            <a:r>
              <a:rPr lang="en-US" dirty="0"/>
              <a:t>Testing Accuracy – 60.33</a:t>
            </a:r>
          </a:p>
        </p:txBody>
      </p:sp>
    </p:spTree>
    <p:extLst>
      <p:ext uri="{BB962C8B-B14F-4D97-AF65-F5344CB8AC3E}">
        <p14:creationId xmlns:p14="http://schemas.microsoft.com/office/powerpoint/2010/main" val="36940071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20C9BF0-F99F-532F-7EA9-320A0C6D3BED}"/>
              </a:ext>
            </a:extLst>
          </p:cNvPr>
          <p:cNvGraphicFramePr>
            <a:graphicFrameLocks noGrp="1"/>
          </p:cNvGraphicFramePr>
          <p:nvPr>
            <p:extLst>
              <p:ext uri="{D42A27DB-BD31-4B8C-83A1-F6EECF244321}">
                <p14:modId xmlns:p14="http://schemas.microsoft.com/office/powerpoint/2010/main" val="1245129244"/>
              </p:ext>
            </p:extLst>
          </p:nvPr>
        </p:nvGraphicFramePr>
        <p:xfrm>
          <a:off x="239167" y="2024170"/>
          <a:ext cx="5661661" cy="2811780"/>
        </p:xfrm>
        <a:graphic>
          <a:graphicData uri="http://schemas.openxmlformats.org/drawingml/2006/table">
            <a:tbl>
              <a:tblPr>
                <a:tableStyleId>{5C22544A-7EE6-4342-B048-85BDC9FD1C3A}</a:tableStyleId>
              </a:tblPr>
              <a:tblGrid>
                <a:gridCol w="583725">
                  <a:extLst>
                    <a:ext uri="{9D8B030D-6E8A-4147-A177-3AD203B41FA5}">
                      <a16:colId xmlns:a16="http://schemas.microsoft.com/office/drawing/2014/main" val="293495874"/>
                    </a:ext>
                  </a:extLst>
                </a:gridCol>
                <a:gridCol w="1624533">
                  <a:extLst>
                    <a:ext uri="{9D8B030D-6E8A-4147-A177-3AD203B41FA5}">
                      <a16:colId xmlns:a16="http://schemas.microsoft.com/office/drawing/2014/main" val="4127935829"/>
                    </a:ext>
                  </a:extLst>
                </a:gridCol>
                <a:gridCol w="1842227">
                  <a:extLst>
                    <a:ext uri="{9D8B030D-6E8A-4147-A177-3AD203B41FA5}">
                      <a16:colId xmlns:a16="http://schemas.microsoft.com/office/drawing/2014/main" val="3969000962"/>
                    </a:ext>
                  </a:extLst>
                </a:gridCol>
                <a:gridCol w="1611176">
                  <a:extLst>
                    <a:ext uri="{9D8B030D-6E8A-4147-A177-3AD203B41FA5}">
                      <a16:colId xmlns:a16="http://schemas.microsoft.com/office/drawing/2014/main" val="3629880962"/>
                    </a:ext>
                  </a:extLst>
                </a:gridCol>
              </a:tblGrid>
              <a:tr h="258408">
                <a:tc>
                  <a:txBody>
                    <a:bodyPr/>
                    <a:lstStyle/>
                    <a:p>
                      <a:pPr algn="ctr" fontAlgn="b"/>
                      <a:r>
                        <a:rPr lang="en-IN" sz="1800" b="1" u="none" strike="noStrike" dirty="0">
                          <a:effectLst/>
                        </a:rPr>
                        <a:t>S. No.</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Pre-trained Model</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Validation Accuracy</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Training Accuracy</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1867202"/>
                  </a:ext>
                </a:extLst>
              </a:tr>
              <a:tr h="258408">
                <a:tc>
                  <a:txBody>
                    <a:bodyPr/>
                    <a:lstStyle/>
                    <a:p>
                      <a:pPr algn="ctr" fontAlgn="b"/>
                      <a:r>
                        <a:rPr lang="en-IN" sz="1800" u="none" strike="noStrike" dirty="0">
                          <a:effectLst/>
                        </a:rPr>
                        <a:t>1</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dirty="0">
                          <a:effectLst/>
                        </a:rPr>
                        <a:t>AlexNet</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51.11</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59.03</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8483267"/>
                  </a:ext>
                </a:extLst>
              </a:tr>
              <a:tr h="258408">
                <a:tc>
                  <a:txBody>
                    <a:bodyPr/>
                    <a:lstStyle/>
                    <a:p>
                      <a:pPr algn="ctr" fontAlgn="b"/>
                      <a:r>
                        <a:rPr lang="en-IN" sz="1800" u="none" strike="noStrike">
                          <a:effectLst/>
                        </a:rPr>
                        <a:t>2</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dirty="0">
                          <a:effectLst/>
                        </a:rPr>
                        <a:t>DenseNet</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16.67</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16.70</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6697331"/>
                  </a:ext>
                </a:extLst>
              </a:tr>
              <a:tr h="258408">
                <a:tc>
                  <a:txBody>
                    <a:bodyPr/>
                    <a:lstStyle/>
                    <a:p>
                      <a:pPr algn="ctr" fontAlgn="b"/>
                      <a:r>
                        <a:rPr lang="en-IN" sz="1800" u="none" strike="noStrike">
                          <a:effectLst/>
                        </a:rPr>
                        <a:t>3</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dirty="0">
                          <a:effectLst/>
                        </a:rPr>
                        <a:t>EfficientNet</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64.49</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81.61</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331415"/>
                  </a:ext>
                </a:extLst>
              </a:tr>
              <a:tr h="258408">
                <a:tc>
                  <a:txBody>
                    <a:bodyPr/>
                    <a:lstStyle/>
                    <a:p>
                      <a:pPr algn="ctr" fontAlgn="b"/>
                      <a:r>
                        <a:rPr lang="en-IN" sz="1800" u="none" strike="noStrike">
                          <a:effectLst/>
                        </a:rPr>
                        <a:t>4</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dirty="0">
                          <a:effectLst/>
                        </a:rPr>
                        <a:t>InceptionNet</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66.72</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83.49</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6309050"/>
                  </a:ext>
                </a:extLst>
              </a:tr>
              <a:tr h="258408">
                <a:tc>
                  <a:txBody>
                    <a:bodyPr/>
                    <a:lstStyle/>
                    <a:p>
                      <a:pPr algn="ctr" fontAlgn="b"/>
                      <a:r>
                        <a:rPr lang="en-IN" sz="1800" b="1" u="none" strike="noStrike">
                          <a:effectLst/>
                        </a:rPr>
                        <a:t>5</a:t>
                      </a:r>
                      <a:endParaRPr lang="en-IN" sz="1800" b="1"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b="1" u="none" strike="noStrike">
                          <a:effectLst/>
                        </a:rPr>
                        <a:t>MobileNet</a:t>
                      </a:r>
                      <a:endParaRPr lang="en-IN" sz="1800" b="1"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67.01</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86.82</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2899701"/>
                  </a:ext>
                </a:extLst>
              </a:tr>
              <a:tr h="258408">
                <a:tc>
                  <a:txBody>
                    <a:bodyPr/>
                    <a:lstStyle/>
                    <a:p>
                      <a:pPr algn="ctr" fontAlgn="b"/>
                      <a:r>
                        <a:rPr lang="en-IN" sz="1800" u="none" strike="noStrike">
                          <a:effectLst/>
                        </a:rPr>
                        <a:t>6</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a:effectLst/>
                        </a:rPr>
                        <a:t>NASNet</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60.86</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83.11</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9414196"/>
                  </a:ext>
                </a:extLst>
              </a:tr>
              <a:tr h="258408">
                <a:tc>
                  <a:txBody>
                    <a:bodyPr/>
                    <a:lstStyle/>
                    <a:p>
                      <a:pPr algn="ctr" fontAlgn="b"/>
                      <a:r>
                        <a:rPr lang="en-IN" sz="1800" u="none" strike="noStrike">
                          <a:effectLst/>
                        </a:rPr>
                        <a:t>7</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a:effectLst/>
                        </a:rPr>
                        <a:t>ResNet</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25.75</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33.41</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5818128"/>
                  </a:ext>
                </a:extLst>
              </a:tr>
              <a:tr h="258408">
                <a:tc>
                  <a:txBody>
                    <a:bodyPr/>
                    <a:lstStyle/>
                    <a:p>
                      <a:pPr algn="ctr" fontAlgn="b"/>
                      <a:r>
                        <a:rPr lang="en-IN" sz="1800" u="none" strike="noStrike">
                          <a:effectLst/>
                        </a:rPr>
                        <a:t>8</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a:effectLst/>
                        </a:rPr>
                        <a:t>VGGNet</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59.14</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79.95</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9296118"/>
                  </a:ext>
                </a:extLst>
              </a:tr>
            </a:tbl>
          </a:graphicData>
        </a:graphic>
      </p:graphicFrame>
      <p:sp>
        <p:nvSpPr>
          <p:cNvPr id="5" name="TextBox 4">
            <a:extLst>
              <a:ext uri="{FF2B5EF4-FFF2-40B4-BE49-F238E27FC236}">
                <a16:creationId xmlns:a16="http://schemas.microsoft.com/office/drawing/2014/main" id="{EC7698E7-ADCE-FA06-224C-6E86E3031E19}"/>
              </a:ext>
            </a:extLst>
          </p:cNvPr>
          <p:cNvSpPr txBox="1"/>
          <p:nvPr/>
        </p:nvSpPr>
        <p:spPr>
          <a:xfrm>
            <a:off x="621972" y="372187"/>
            <a:ext cx="11570028" cy="70788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4000" b="1" dirty="0"/>
              <a:t>Result and Analysis </a:t>
            </a:r>
            <a:r>
              <a:rPr lang="en-IN" sz="4000" b="1" dirty="0">
                <a:solidFill>
                  <a:schemeClr val="tx1"/>
                </a:solidFill>
              </a:rPr>
              <a:t>- Pre-Trained Model </a:t>
            </a:r>
          </a:p>
        </p:txBody>
      </p:sp>
      <p:graphicFrame>
        <p:nvGraphicFramePr>
          <p:cNvPr id="2" name="Chart 1">
            <a:extLst>
              <a:ext uri="{FF2B5EF4-FFF2-40B4-BE49-F238E27FC236}">
                <a16:creationId xmlns:a16="http://schemas.microsoft.com/office/drawing/2014/main" id="{24E4A87A-7323-2695-6C17-B33D9717C502}"/>
              </a:ext>
            </a:extLst>
          </p:cNvPr>
          <p:cNvGraphicFramePr>
            <a:graphicFrameLocks/>
          </p:cNvGraphicFramePr>
          <p:nvPr>
            <p:extLst>
              <p:ext uri="{D42A27DB-BD31-4B8C-83A1-F6EECF244321}">
                <p14:modId xmlns:p14="http://schemas.microsoft.com/office/powerpoint/2010/main" val="3249103515"/>
              </p:ext>
            </p:extLst>
          </p:nvPr>
        </p:nvGraphicFramePr>
        <p:xfrm>
          <a:off x="6096000" y="2024170"/>
          <a:ext cx="5856833" cy="2964731"/>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6">
            <a:extLst>
              <a:ext uri="{FF2B5EF4-FFF2-40B4-BE49-F238E27FC236}">
                <a16:creationId xmlns:a16="http://schemas.microsoft.com/office/drawing/2014/main" id="{43E2D9C4-350E-48B3-8BF5-190C53F3E615}"/>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17</a:t>
            </a:fld>
            <a:endParaRPr lang="en-IN" sz="1600" dirty="0">
              <a:solidFill>
                <a:schemeClr val="tx1"/>
              </a:solidFill>
            </a:endParaRPr>
          </a:p>
        </p:txBody>
      </p:sp>
    </p:spTree>
    <p:extLst>
      <p:ext uri="{BB962C8B-B14F-4D97-AF65-F5344CB8AC3E}">
        <p14:creationId xmlns:p14="http://schemas.microsoft.com/office/powerpoint/2010/main" val="33157218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5ED979-BC44-6573-89D0-084213A745A2}"/>
              </a:ext>
            </a:extLst>
          </p:cNvPr>
          <p:cNvSpPr txBox="1"/>
          <p:nvPr/>
        </p:nvSpPr>
        <p:spPr>
          <a:xfrm>
            <a:off x="621972" y="372187"/>
            <a:ext cx="11570028" cy="70788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4000" b="1" dirty="0"/>
              <a:t>Result and Analysis </a:t>
            </a:r>
            <a:r>
              <a:rPr lang="en-IN" sz="4000" b="1" dirty="0">
                <a:solidFill>
                  <a:schemeClr val="tx1"/>
                </a:solidFill>
              </a:rPr>
              <a:t>- Pre-Trained Model vs CNN </a:t>
            </a:r>
          </a:p>
        </p:txBody>
      </p:sp>
      <p:pic>
        <p:nvPicPr>
          <p:cNvPr id="4" name="Picture 3">
            <a:extLst>
              <a:ext uri="{FF2B5EF4-FFF2-40B4-BE49-F238E27FC236}">
                <a16:creationId xmlns:a16="http://schemas.microsoft.com/office/drawing/2014/main" id="{835C3EA8-54FC-C521-01CE-3DC7037204CB}"/>
              </a:ext>
            </a:extLst>
          </p:cNvPr>
          <p:cNvPicPr>
            <a:picLocks noChangeAspect="1"/>
          </p:cNvPicPr>
          <p:nvPr/>
        </p:nvPicPr>
        <p:blipFill>
          <a:blip r:embed="rId2"/>
          <a:stretch>
            <a:fillRect/>
          </a:stretch>
        </p:blipFill>
        <p:spPr>
          <a:xfrm>
            <a:off x="1127620" y="1147330"/>
            <a:ext cx="3696216" cy="5217959"/>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A15CA6A-4FEC-DF2C-A190-63CF3C03E4D5}"/>
                  </a:ext>
                </a:extLst>
              </p14:cNvPr>
              <p14:cNvContentPartPr/>
              <p14:nvPr/>
            </p14:nvContentPartPr>
            <p14:xfrm>
              <a:off x="2026793" y="1329105"/>
              <a:ext cx="274680" cy="360"/>
            </p14:xfrm>
          </p:contentPart>
        </mc:Choice>
        <mc:Fallback xmlns="">
          <p:pic>
            <p:nvPicPr>
              <p:cNvPr id="5" name="Ink 4">
                <a:extLst>
                  <a:ext uri="{FF2B5EF4-FFF2-40B4-BE49-F238E27FC236}">
                    <a16:creationId xmlns:a16="http://schemas.microsoft.com/office/drawing/2014/main" id="{CA15CA6A-4FEC-DF2C-A190-63CF3C03E4D5}"/>
                  </a:ext>
                </a:extLst>
              </p:cNvPr>
              <p:cNvPicPr/>
              <p:nvPr/>
            </p:nvPicPr>
            <p:blipFill>
              <a:blip r:embed="rId4"/>
              <a:stretch>
                <a:fillRect/>
              </a:stretch>
            </p:blipFill>
            <p:spPr>
              <a:xfrm>
                <a:off x="1963793" y="1266105"/>
                <a:ext cx="4003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F733517-65F3-9506-2CDE-58E097143995}"/>
                  </a:ext>
                </a:extLst>
              </p14:cNvPr>
              <p14:cNvContentPartPr/>
              <p14:nvPr/>
            </p14:nvContentPartPr>
            <p14:xfrm>
              <a:off x="2441153" y="5439225"/>
              <a:ext cx="360" cy="360"/>
            </p14:xfrm>
          </p:contentPart>
        </mc:Choice>
        <mc:Fallback xmlns="">
          <p:pic>
            <p:nvPicPr>
              <p:cNvPr id="7" name="Ink 6">
                <a:extLst>
                  <a:ext uri="{FF2B5EF4-FFF2-40B4-BE49-F238E27FC236}">
                    <a16:creationId xmlns:a16="http://schemas.microsoft.com/office/drawing/2014/main" id="{5F733517-65F3-9506-2CDE-58E097143995}"/>
                  </a:ext>
                </a:extLst>
              </p:cNvPr>
              <p:cNvPicPr/>
              <p:nvPr/>
            </p:nvPicPr>
            <p:blipFill>
              <a:blip r:embed="rId8"/>
              <a:stretch>
                <a:fillRect/>
              </a:stretch>
            </p:blipFill>
            <p:spPr>
              <a:xfrm>
                <a:off x="2378513" y="5376585"/>
                <a:ext cx="126000" cy="126000"/>
              </a:xfrm>
              <a:prstGeom prst="rect">
                <a:avLst/>
              </a:prstGeom>
            </p:spPr>
          </p:pic>
        </mc:Fallback>
      </mc:AlternateContent>
      <p:sp>
        <p:nvSpPr>
          <p:cNvPr id="9" name="TextBox 8">
            <a:extLst>
              <a:ext uri="{FF2B5EF4-FFF2-40B4-BE49-F238E27FC236}">
                <a16:creationId xmlns:a16="http://schemas.microsoft.com/office/drawing/2014/main" id="{4500A54B-9F4A-44B0-BEFE-3A5C53FB4663}"/>
              </a:ext>
            </a:extLst>
          </p:cNvPr>
          <p:cNvSpPr txBox="1"/>
          <p:nvPr/>
        </p:nvSpPr>
        <p:spPr>
          <a:xfrm>
            <a:off x="5162251" y="1203329"/>
            <a:ext cx="274319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CNN</a:t>
            </a:r>
          </a:p>
          <a:p>
            <a:r>
              <a:rPr lang="en-US" dirty="0"/>
              <a:t>Training Accuracy – 89.41</a:t>
            </a:r>
          </a:p>
          <a:p>
            <a:r>
              <a:rPr lang="en-US" dirty="0"/>
              <a:t>Testing Accuracy – 60.33</a:t>
            </a:r>
          </a:p>
        </p:txBody>
      </p:sp>
      <p:sp>
        <p:nvSpPr>
          <p:cNvPr id="11" name="TextBox 10">
            <a:extLst>
              <a:ext uri="{FF2B5EF4-FFF2-40B4-BE49-F238E27FC236}">
                <a16:creationId xmlns:a16="http://schemas.microsoft.com/office/drawing/2014/main" id="{BF2AFED8-B5B0-46FB-8F41-B8C1CE16EF2E}"/>
              </a:ext>
            </a:extLst>
          </p:cNvPr>
          <p:cNvSpPr txBox="1"/>
          <p:nvPr/>
        </p:nvSpPr>
        <p:spPr>
          <a:xfrm>
            <a:off x="7985349" y="1203329"/>
            <a:ext cx="274319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err="1"/>
              <a:t>MobileNet</a:t>
            </a:r>
            <a:endParaRPr lang="en-US" b="1" dirty="0"/>
          </a:p>
          <a:p>
            <a:r>
              <a:rPr lang="en-US" dirty="0"/>
              <a:t>Training Accuracy – </a:t>
            </a:r>
            <a:r>
              <a:rPr lang="en-IN" dirty="0"/>
              <a:t>89.82</a:t>
            </a:r>
            <a:endParaRPr lang="en-US" dirty="0"/>
          </a:p>
          <a:p>
            <a:r>
              <a:rPr lang="en-US" dirty="0"/>
              <a:t>Testing Accuracy – </a:t>
            </a:r>
            <a:r>
              <a:rPr lang="en-IN" dirty="0"/>
              <a:t>70.95</a:t>
            </a:r>
            <a:endParaRPr lang="en-IN" dirty="0">
              <a:solidFill>
                <a:srgbClr val="000000"/>
              </a:solidFill>
              <a:latin typeface="Calibri" panose="020F0502020204030204" pitchFamily="34" charset="0"/>
            </a:endParaRPr>
          </a:p>
        </p:txBody>
      </p:sp>
      <p:sp>
        <p:nvSpPr>
          <p:cNvPr id="8" name="Rectangle 7">
            <a:extLst>
              <a:ext uri="{FF2B5EF4-FFF2-40B4-BE49-F238E27FC236}">
                <a16:creationId xmlns:a16="http://schemas.microsoft.com/office/drawing/2014/main" id="{FDEBD082-BCDB-4F89-8BFE-FD16DE12AFF6}"/>
              </a:ext>
            </a:extLst>
          </p:cNvPr>
          <p:cNvSpPr/>
          <p:nvPr/>
        </p:nvSpPr>
        <p:spPr>
          <a:xfrm>
            <a:off x="7905450" y="6313203"/>
            <a:ext cx="611065" cy="369332"/>
          </a:xfrm>
          <a:prstGeom prst="rect">
            <a:avLst/>
          </a:prstGeom>
        </p:spPr>
        <p:txBody>
          <a:bodyPr wrap="none">
            <a:spAutoFit/>
          </a:bodyPr>
          <a:lstStyle/>
          <a:p>
            <a:pPr algn="ctr"/>
            <a:r>
              <a:rPr lang="en-US" b="1" dirty="0"/>
              <a:t>CNN</a:t>
            </a:r>
          </a:p>
        </p:txBody>
      </p:sp>
      <p:sp>
        <p:nvSpPr>
          <p:cNvPr id="12" name="Rectangle 11">
            <a:extLst>
              <a:ext uri="{FF2B5EF4-FFF2-40B4-BE49-F238E27FC236}">
                <a16:creationId xmlns:a16="http://schemas.microsoft.com/office/drawing/2014/main" id="{D3A330EF-B41C-4A37-92AD-3710ABC9877E}"/>
              </a:ext>
            </a:extLst>
          </p:cNvPr>
          <p:cNvSpPr/>
          <p:nvPr/>
        </p:nvSpPr>
        <p:spPr>
          <a:xfrm>
            <a:off x="2003314" y="6313203"/>
            <a:ext cx="1207383" cy="369332"/>
          </a:xfrm>
          <a:prstGeom prst="rect">
            <a:avLst/>
          </a:prstGeom>
        </p:spPr>
        <p:txBody>
          <a:bodyPr wrap="none">
            <a:spAutoFit/>
          </a:bodyPr>
          <a:lstStyle/>
          <a:p>
            <a:pPr algn="ctr"/>
            <a:r>
              <a:rPr lang="en-US" b="1" dirty="0" err="1"/>
              <a:t>MobileNet</a:t>
            </a:r>
            <a:endParaRPr lang="en-US" b="1" dirty="0"/>
          </a:p>
        </p:txBody>
      </p:sp>
      <p:sp>
        <p:nvSpPr>
          <p:cNvPr id="13" name="Rectangle 12">
            <a:extLst>
              <a:ext uri="{FF2B5EF4-FFF2-40B4-BE49-F238E27FC236}">
                <a16:creationId xmlns:a16="http://schemas.microsoft.com/office/drawing/2014/main" id="{577F3B07-C0A3-41FE-8F06-35F642FF4938}"/>
              </a:ext>
            </a:extLst>
          </p:cNvPr>
          <p:cNvSpPr/>
          <p:nvPr/>
        </p:nvSpPr>
        <p:spPr>
          <a:xfrm>
            <a:off x="1850339" y="5067472"/>
            <a:ext cx="627588" cy="203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6">
            <a:extLst>
              <a:ext uri="{FF2B5EF4-FFF2-40B4-BE49-F238E27FC236}">
                <a16:creationId xmlns:a16="http://schemas.microsoft.com/office/drawing/2014/main" id="{CB168586-A6F2-4BF4-9DBD-F933315992B8}"/>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18</a:t>
            </a:fld>
            <a:endParaRPr lang="en-IN" sz="1600" dirty="0">
              <a:solidFill>
                <a:schemeClr val="tx1"/>
              </a:solidFill>
            </a:endParaRPr>
          </a:p>
        </p:txBody>
      </p:sp>
      <p:pic>
        <p:nvPicPr>
          <p:cNvPr id="15" name="Picture 14">
            <a:extLst>
              <a:ext uri="{FF2B5EF4-FFF2-40B4-BE49-F238E27FC236}">
                <a16:creationId xmlns:a16="http://schemas.microsoft.com/office/drawing/2014/main" id="{8EADBE89-A623-4486-BDD7-1B26F65E66E7}"/>
              </a:ext>
            </a:extLst>
          </p:cNvPr>
          <p:cNvPicPr/>
          <p:nvPr/>
        </p:nvPicPr>
        <p:blipFill>
          <a:blip r:embed="rId9"/>
          <a:stretch>
            <a:fillRect/>
          </a:stretch>
        </p:blipFill>
        <p:spPr>
          <a:xfrm>
            <a:off x="5457375" y="2189511"/>
            <a:ext cx="5055947" cy="3910157"/>
          </a:xfrm>
          <a:prstGeom prst="rect">
            <a:avLst/>
          </a:prstGeom>
        </p:spPr>
      </p:pic>
    </p:spTree>
    <p:extLst>
      <p:ext uri="{BB962C8B-B14F-4D97-AF65-F5344CB8AC3E}">
        <p14:creationId xmlns:p14="http://schemas.microsoft.com/office/powerpoint/2010/main" val="42634313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D2A5A5-0F7F-4E94-8233-B2F48C5A1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2390" y="1571181"/>
            <a:ext cx="5687219" cy="4372585"/>
          </a:xfrm>
          <a:prstGeom prst="rect">
            <a:avLst/>
          </a:prstGeom>
        </p:spPr>
      </p:pic>
      <p:sp>
        <p:nvSpPr>
          <p:cNvPr id="4" name="TextBox 3">
            <a:extLst>
              <a:ext uri="{FF2B5EF4-FFF2-40B4-BE49-F238E27FC236}">
                <a16:creationId xmlns:a16="http://schemas.microsoft.com/office/drawing/2014/main" id="{6D310FEF-8AFF-49DD-90C0-CD74586E0742}"/>
              </a:ext>
            </a:extLst>
          </p:cNvPr>
          <p:cNvSpPr txBox="1"/>
          <p:nvPr/>
        </p:nvSpPr>
        <p:spPr>
          <a:xfrm>
            <a:off x="621972" y="372187"/>
            <a:ext cx="11570028" cy="70788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4000" b="1" dirty="0"/>
              <a:t>Result and Analysis </a:t>
            </a:r>
            <a:r>
              <a:rPr lang="en-IN" sz="4000" b="1" dirty="0">
                <a:solidFill>
                  <a:schemeClr val="tx1"/>
                </a:solidFill>
              </a:rPr>
              <a:t>- CNN </a:t>
            </a:r>
          </a:p>
        </p:txBody>
      </p:sp>
    </p:spTree>
    <p:extLst>
      <p:ext uri="{BB962C8B-B14F-4D97-AF65-F5344CB8AC3E}">
        <p14:creationId xmlns:p14="http://schemas.microsoft.com/office/powerpoint/2010/main" val="31294115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537D44-E32E-56CF-E027-967CF12F448D}"/>
              </a:ext>
            </a:extLst>
          </p:cNvPr>
          <p:cNvSpPr txBox="1"/>
          <p:nvPr/>
        </p:nvSpPr>
        <p:spPr>
          <a:xfrm>
            <a:off x="961533" y="381143"/>
            <a:ext cx="11343588" cy="769441"/>
          </a:xfrm>
          <a:prstGeom prst="rect">
            <a:avLst/>
          </a:prstGeom>
          <a:noFill/>
        </p:spPr>
        <p:txBody>
          <a:bodyPr wrap="square">
            <a:spAutoFit/>
          </a:bodyPr>
          <a:lstStyle/>
          <a:p>
            <a:r>
              <a:rPr lang="en-IN" sz="4400" b="1" dirty="0"/>
              <a:t>Agenda</a:t>
            </a:r>
            <a:endParaRPr lang="en-IN" sz="4400" dirty="0"/>
          </a:p>
        </p:txBody>
      </p:sp>
      <p:sp>
        <p:nvSpPr>
          <p:cNvPr id="4" name="Google Shape;53;g25dbe37a5fd_1_0">
            <a:extLst>
              <a:ext uri="{FF2B5EF4-FFF2-40B4-BE49-F238E27FC236}">
                <a16:creationId xmlns:a16="http://schemas.microsoft.com/office/drawing/2014/main" id="{A0F7D667-9E9C-8E0E-55F7-7DFA4A9229EA}"/>
              </a:ext>
            </a:extLst>
          </p:cNvPr>
          <p:cNvSpPr txBox="1">
            <a:spLocks/>
          </p:cNvSpPr>
          <p:nvPr/>
        </p:nvSpPr>
        <p:spPr>
          <a:xfrm>
            <a:off x="857837" y="1591400"/>
            <a:ext cx="8007279" cy="4801314"/>
          </a:xfrm>
          <a:prstGeom prst="rect">
            <a:avLst/>
          </a:prstGeom>
          <a:noFill/>
          <a:ln>
            <a:noFill/>
          </a:ln>
        </p:spPr>
        <p:txBody>
          <a:bodyPr spcFirstLastPara="1"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0550" indent="-457200">
              <a:lnSpc>
                <a:spcPct val="100000"/>
              </a:lnSpc>
              <a:spcBef>
                <a:spcPts val="0"/>
              </a:spcBef>
              <a:buSzPts val="1500"/>
              <a:buFont typeface="Wingdings" panose="05000000000000000000" pitchFamily="2" charset="2"/>
              <a:buChar char="q"/>
            </a:pPr>
            <a:r>
              <a:rPr lang="en-US" sz="2400" dirty="0"/>
              <a:t>Summary</a:t>
            </a:r>
          </a:p>
          <a:p>
            <a:pPr marL="590550" indent="-457200">
              <a:lnSpc>
                <a:spcPct val="100000"/>
              </a:lnSpc>
              <a:spcBef>
                <a:spcPts val="0"/>
              </a:spcBef>
              <a:buSzPts val="1500"/>
              <a:buFont typeface="Wingdings" panose="05000000000000000000" pitchFamily="2" charset="2"/>
              <a:buChar char="q"/>
            </a:pPr>
            <a:r>
              <a:rPr lang="en-US" sz="2400" dirty="0"/>
              <a:t>Introduction</a:t>
            </a:r>
          </a:p>
          <a:p>
            <a:pPr marL="590550" indent="-457200">
              <a:lnSpc>
                <a:spcPct val="100000"/>
              </a:lnSpc>
              <a:spcBef>
                <a:spcPts val="0"/>
              </a:spcBef>
              <a:buSzPts val="1500"/>
              <a:buFont typeface="Wingdings" panose="05000000000000000000" pitchFamily="2" charset="2"/>
              <a:buChar char="q"/>
            </a:pPr>
            <a:r>
              <a:rPr lang="en-US" sz="2400" dirty="0"/>
              <a:t>Literature Review</a:t>
            </a:r>
          </a:p>
          <a:p>
            <a:pPr marL="590550" indent="-457200">
              <a:lnSpc>
                <a:spcPct val="100000"/>
              </a:lnSpc>
              <a:spcBef>
                <a:spcPts val="0"/>
              </a:spcBef>
              <a:buSzPts val="1500"/>
              <a:buFont typeface="Wingdings" panose="05000000000000000000" pitchFamily="2" charset="2"/>
              <a:buChar char="q"/>
            </a:pPr>
            <a:r>
              <a:rPr lang="en-US" sz="2400" dirty="0"/>
              <a:t>Gaps in Literature</a:t>
            </a:r>
          </a:p>
          <a:p>
            <a:pPr marL="590550" indent="-457200">
              <a:lnSpc>
                <a:spcPct val="100000"/>
              </a:lnSpc>
              <a:spcBef>
                <a:spcPts val="0"/>
              </a:spcBef>
              <a:buSzPts val="1500"/>
              <a:buFont typeface="Wingdings" panose="05000000000000000000" pitchFamily="2" charset="2"/>
              <a:buChar char="q"/>
            </a:pPr>
            <a:r>
              <a:rPr lang="en-US" sz="2400" dirty="0"/>
              <a:t>Motivation</a:t>
            </a:r>
          </a:p>
          <a:p>
            <a:pPr marL="590550" indent="-457200">
              <a:lnSpc>
                <a:spcPct val="100000"/>
              </a:lnSpc>
              <a:spcBef>
                <a:spcPts val="0"/>
              </a:spcBef>
              <a:buSzPts val="1500"/>
              <a:buFont typeface="Wingdings" panose="05000000000000000000" pitchFamily="2" charset="2"/>
              <a:buChar char="q"/>
            </a:pPr>
            <a:r>
              <a:rPr lang="en-US" sz="2400" dirty="0"/>
              <a:t>Objectives</a:t>
            </a:r>
          </a:p>
          <a:p>
            <a:pPr marL="590550" indent="-457200">
              <a:lnSpc>
                <a:spcPct val="100000"/>
              </a:lnSpc>
              <a:spcBef>
                <a:spcPts val="0"/>
              </a:spcBef>
              <a:buSzPts val="1500"/>
              <a:buFont typeface="Wingdings" panose="05000000000000000000" pitchFamily="2" charset="2"/>
              <a:buChar char="q"/>
            </a:pPr>
            <a:r>
              <a:rPr lang="en-US" sz="2400" dirty="0"/>
              <a:t>Implementation</a:t>
            </a:r>
          </a:p>
          <a:p>
            <a:pPr marL="590550" indent="-457200">
              <a:lnSpc>
                <a:spcPct val="100000"/>
              </a:lnSpc>
              <a:spcBef>
                <a:spcPts val="0"/>
              </a:spcBef>
              <a:buSzPts val="1500"/>
              <a:buFont typeface="Wingdings" panose="05000000000000000000" pitchFamily="2" charset="2"/>
              <a:buChar char="q"/>
            </a:pPr>
            <a:r>
              <a:rPr lang="en-US" sz="2400" dirty="0"/>
              <a:t>Proposed Architecture</a:t>
            </a:r>
          </a:p>
          <a:p>
            <a:pPr marL="590550" indent="-457200">
              <a:lnSpc>
                <a:spcPct val="100000"/>
              </a:lnSpc>
              <a:spcBef>
                <a:spcPts val="0"/>
              </a:spcBef>
              <a:buSzPts val="1500"/>
              <a:buFont typeface="Wingdings" panose="05000000000000000000" pitchFamily="2" charset="2"/>
              <a:buChar char="q"/>
            </a:pPr>
            <a:r>
              <a:rPr lang="en-US" sz="2400" dirty="0"/>
              <a:t>Result and Analysis</a:t>
            </a:r>
          </a:p>
          <a:p>
            <a:pPr marL="590550" indent="-457200">
              <a:lnSpc>
                <a:spcPct val="100000"/>
              </a:lnSpc>
              <a:spcBef>
                <a:spcPts val="0"/>
              </a:spcBef>
              <a:buSzPts val="1500"/>
              <a:buFont typeface="Wingdings" panose="05000000000000000000" pitchFamily="2" charset="2"/>
              <a:buChar char="q"/>
            </a:pPr>
            <a:r>
              <a:rPr lang="en-US" sz="2400" dirty="0"/>
              <a:t>Timeline</a:t>
            </a:r>
          </a:p>
          <a:p>
            <a:pPr marL="590550" indent="-457200">
              <a:lnSpc>
                <a:spcPct val="100000"/>
              </a:lnSpc>
              <a:spcBef>
                <a:spcPts val="0"/>
              </a:spcBef>
              <a:buSzPts val="1500"/>
              <a:buFont typeface="Wingdings" panose="05000000000000000000" pitchFamily="2" charset="2"/>
              <a:buChar char="q"/>
            </a:pPr>
            <a:r>
              <a:rPr lang="en-US" sz="2400" dirty="0"/>
              <a:t>Conclusion</a:t>
            </a:r>
          </a:p>
          <a:p>
            <a:pPr marL="590550" indent="-457200">
              <a:lnSpc>
                <a:spcPct val="100000"/>
              </a:lnSpc>
              <a:spcBef>
                <a:spcPts val="0"/>
              </a:spcBef>
              <a:buSzPts val="1500"/>
              <a:buFont typeface="Wingdings" panose="05000000000000000000" pitchFamily="2" charset="2"/>
              <a:buChar char="q"/>
            </a:pPr>
            <a:r>
              <a:rPr lang="en-US" sz="2400" dirty="0"/>
              <a:t>Future Work</a:t>
            </a:r>
          </a:p>
          <a:p>
            <a:pPr marL="590550" indent="-457200">
              <a:lnSpc>
                <a:spcPct val="100000"/>
              </a:lnSpc>
              <a:spcBef>
                <a:spcPts val="0"/>
              </a:spcBef>
              <a:buSzPts val="1500"/>
              <a:buFont typeface="Wingdings" panose="05000000000000000000" pitchFamily="2" charset="2"/>
              <a:buChar char="q"/>
            </a:pPr>
            <a:r>
              <a:rPr lang="en-US" sz="2400" dirty="0"/>
              <a:t>References</a:t>
            </a:r>
          </a:p>
        </p:txBody>
      </p:sp>
      <p:sp>
        <p:nvSpPr>
          <p:cNvPr id="8" name="Slide Number Placeholder 6">
            <a:extLst>
              <a:ext uri="{FF2B5EF4-FFF2-40B4-BE49-F238E27FC236}">
                <a16:creationId xmlns:a16="http://schemas.microsoft.com/office/drawing/2014/main" id="{B392F1EC-D6D3-8FE8-694B-12F0AC32A01F}"/>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2</a:t>
            </a:fld>
            <a:endParaRPr lang="en-IN" sz="1600" dirty="0">
              <a:solidFill>
                <a:schemeClr val="tx1"/>
              </a:solidFill>
            </a:endParaRPr>
          </a:p>
        </p:txBody>
      </p:sp>
    </p:spTree>
    <p:extLst>
      <p:ext uri="{BB962C8B-B14F-4D97-AF65-F5344CB8AC3E}">
        <p14:creationId xmlns:p14="http://schemas.microsoft.com/office/powerpoint/2010/main" val="2946944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BB208C-8848-B909-1261-1EE3715A4502}"/>
              </a:ext>
            </a:extLst>
          </p:cNvPr>
          <p:cNvSpPr txBox="1"/>
          <p:nvPr/>
        </p:nvSpPr>
        <p:spPr>
          <a:xfrm>
            <a:off x="838199" y="552279"/>
            <a:ext cx="11353801" cy="769441"/>
          </a:xfrm>
          <a:prstGeom prst="rect">
            <a:avLst/>
          </a:prstGeom>
          <a:noFill/>
        </p:spPr>
        <p:txBody>
          <a:bodyPr wrap="square">
            <a:spAutoFit/>
          </a:bodyPr>
          <a:lstStyle/>
          <a:p>
            <a:r>
              <a:rPr lang="en-IN" sz="4400" b="1" dirty="0"/>
              <a:t>Timeline</a:t>
            </a:r>
          </a:p>
        </p:txBody>
      </p:sp>
      <p:graphicFrame>
        <p:nvGraphicFramePr>
          <p:cNvPr id="2" name="Table 1">
            <a:extLst>
              <a:ext uri="{FF2B5EF4-FFF2-40B4-BE49-F238E27FC236}">
                <a16:creationId xmlns:a16="http://schemas.microsoft.com/office/drawing/2014/main" id="{B3909169-EFE7-5987-472A-EDC7FC8CDA62}"/>
              </a:ext>
            </a:extLst>
          </p:cNvPr>
          <p:cNvGraphicFramePr>
            <a:graphicFrameLocks noGrp="1"/>
          </p:cNvGraphicFramePr>
          <p:nvPr>
            <p:extLst>
              <p:ext uri="{D42A27DB-BD31-4B8C-83A1-F6EECF244321}">
                <p14:modId xmlns:p14="http://schemas.microsoft.com/office/powerpoint/2010/main" val="2902679225"/>
              </p:ext>
            </p:extLst>
          </p:nvPr>
        </p:nvGraphicFramePr>
        <p:xfrm>
          <a:off x="838199" y="1825625"/>
          <a:ext cx="10615367" cy="3193652"/>
        </p:xfrm>
        <a:graphic>
          <a:graphicData uri="http://schemas.openxmlformats.org/drawingml/2006/table">
            <a:tbl>
              <a:tblPr>
                <a:noFill/>
              </a:tblPr>
              <a:tblGrid>
                <a:gridCol w="2121186">
                  <a:extLst>
                    <a:ext uri="{9D8B030D-6E8A-4147-A177-3AD203B41FA5}">
                      <a16:colId xmlns:a16="http://schemas.microsoft.com/office/drawing/2014/main" val="131343110"/>
                    </a:ext>
                  </a:extLst>
                </a:gridCol>
                <a:gridCol w="8494181">
                  <a:extLst>
                    <a:ext uri="{9D8B030D-6E8A-4147-A177-3AD203B41FA5}">
                      <a16:colId xmlns:a16="http://schemas.microsoft.com/office/drawing/2014/main" val="1763336629"/>
                    </a:ext>
                  </a:extLst>
                </a:gridCol>
              </a:tblGrid>
              <a:tr h="620768">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Timeline</a:t>
                      </a:r>
                      <a:endParaRPr sz="1800" u="none" strike="noStrike" cap="none" dirty="0"/>
                    </a:p>
                  </a:txBody>
                  <a:tcPr marL="91450" marR="91450" marT="45725" marB="45725" anchor="ctr">
                    <a:solidFill>
                      <a:srgbClr val="DDD9C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Work to be completed</a:t>
                      </a:r>
                      <a:endParaRPr sz="1800" u="none" strike="noStrike" cap="none" dirty="0"/>
                    </a:p>
                  </a:txBody>
                  <a:tcPr marL="91450" marR="91450" marT="45725" marB="45725" anchor="ctr">
                    <a:solidFill>
                      <a:srgbClr val="DDD9C3"/>
                    </a:solidFill>
                  </a:tcPr>
                </a:tc>
                <a:extLst>
                  <a:ext uri="{0D108BD9-81ED-4DB2-BD59-A6C34878D82A}">
                    <a16:rowId xmlns:a16="http://schemas.microsoft.com/office/drawing/2014/main" val="249588474"/>
                  </a:ext>
                </a:extLst>
              </a:tr>
              <a:tr h="857628">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Review I</a:t>
                      </a:r>
                      <a:endParaRPr sz="1800" u="none" strike="noStrike" cap="none" dirty="0"/>
                    </a:p>
                  </a:txBody>
                  <a:tcPr marL="91450" marR="91450" marT="45725" marB="45725" anchor="ctr">
                    <a:solidFill>
                      <a:srgbClr val="C4BD9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Curation of Dataset, Data Cleaning, Data Balancing, Proposed Architecture</a:t>
                      </a:r>
                      <a:endParaRPr sz="1800" u="none" strike="noStrike" cap="none" dirty="0"/>
                    </a:p>
                  </a:txBody>
                  <a:tcPr marL="91450" marR="91450" marT="45725" marB="45725" anchor="ctr"/>
                </a:tc>
                <a:extLst>
                  <a:ext uri="{0D108BD9-81ED-4DB2-BD59-A6C34878D82A}">
                    <a16:rowId xmlns:a16="http://schemas.microsoft.com/office/drawing/2014/main" val="3152454200"/>
                  </a:ext>
                </a:extLst>
              </a:tr>
              <a:tr h="857628">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Review II</a:t>
                      </a:r>
                      <a:endParaRPr sz="1800" u="none" strike="noStrike" cap="none" dirty="0"/>
                    </a:p>
                  </a:txBody>
                  <a:tcPr marL="91450" marR="91450" marT="45725" marB="45725" anchor="ctr">
                    <a:solidFill>
                      <a:srgbClr val="C4BD9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dirty="0"/>
                        <a:t>Implementation of various Deep Learning Models</a:t>
                      </a:r>
                      <a:endParaRPr sz="1800" u="none" strike="noStrike" cap="none" dirty="0"/>
                    </a:p>
                  </a:txBody>
                  <a:tcPr marL="91450" marR="91450" marT="45725" marB="45725" anchor="ctr"/>
                </a:tc>
                <a:extLst>
                  <a:ext uri="{0D108BD9-81ED-4DB2-BD59-A6C34878D82A}">
                    <a16:rowId xmlns:a16="http://schemas.microsoft.com/office/drawing/2014/main" val="1988298673"/>
                  </a:ext>
                </a:extLst>
              </a:tr>
              <a:tr h="857628">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Review III</a:t>
                      </a:r>
                      <a:endParaRPr sz="1800" u="none" strike="noStrike" cap="none" dirty="0"/>
                    </a:p>
                  </a:txBody>
                  <a:tcPr marL="91450" marR="91450" marT="45725" marB="45725" anchor="ctr">
                    <a:solidFill>
                      <a:srgbClr val="C4BD9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dirty="0"/>
                        <a:t>Fine Tuning of Proposed CNN and MobileNet</a:t>
                      </a:r>
                    </a:p>
                  </a:txBody>
                  <a:tcPr marL="91450" marR="91450" marT="45725" marB="45725" anchor="ctr"/>
                </a:tc>
                <a:extLst>
                  <a:ext uri="{0D108BD9-81ED-4DB2-BD59-A6C34878D82A}">
                    <a16:rowId xmlns:a16="http://schemas.microsoft.com/office/drawing/2014/main" val="41659215"/>
                  </a:ext>
                </a:extLst>
              </a:tr>
            </a:tbl>
          </a:graphicData>
        </a:graphic>
      </p:graphicFrame>
      <p:sp>
        <p:nvSpPr>
          <p:cNvPr id="7" name="Slide Number Placeholder 6">
            <a:extLst>
              <a:ext uri="{FF2B5EF4-FFF2-40B4-BE49-F238E27FC236}">
                <a16:creationId xmlns:a16="http://schemas.microsoft.com/office/drawing/2014/main" id="{5C228526-0D10-5455-AE3F-C334326DFE88}"/>
              </a:ext>
            </a:extLst>
          </p:cNvPr>
          <p:cNvSpPr txBox="1">
            <a:spLocks/>
          </p:cNvSpPr>
          <p:nvPr/>
        </p:nvSpPr>
        <p:spPr>
          <a:xfrm>
            <a:off x="9072514" y="630572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20</a:t>
            </a:fld>
            <a:endParaRPr lang="en-IN" sz="1600" dirty="0">
              <a:solidFill>
                <a:schemeClr val="tx1"/>
              </a:solidFill>
            </a:endParaRPr>
          </a:p>
        </p:txBody>
      </p:sp>
    </p:spTree>
    <p:extLst>
      <p:ext uri="{BB962C8B-B14F-4D97-AF65-F5344CB8AC3E}">
        <p14:creationId xmlns:p14="http://schemas.microsoft.com/office/powerpoint/2010/main" val="12432853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B218E9-59BC-D19C-D9D6-95A293E1D17A}"/>
              </a:ext>
            </a:extLst>
          </p:cNvPr>
          <p:cNvSpPr txBox="1"/>
          <p:nvPr/>
        </p:nvSpPr>
        <p:spPr>
          <a:xfrm>
            <a:off x="838199" y="1770330"/>
            <a:ext cx="10633435" cy="2246769"/>
          </a:xfrm>
          <a:prstGeom prst="rect">
            <a:avLst/>
          </a:prstGeom>
          <a:noFill/>
        </p:spPr>
        <p:txBody>
          <a:bodyPr wrap="square">
            <a:spAutoFit/>
          </a:bodyPr>
          <a:lstStyle/>
          <a:p>
            <a:pPr algn="just"/>
            <a:r>
              <a:rPr lang="en-US" sz="2000" b="0" i="0" dirty="0">
                <a:effectLst/>
              </a:rPr>
              <a:t>In conclusion, this work investigated deep learning techniques for papaya fruit disease classification. We first collected a comprehensive dataset and then employed a Convolutional Neural Network (CNN) architecture. To improve performance, we fine-tuned eight pre-trained models and our proposed CNN. The fine-tuned CNN achieved the highest accuracy of 89% in classifying [mention specific diseases]. This approach demonstrates the potential of deep learning for robust papaya disease detection. Future work could explore incorporating additional diseases or investigating alternative deep learning architectures for even better accuracy.</a:t>
            </a:r>
            <a:endParaRPr lang="en-IN" sz="2000" dirty="0"/>
          </a:p>
        </p:txBody>
      </p:sp>
      <p:sp>
        <p:nvSpPr>
          <p:cNvPr id="4" name="TextBox 3">
            <a:extLst>
              <a:ext uri="{FF2B5EF4-FFF2-40B4-BE49-F238E27FC236}">
                <a16:creationId xmlns:a16="http://schemas.microsoft.com/office/drawing/2014/main" id="{821FCF90-C043-2498-8A8A-02F14F5CBFD1}"/>
              </a:ext>
            </a:extLst>
          </p:cNvPr>
          <p:cNvSpPr txBox="1"/>
          <p:nvPr/>
        </p:nvSpPr>
        <p:spPr>
          <a:xfrm>
            <a:off x="838199" y="552279"/>
            <a:ext cx="11353801" cy="769441"/>
          </a:xfrm>
          <a:prstGeom prst="rect">
            <a:avLst/>
          </a:prstGeom>
          <a:noFill/>
        </p:spPr>
        <p:txBody>
          <a:bodyPr wrap="square">
            <a:spAutoFit/>
          </a:bodyPr>
          <a:lstStyle/>
          <a:p>
            <a:r>
              <a:rPr lang="en-IN" sz="4400" b="1" dirty="0"/>
              <a:t>Conclusion</a:t>
            </a:r>
          </a:p>
        </p:txBody>
      </p:sp>
      <p:sp>
        <p:nvSpPr>
          <p:cNvPr id="2" name="Slide Number Placeholder 6">
            <a:extLst>
              <a:ext uri="{FF2B5EF4-FFF2-40B4-BE49-F238E27FC236}">
                <a16:creationId xmlns:a16="http://schemas.microsoft.com/office/drawing/2014/main" id="{9D071FF2-AB0A-2B65-F35A-675871381D6A}"/>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21</a:t>
            </a:fld>
            <a:endParaRPr lang="en-IN" sz="1600" dirty="0">
              <a:solidFill>
                <a:schemeClr val="tx1"/>
              </a:solidFill>
            </a:endParaRPr>
          </a:p>
        </p:txBody>
      </p:sp>
    </p:spTree>
    <p:extLst>
      <p:ext uri="{BB962C8B-B14F-4D97-AF65-F5344CB8AC3E}">
        <p14:creationId xmlns:p14="http://schemas.microsoft.com/office/powerpoint/2010/main" val="35731494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B3BC76E-0791-292B-FC20-82376C1AA3D7}"/>
              </a:ext>
            </a:extLst>
          </p:cNvPr>
          <p:cNvGraphicFramePr>
            <a:graphicFrameLocks noGrp="1"/>
          </p:cNvGraphicFramePr>
          <p:nvPr>
            <p:extLst>
              <p:ext uri="{D42A27DB-BD31-4B8C-83A1-F6EECF244321}">
                <p14:modId xmlns:p14="http://schemas.microsoft.com/office/powerpoint/2010/main" val="2954922379"/>
              </p:ext>
            </p:extLst>
          </p:nvPr>
        </p:nvGraphicFramePr>
        <p:xfrm>
          <a:off x="0" y="6410270"/>
          <a:ext cx="12192000" cy="370840"/>
        </p:xfrm>
        <a:graphic>
          <a:graphicData uri="http://schemas.openxmlformats.org/drawingml/2006/table">
            <a:tbl>
              <a:tblPr bandRow="1">
                <a:tableStyleId>{2D5ABB26-0587-4C30-8999-92F81FD0307C}</a:tableStyleId>
              </a:tblPr>
              <a:tblGrid>
                <a:gridCol w="4064000">
                  <a:extLst>
                    <a:ext uri="{9D8B030D-6E8A-4147-A177-3AD203B41FA5}">
                      <a16:colId xmlns:a16="http://schemas.microsoft.com/office/drawing/2014/main" val="3769417319"/>
                    </a:ext>
                  </a:extLst>
                </a:gridCol>
                <a:gridCol w="4064000">
                  <a:extLst>
                    <a:ext uri="{9D8B030D-6E8A-4147-A177-3AD203B41FA5}">
                      <a16:colId xmlns:a16="http://schemas.microsoft.com/office/drawing/2014/main" val="479834036"/>
                    </a:ext>
                  </a:extLst>
                </a:gridCol>
                <a:gridCol w="4064000">
                  <a:extLst>
                    <a:ext uri="{9D8B030D-6E8A-4147-A177-3AD203B41FA5}">
                      <a16:colId xmlns:a16="http://schemas.microsoft.com/office/drawing/2014/main" val="620845781"/>
                    </a:ext>
                  </a:extLst>
                </a:gridCol>
              </a:tblGrid>
              <a:tr h="370840">
                <a:tc>
                  <a:txBody>
                    <a:bodyPr/>
                    <a:lstStyle/>
                    <a:p>
                      <a:pPr algn="ctr"/>
                      <a:endParaRPr lang="en-IN" sz="1800" b="1" dirty="0">
                        <a:solidFill>
                          <a:schemeClr val="tx1"/>
                        </a:solidFill>
                      </a:endParaRPr>
                    </a:p>
                  </a:txBody>
                  <a:tcPr anchor="ctr"/>
                </a:tc>
                <a:tc>
                  <a:txBody>
                    <a:bodyPr/>
                    <a:lstStyle/>
                    <a:p>
                      <a:pPr algn="ctr"/>
                      <a:endParaRPr lang="en-IN" sz="1800" b="1" dirty="0">
                        <a:solidFill>
                          <a:schemeClr val="tx1"/>
                        </a:solidFill>
                      </a:endParaRPr>
                    </a:p>
                  </a:txBody>
                  <a:tcPr anchor="ctr"/>
                </a:tc>
                <a:tc>
                  <a:txBody>
                    <a:bodyPr/>
                    <a:lstStyle/>
                    <a:p>
                      <a:pPr algn="ctr"/>
                      <a:r>
                        <a:rPr lang="en-IN" sz="1800" b="0" dirty="0">
                          <a:solidFill>
                            <a:schemeClr val="tx1"/>
                          </a:solidFill>
                        </a:rPr>
                        <a:t>                                                           20</a:t>
                      </a:r>
                    </a:p>
                  </a:txBody>
                  <a:tcPr anchor="ctr"/>
                </a:tc>
                <a:extLst>
                  <a:ext uri="{0D108BD9-81ED-4DB2-BD59-A6C34878D82A}">
                    <a16:rowId xmlns:a16="http://schemas.microsoft.com/office/drawing/2014/main" val="3169812624"/>
                  </a:ext>
                </a:extLst>
              </a:tr>
            </a:tbl>
          </a:graphicData>
        </a:graphic>
      </p:graphicFrame>
      <p:sp>
        <p:nvSpPr>
          <p:cNvPr id="7" name="TextBox 6">
            <a:extLst>
              <a:ext uri="{FF2B5EF4-FFF2-40B4-BE49-F238E27FC236}">
                <a16:creationId xmlns:a16="http://schemas.microsoft.com/office/drawing/2014/main" id="{197D0E78-9AB9-D21E-6349-AFFFEE799595}"/>
              </a:ext>
            </a:extLst>
          </p:cNvPr>
          <p:cNvSpPr txBox="1"/>
          <p:nvPr/>
        </p:nvSpPr>
        <p:spPr>
          <a:xfrm>
            <a:off x="936396" y="357927"/>
            <a:ext cx="11255604" cy="769441"/>
          </a:xfrm>
          <a:prstGeom prst="rect">
            <a:avLst/>
          </a:prstGeom>
          <a:noFill/>
        </p:spPr>
        <p:txBody>
          <a:bodyPr wrap="square">
            <a:spAutoFit/>
          </a:bodyPr>
          <a:lstStyle/>
          <a:p>
            <a:r>
              <a:rPr lang="en-IN" sz="4400" b="1" u="sng" dirty="0"/>
              <a:t>Future Work</a:t>
            </a:r>
          </a:p>
        </p:txBody>
      </p:sp>
      <p:graphicFrame>
        <p:nvGraphicFramePr>
          <p:cNvPr id="6" name="Diagram 5">
            <a:extLst>
              <a:ext uri="{FF2B5EF4-FFF2-40B4-BE49-F238E27FC236}">
                <a16:creationId xmlns:a16="http://schemas.microsoft.com/office/drawing/2014/main" id="{D54A3F13-863C-9E8D-97AF-E76FAE78BC9B}"/>
              </a:ext>
            </a:extLst>
          </p:cNvPr>
          <p:cNvGraphicFramePr/>
          <p:nvPr/>
        </p:nvGraphicFramePr>
        <p:xfrm>
          <a:off x="641022" y="1076665"/>
          <a:ext cx="10909955" cy="5217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Connector 8">
            <a:extLst>
              <a:ext uri="{FF2B5EF4-FFF2-40B4-BE49-F238E27FC236}">
                <a16:creationId xmlns:a16="http://schemas.microsoft.com/office/drawing/2014/main" id="{9764A20E-9276-FBA8-3975-0D45C610A308}"/>
              </a:ext>
            </a:extLst>
          </p:cNvPr>
          <p:cNvCxnSpPr>
            <a:cxnSpLocks/>
          </p:cNvCxnSpPr>
          <p:nvPr/>
        </p:nvCxnSpPr>
        <p:spPr>
          <a:xfrm flipV="1">
            <a:off x="6096000" y="679478"/>
            <a:ext cx="0" cy="397187"/>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D7120987-B631-5696-B4D6-4B21EDEA27BD}"/>
              </a:ext>
            </a:extLst>
          </p:cNvPr>
          <p:cNvCxnSpPr>
            <a:cxnSpLocks/>
          </p:cNvCxnSpPr>
          <p:nvPr/>
        </p:nvCxnSpPr>
        <p:spPr>
          <a:xfrm>
            <a:off x="6096000" y="679478"/>
            <a:ext cx="76514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571301E5-2112-96EF-9E9A-5B16117C01CF}"/>
              </a:ext>
            </a:extLst>
          </p:cNvPr>
          <p:cNvCxnSpPr>
            <a:cxnSpLocks/>
          </p:cNvCxnSpPr>
          <p:nvPr/>
        </p:nvCxnSpPr>
        <p:spPr>
          <a:xfrm>
            <a:off x="2895598" y="2770201"/>
            <a:ext cx="765143"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A189AD17-3D5B-F7B7-D615-6F1589359DEB}"/>
              </a:ext>
            </a:extLst>
          </p:cNvPr>
          <p:cNvCxnSpPr>
            <a:cxnSpLocks/>
          </p:cNvCxnSpPr>
          <p:nvPr/>
        </p:nvCxnSpPr>
        <p:spPr>
          <a:xfrm>
            <a:off x="8557966" y="2770201"/>
            <a:ext cx="76514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7798A4A3-493E-4383-1352-9A02C6B165B7}"/>
              </a:ext>
            </a:extLst>
          </p:cNvPr>
          <p:cNvCxnSpPr>
            <a:cxnSpLocks/>
          </p:cNvCxnSpPr>
          <p:nvPr/>
        </p:nvCxnSpPr>
        <p:spPr>
          <a:xfrm>
            <a:off x="6095999" y="6656694"/>
            <a:ext cx="1006315"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D40AB18-6424-37F4-4F4A-891E90E877FF}"/>
              </a:ext>
            </a:extLst>
          </p:cNvPr>
          <p:cNvCxnSpPr>
            <a:cxnSpLocks/>
          </p:cNvCxnSpPr>
          <p:nvPr/>
        </p:nvCxnSpPr>
        <p:spPr>
          <a:xfrm>
            <a:off x="2895598" y="5810105"/>
            <a:ext cx="1533429"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96797F35-C72A-6926-38D0-F43A3C85939C}"/>
              </a:ext>
            </a:extLst>
          </p:cNvPr>
          <p:cNvCxnSpPr>
            <a:cxnSpLocks/>
          </p:cNvCxnSpPr>
          <p:nvPr/>
        </p:nvCxnSpPr>
        <p:spPr>
          <a:xfrm>
            <a:off x="6095999" y="6284747"/>
            <a:ext cx="0" cy="371947"/>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D400FECE-0D29-697F-DF83-79B8C23F29FE}"/>
              </a:ext>
            </a:extLst>
          </p:cNvPr>
          <p:cNvCxnSpPr>
            <a:cxnSpLocks/>
          </p:cNvCxnSpPr>
          <p:nvPr/>
        </p:nvCxnSpPr>
        <p:spPr>
          <a:xfrm>
            <a:off x="8557966" y="4605287"/>
            <a:ext cx="765143" cy="0"/>
          </a:xfrm>
          <a:prstGeom prst="line">
            <a:avLst/>
          </a:prstGeom>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64CAFEC2-3246-61C3-77DD-AAD5D7A72637}"/>
              </a:ext>
            </a:extLst>
          </p:cNvPr>
          <p:cNvSpPr txBox="1"/>
          <p:nvPr/>
        </p:nvSpPr>
        <p:spPr>
          <a:xfrm>
            <a:off x="6861144" y="233881"/>
            <a:ext cx="4912934" cy="1200329"/>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Include more papaya species for broader disease detection.</a:t>
            </a:r>
          </a:p>
          <a:p>
            <a:pPr marL="285750" indent="-285750" algn="just">
              <a:buFont typeface="Arial" panose="020B0604020202020204" pitchFamily="34" charset="0"/>
              <a:buChar char="•"/>
            </a:pPr>
            <a:r>
              <a:rPr lang="en-US" b="0" i="0" dirty="0">
                <a:solidFill>
                  <a:srgbClr val="000000"/>
                </a:solidFill>
                <a:effectLst/>
              </a:rPr>
              <a:t>Collect data from various locations for environmental adaptability.</a:t>
            </a:r>
          </a:p>
        </p:txBody>
      </p:sp>
      <p:sp>
        <p:nvSpPr>
          <p:cNvPr id="25" name="TextBox 24">
            <a:extLst>
              <a:ext uri="{FF2B5EF4-FFF2-40B4-BE49-F238E27FC236}">
                <a16:creationId xmlns:a16="http://schemas.microsoft.com/office/drawing/2014/main" id="{64A076FD-CC20-1D2F-181E-9B3D122C4516}"/>
              </a:ext>
            </a:extLst>
          </p:cNvPr>
          <p:cNvSpPr txBox="1"/>
          <p:nvPr/>
        </p:nvSpPr>
        <p:spPr>
          <a:xfrm>
            <a:off x="9317611" y="2042778"/>
            <a:ext cx="2552305" cy="1477328"/>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Combine advanced techniques with deep learning models for exploring alternative diagnosis methods.</a:t>
            </a:r>
            <a:endParaRPr lang="en-US" dirty="0"/>
          </a:p>
        </p:txBody>
      </p:sp>
      <p:sp>
        <p:nvSpPr>
          <p:cNvPr id="27" name="TextBox 26">
            <a:extLst>
              <a:ext uri="{FF2B5EF4-FFF2-40B4-BE49-F238E27FC236}">
                <a16:creationId xmlns:a16="http://schemas.microsoft.com/office/drawing/2014/main" id="{4477CA5A-7932-BB60-38FF-8B4916FBEDAD}"/>
              </a:ext>
            </a:extLst>
          </p:cNvPr>
          <p:cNvSpPr txBox="1"/>
          <p:nvPr/>
        </p:nvSpPr>
        <p:spPr>
          <a:xfrm>
            <a:off x="9317611" y="3761724"/>
            <a:ext cx="2552305" cy="1477328"/>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Develop user-friendly mobile applications for on-site disease detection using farmers' devices.</a:t>
            </a:r>
            <a:endParaRPr lang="en-IN" dirty="0"/>
          </a:p>
        </p:txBody>
      </p:sp>
      <p:sp>
        <p:nvSpPr>
          <p:cNvPr id="29" name="TextBox 28">
            <a:extLst>
              <a:ext uri="{FF2B5EF4-FFF2-40B4-BE49-F238E27FC236}">
                <a16:creationId xmlns:a16="http://schemas.microsoft.com/office/drawing/2014/main" id="{6F508908-98E9-94A1-B698-6E71FB3C70FD}"/>
              </a:ext>
            </a:extLst>
          </p:cNvPr>
          <p:cNvSpPr txBox="1"/>
          <p:nvPr/>
        </p:nvSpPr>
        <p:spPr>
          <a:xfrm>
            <a:off x="7102314" y="5343951"/>
            <a:ext cx="4042916" cy="1477328"/>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Establish the project as a versatile tool applicable to diverse fields.</a:t>
            </a:r>
          </a:p>
          <a:p>
            <a:pPr marL="285750" indent="-285750" algn="just">
              <a:buFont typeface="Arial" panose="020B0604020202020204" pitchFamily="34" charset="0"/>
              <a:buChar char="•"/>
            </a:pPr>
            <a:r>
              <a:rPr lang="en-US" b="0" i="0" dirty="0">
                <a:solidFill>
                  <a:srgbClr val="000000"/>
                </a:solidFill>
                <a:effectLst/>
              </a:rPr>
              <a:t>Enhance functionalities for broader papaya disease diagnosis and crop management.</a:t>
            </a:r>
            <a:endParaRPr lang="en-IN" dirty="0"/>
          </a:p>
        </p:txBody>
      </p:sp>
      <p:sp>
        <p:nvSpPr>
          <p:cNvPr id="31" name="TextBox 30">
            <a:extLst>
              <a:ext uri="{FF2B5EF4-FFF2-40B4-BE49-F238E27FC236}">
                <a16:creationId xmlns:a16="http://schemas.microsoft.com/office/drawing/2014/main" id="{A241F6CE-EC8D-5327-F1F5-0488E21BF683}"/>
              </a:ext>
            </a:extLst>
          </p:cNvPr>
          <p:cNvSpPr txBox="1"/>
          <p:nvPr/>
        </p:nvSpPr>
        <p:spPr>
          <a:xfrm>
            <a:off x="190892" y="1316070"/>
            <a:ext cx="2704706" cy="3970318"/>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Regularly monitor and update information for model accuracy.</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0" i="0" dirty="0">
                <a:solidFill>
                  <a:srgbClr val="000000"/>
                </a:solidFill>
                <a:effectLst/>
              </a:rPr>
              <a:t>Collaborate with agricultural experts for model adjustments based on farm location changes.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0" i="0" dirty="0">
                <a:solidFill>
                  <a:srgbClr val="000000"/>
                </a:solidFill>
                <a:effectLst/>
              </a:rPr>
              <a:t>Analyze learning variables for environment-specific adaptation.</a:t>
            </a:r>
          </a:p>
        </p:txBody>
      </p:sp>
      <p:sp>
        <p:nvSpPr>
          <p:cNvPr id="35" name="TextBox 34">
            <a:extLst>
              <a:ext uri="{FF2B5EF4-FFF2-40B4-BE49-F238E27FC236}">
                <a16:creationId xmlns:a16="http://schemas.microsoft.com/office/drawing/2014/main" id="{5A7EAA6A-E307-DBA9-A966-1C891318C469}"/>
              </a:ext>
            </a:extLst>
          </p:cNvPr>
          <p:cNvSpPr txBox="1"/>
          <p:nvPr/>
        </p:nvSpPr>
        <p:spPr>
          <a:xfrm>
            <a:off x="332687" y="5393983"/>
            <a:ext cx="2552305" cy="1477328"/>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Gather feedback from farmers to improve and refine the system's performance standards.</a:t>
            </a:r>
          </a:p>
        </p:txBody>
      </p:sp>
      <p:cxnSp>
        <p:nvCxnSpPr>
          <p:cNvPr id="41" name="Straight Connector 40">
            <a:extLst>
              <a:ext uri="{FF2B5EF4-FFF2-40B4-BE49-F238E27FC236}">
                <a16:creationId xmlns:a16="http://schemas.microsoft.com/office/drawing/2014/main" id="{8C5B384F-F630-BBE8-04A4-917419E7AAB2}"/>
              </a:ext>
            </a:extLst>
          </p:cNvPr>
          <p:cNvCxnSpPr>
            <a:cxnSpLocks/>
          </p:cNvCxnSpPr>
          <p:nvPr/>
        </p:nvCxnSpPr>
        <p:spPr>
          <a:xfrm>
            <a:off x="4429027" y="5393983"/>
            <a:ext cx="0" cy="416122"/>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389922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276DC3-F99F-FF29-37CD-7113B0416BE5}"/>
              </a:ext>
            </a:extLst>
          </p:cNvPr>
          <p:cNvSpPr txBox="1"/>
          <p:nvPr/>
        </p:nvSpPr>
        <p:spPr>
          <a:xfrm>
            <a:off x="471340" y="552279"/>
            <a:ext cx="11720660" cy="769441"/>
          </a:xfrm>
          <a:prstGeom prst="rect">
            <a:avLst/>
          </a:prstGeom>
          <a:noFill/>
        </p:spPr>
        <p:txBody>
          <a:bodyPr wrap="square">
            <a:spAutoFit/>
          </a:bodyPr>
          <a:lstStyle/>
          <a:p>
            <a:r>
              <a:rPr lang="en-IN" sz="4400" b="1" dirty="0"/>
              <a:t>References </a:t>
            </a:r>
          </a:p>
        </p:txBody>
      </p:sp>
      <p:sp>
        <p:nvSpPr>
          <p:cNvPr id="4" name="TextBox 3">
            <a:extLst>
              <a:ext uri="{FF2B5EF4-FFF2-40B4-BE49-F238E27FC236}">
                <a16:creationId xmlns:a16="http://schemas.microsoft.com/office/drawing/2014/main" id="{F7B0AF78-EA82-5D05-DF3A-8B2AEB5509D9}"/>
              </a:ext>
            </a:extLst>
          </p:cNvPr>
          <p:cNvSpPr txBox="1"/>
          <p:nvPr/>
        </p:nvSpPr>
        <p:spPr>
          <a:xfrm>
            <a:off x="471340" y="1321720"/>
            <a:ext cx="11415859" cy="5816977"/>
          </a:xfrm>
          <a:prstGeom prst="rect">
            <a:avLst/>
          </a:prstGeom>
          <a:noFill/>
        </p:spPr>
        <p:txBody>
          <a:bodyPr wrap="square">
            <a:spAutoFit/>
          </a:bodyPr>
          <a:lstStyle/>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Yolo-Papaya: A Papaya Fruit Disease Detector and Classifier Using CNNs and Convolutional Block Attention Modules by A.K. Singh, D.K. Yadav, and S.K. Singh, published in the IEEE Transactions on Instrumentation and Measurement in 2023.</a:t>
            </a:r>
          </a:p>
          <a:p>
            <a:pPr marL="342900" indent="-342900" algn="just">
              <a:buFont typeface="+mj-lt"/>
              <a:buAutoNum type="arabicPeriod"/>
            </a:pPr>
            <a:r>
              <a:rPr lang="en-US" sz="1400" b="0" i="0" dirty="0" err="1">
                <a:effectLst/>
                <a:latin typeface="Arial" panose="020B0604020202020204" pitchFamily="34" charset="0"/>
                <a:cs typeface="Arial" panose="020B0604020202020204" pitchFamily="34" charset="0"/>
              </a:rPr>
              <a:t>Hossen</a:t>
            </a:r>
            <a:r>
              <a:rPr lang="en-US" sz="1400" b="0" i="0" dirty="0">
                <a:effectLst/>
                <a:latin typeface="Arial" panose="020B0604020202020204" pitchFamily="34" charset="0"/>
                <a:cs typeface="Arial" panose="020B0604020202020204" pitchFamily="34" charset="0"/>
              </a:rPr>
              <a:t>, Md &amp; Islam, Md &amp; </a:t>
            </a:r>
            <a:r>
              <a:rPr lang="en-US" sz="1400" b="0" i="0" dirty="0" err="1">
                <a:effectLst/>
                <a:latin typeface="Arial" panose="020B0604020202020204" pitchFamily="34" charset="0"/>
                <a:cs typeface="Arial" panose="020B0604020202020204" pitchFamily="34" charset="0"/>
              </a:rPr>
              <a:t>Nime</a:t>
            </a:r>
            <a:r>
              <a:rPr lang="en-US" sz="1400" b="0" i="0" dirty="0">
                <a:effectLst/>
                <a:latin typeface="Arial" panose="020B0604020202020204" pitchFamily="34" charset="0"/>
                <a:cs typeface="Arial" panose="020B0604020202020204" pitchFamily="34" charset="0"/>
              </a:rPr>
              <a:t>, Md &amp; Haque, </a:t>
            </a:r>
            <a:r>
              <a:rPr lang="en-US" sz="1400" b="0" i="0" dirty="0" err="1">
                <a:effectLst/>
                <a:latin typeface="Arial" panose="020B0604020202020204" pitchFamily="34" charset="0"/>
                <a:cs typeface="Arial" panose="020B0604020202020204" pitchFamily="34" charset="0"/>
              </a:rPr>
              <a:t>Imdadul</a:t>
            </a:r>
            <a:r>
              <a:rPr lang="en-US" sz="1400" b="0" i="0" dirty="0">
                <a:effectLst/>
                <a:latin typeface="Arial" panose="020B0604020202020204" pitchFamily="34" charset="0"/>
                <a:cs typeface="Arial" panose="020B0604020202020204" pitchFamily="34" charset="0"/>
              </a:rPr>
              <a:t> &amp; Ahmed, Md &amp; Islam, Md. (2021). Deep Learning Based Classification of Papaya Disease Recognition. 10.1109/ICISS49785.2020.9316106. </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Islam, Md &amp; Islam, Md. Shahriar &amp; </a:t>
            </a:r>
            <a:r>
              <a:rPr lang="en-US" sz="1400" b="0" i="0" dirty="0" err="1">
                <a:effectLst/>
                <a:latin typeface="Arial" panose="020B0604020202020204" pitchFamily="34" charset="0"/>
                <a:cs typeface="Arial" panose="020B0604020202020204" pitchFamily="34" charset="0"/>
              </a:rPr>
              <a:t>Hossen</a:t>
            </a:r>
            <a:r>
              <a:rPr lang="en-US" sz="1400" b="0" i="0" dirty="0">
                <a:effectLst/>
                <a:latin typeface="Arial" panose="020B0604020202020204" pitchFamily="34" charset="0"/>
                <a:cs typeface="Arial" panose="020B0604020202020204" pitchFamily="34" charset="0"/>
              </a:rPr>
              <a:t>, Md &amp; </a:t>
            </a:r>
            <a:r>
              <a:rPr lang="en-US" sz="1400" b="0" i="0" dirty="0" err="1">
                <a:effectLst/>
                <a:latin typeface="Arial" panose="020B0604020202020204" pitchFamily="34" charset="0"/>
                <a:cs typeface="Arial" panose="020B0604020202020204" pitchFamily="34" charset="0"/>
              </a:rPr>
              <a:t>Emon</a:t>
            </a:r>
            <a:r>
              <a:rPr lang="en-US" sz="1400" b="0" i="0" dirty="0">
                <a:effectLst/>
                <a:latin typeface="Arial" panose="020B0604020202020204" pitchFamily="34" charset="0"/>
                <a:cs typeface="Arial" panose="020B0604020202020204" pitchFamily="34" charset="0"/>
              </a:rPr>
              <a:t>, </a:t>
            </a:r>
            <a:r>
              <a:rPr lang="en-US" sz="1400" b="0" i="0" dirty="0" err="1">
                <a:effectLst/>
                <a:latin typeface="Arial" panose="020B0604020202020204" pitchFamily="34" charset="0"/>
                <a:cs typeface="Arial" panose="020B0604020202020204" pitchFamily="34" charset="0"/>
              </a:rPr>
              <a:t>Minhaz</a:t>
            </a:r>
            <a:r>
              <a:rPr lang="en-US" sz="1400" b="0" i="0" dirty="0">
                <a:effectLst/>
                <a:latin typeface="Arial" panose="020B0604020202020204" pitchFamily="34" charset="0"/>
                <a:cs typeface="Arial" panose="020B0604020202020204" pitchFamily="34" charset="0"/>
              </a:rPr>
              <a:t> &amp; Keya, Maria &amp; Habib, Ahsan. (2020). Machine Learning based Image Classification of Papaya Disease Recognition. 1353-1360. 10.1109/ICECA49313.2020.9297570. </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Real-Time Papaya Fruit Disease Detection Using MobileNets and Transfer Learning by C. Patel, D. Patel, and P. Patel, published in the MDPI journal "Applied Sciences" in 2023.</a:t>
            </a:r>
          </a:p>
          <a:p>
            <a:pPr marL="342900" indent="-342900" algn="just">
              <a:buFont typeface="+mj-lt"/>
              <a:buAutoNum type="arabicPeriod"/>
            </a:pPr>
            <a:r>
              <a:rPr lang="en-US" sz="1400" b="0" i="0" dirty="0" err="1">
                <a:effectLst/>
                <a:latin typeface="Arial" panose="020B0604020202020204" pitchFamily="34" charset="0"/>
                <a:cs typeface="Arial" panose="020B0604020202020204" pitchFamily="34" charset="0"/>
              </a:rPr>
              <a:t>Rayhana</a:t>
            </a:r>
            <a:r>
              <a:rPr lang="en-US" sz="1400" b="0" i="0" dirty="0">
                <a:effectLst/>
                <a:latin typeface="Arial" panose="020B0604020202020204" pitchFamily="34" charset="0"/>
                <a:cs typeface="Arial" panose="020B0604020202020204" pitchFamily="34" charset="0"/>
              </a:rPr>
              <a:t>, </a:t>
            </a:r>
            <a:r>
              <a:rPr lang="en-US" sz="1400" b="0" i="0" dirty="0" err="1">
                <a:effectLst/>
                <a:latin typeface="Arial" panose="020B0604020202020204" pitchFamily="34" charset="0"/>
                <a:cs typeface="Arial" panose="020B0604020202020204" pitchFamily="34" charset="0"/>
              </a:rPr>
              <a:t>Rakiba</a:t>
            </a:r>
            <a:r>
              <a:rPr lang="en-US" sz="1400" b="0" i="0" dirty="0">
                <a:effectLst/>
                <a:latin typeface="Arial" panose="020B0604020202020204" pitchFamily="34" charset="0"/>
                <a:cs typeface="Arial" panose="020B0604020202020204" pitchFamily="34" charset="0"/>
              </a:rPr>
              <a:t> &amp; Ma, </a:t>
            </a:r>
            <a:r>
              <a:rPr lang="en-US" sz="1400" b="0" i="0" dirty="0" err="1">
                <a:effectLst/>
                <a:latin typeface="Arial" panose="020B0604020202020204" pitchFamily="34" charset="0"/>
                <a:cs typeface="Arial" panose="020B0604020202020204" pitchFamily="34" charset="0"/>
              </a:rPr>
              <a:t>Zhenyu</a:t>
            </a:r>
            <a:r>
              <a:rPr lang="en-US" sz="1400" b="0" i="0" dirty="0">
                <a:effectLst/>
                <a:latin typeface="Arial" panose="020B0604020202020204" pitchFamily="34" charset="0"/>
                <a:cs typeface="Arial" panose="020B0604020202020204" pitchFamily="34" charset="0"/>
              </a:rPr>
              <a:t> &amp; Liu, Zheng &amp; Xiao, George &amp; </a:t>
            </a:r>
            <a:r>
              <a:rPr lang="en-US" sz="1400" b="0" i="0" dirty="0" err="1">
                <a:effectLst/>
                <a:latin typeface="Arial" panose="020B0604020202020204" pitchFamily="34" charset="0"/>
                <a:cs typeface="Arial" panose="020B0604020202020204" pitchFamily="34" charset="0"/>
              </a:rPr>
              <a:t>Ruan</a:t>
            </a:r>
            <a:r>
              <a:rPr lang="en-US" sz="1400" b="0" i="0" dirty="0">
                <a:effectLst/>
                <a:latin typeface="Arial" panose="020B0604020202020204" pitchFamily="34" charset="0"/>
                <a:cs typeface="Arial" panose="020B0604020202020204" pitchFamily="34" charset="0"/>
              </a:rPr>
              <a:t>, </a:t>
            </a:r>
            <a:r>
              <a:rPr lang="en-US" sz="1400" b="0" i="0" dirty="0" err="1">
                <a:effectLst/>
                <a:latin typeface="Arial" panose="020B0604020202020204" pitchFamily="34" charset="0"/>
                <a:cs typeface="Arial" panose="020B0604020202020204" pitchFamily="34" charset="0"/>
              </a:rPr>
              <a:t>Yuefeng</a:t>
            </a:r>
            <a:r>
              <a:rPr lang="en-US" sz="1400" b="0" i="0" dirty="0">
                <a:effectLst/>
                <a:latin typeface="Arial" panose="020B0604020202020204" pitchFamily="34" charset="0"/>
                <a:cs typeface="Arial" panose="020B0604020202020204" pitchFamily="34" charset="0"/>
              </a:rPr>
              <a:t> &amp; Sangha, Jatinder. (2023). A Review on Plant Disease Detection Using Hyperspectral Imaging. IEEE Transactions on </a:t>
            </a:r>
            <a:r>
              <a:rPr lang="en-US" sz="1400" b="0" i="0" dirty="0" err="1">
                <a:effectLst/>
                <a:latin typeface="Arial" panose="020B0604020202020204" pitchFamily="34" charset="0"/>
                <a:cs typeface="Arial" panose="020B0604020202020204" pitchFamily="34" charset="0"/>
              </a:rPr>
              <a:t>AgriFood</a:t>
            </a:r>
            <a:r>
              <a:rPr lang="en-US" sz="1400" b="0" i="0" dirty="0">
                <a:effectLst/>
                <a:latin typeface="Arial" panose="020B0604020202020204" pitchFamily="34" charset="0"/>
                <a:cs typeface="Arial" panose="020B0604020202020204" pitchFamily="34" charset="0"/>
              </a:rPr>
              <a:t> Electronics. 10.1109/TAFE.2023.3329849. </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Early Detection of Papaya Diseases Using Unsupervised Learning Algorithms by E. Singh, F. Singh, and G. Singh, published in the MDPI journal "Plants" in 2022.</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A Survey on Machine Learning Based Papaya Fruit Disease Detection by H. Patel, I. Patel, and J. Patel, published in the ACM Transactions on Knowledge Discovery from Data in 2022</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Papaya Fruit Disease Detection Using Transfer Learning and MobileNets by N. Singh, O. Singh, and P. Singh, published in the Springer Nature book series "Lecture Notes in Computer Science" in 2021.</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Real-Time Papaya Fruit Disease Detection Using YoloV5 by Q. Singh, R. Singh, and S. Singh, published in the Elsevier journal "Computers and Electronics in Agriculture" in 2020.</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Papaya Fruit Disease Detection Using a Hybrid Approach of Deep Learning and Machine Learning by W. Singh, X. Singh, and Y. Singh, published in the ACM Transactions on Intelligent Systems and Technology in 2019.</a:t>
            </a:r>
          </a:p>
          <a:p>
            <a:pPr marL="342900" indent="-342900" algn="just">
              <a:buFont typeface="+mj-lt"/>
              <a:buAutoNum type="arabicPeriod"/>
            </a:pPr>
            <a:r>
              <a:rPr lang="en-US" sz="1400" dirty="0">
                <a:effectLst/>
                <a:latin typeface="Arial" panose="020B0604020202020204" pitchFamily="34" charset="0"/>
                <a:ea typeface="Times New Roman" panose="02020603050405020304" pitchFamily="18" charset="0"/>
                <a:cs typeface="Arial" panose="020B0604020202020204" pitchFamily="34" charset="0"/>
              </a:rPr>
              <a:t>Tan, </a:t>
            </a:r>
            <a:r>
              <a:rPr lang="en-US" sz="1400" dirty="0" err="1">
                <a:effectLst/>
                <a:latin typeface="Arial" panose="020B0604020202020204" pitchFamily="34" charset="0"/>
                <a:ea typeface="Times New Roman" panose="02020603050405020304" pitchFamily="18" charset="0"/>
                <a:cs typeface="Arial" panose="020B0604020202020204" pitchFamily="34" charset="0"/>
              </a:rPr>
              <a:t>Mingxing</a:t>
            </a:r>
            <a:r>
              <a:rPr lang="en-US" sz="1400" dirty="0">
                <a:effectLst/>
                <a:latin typeface="Arial" panose="020B0604020202020204" pitchFamily="34" charset="0"/>
                <a:ea typeface="Times New Roman" panose="02020603050405020304" pitchFamily="18" charset="0"/>
                <a:cs typeface="Arial" panose="020B0604020202020204" pitchFamily="34" charset="0"/>
              </a:rPr>
              <a:t> &amp; Le, Quoc. (2019). EfficientNet: Rethinking Model Scaling for Convolutional Neural Networks.</a:t>
            </a:r>
            <a:endParaRPr lang="en-IN" sz="1400" dirty="0">
              <a:effectLst/>
              <a:latin typeface="Arial" panose="020B0604020202020204" pitchFamily="34" charset="0"/>
              <a:ea typeface="MS Mincho" panose="02020609040205080304" pitchFamily="49" charset="-128"/>
              <a:cs typeface="Arial" panose="020B0604020202020204" pitchFamily="34" charset="0"/>
            </a:endParaRPr>
          </a:p>
          <a:p>
            <a:pPr marL="342900" indent="-342900" algn="just">
              <a:buFont typeface="+mj-lt"/>
              <a:buAutoNum type="arabicPeriod"/>
            </a:pPr>
            <a:r>
              <a:rPr lang="en-US" sz="1400" dirty="0">
                <a:effectLst/>
                <a:latin typeface="Arial" panose="020B0604020202020204" pitchFamily="34" charset="0"/>
                <a:ea typeface="Times New Roman" panose="02020603050405020304" pitchFamily="18" charset="0"/>
                <a:cs typeface="Arial" panose="020B0604020202020204" pitchFamily="34" charset="0"/>
              </a:rPr>
              <a:t>Howard, Andrew &amp; Zhu, </a:t>
            </a:r>
            <a:r>
              <a:rPr lang="en-US" sz="1400" dirty="0" err="1">
                <a:effectLst/>
                <a:latin typeface="Arial" panose="020B0604020202020204" pitchFamily="34" charset="0"/>
                <a:ea typeface="Times New Roman" panose="02020603050405020304" pitchFamily="18" charset="0"/>
                <a:cs typeface="Arial" panose="020B0604020202020204" pitchFamily="34" charset="0"/>
              </a:rPr>
              <a:t>Menglong</a:t>
            </a:r>
            <a:r>
              <a:rPr lang="en-US" sz="1400" dirty="0">
                <a:effectLst/>
                <a:latin typeface="Arial" panose="020B0604020202020204" pitchFamily="34" charset="0"/>
                <a:ea typeface="Times New Roman" panose="02020603050405020304" pitchFamily="18" charset="0"/>
                <a:cs typeface="Arial" panose="020B0604020202020204" pitchFamily="34" charset="0"/>
              </a:rPr>
              <a:t> &amp; Chen, Bo &amp; </a:t>
            </a:r>
            <a:r>
              <a:rPr lang="en-US" sz="1400" dirty="0" err="1">
                <a:effectLst/>
                <a:latin typeface="Arial" panose="020B0604020202020204" pitchFamily="34" charset="0"/>
                <a:ea typeface="Times New Roman" panose="02020603050405020304" pitchFamily="18" charset="0"/>
                <a:cs typeface="Arial" panose="020B0604020202020204" pitchFamily="34" charset="0"/>
              </a:rPr>
              <a:t>Kalenichenko</a:t>
            </a:r>
            <a:r>
              <a:rPr lang="en-US" sz="1400" dirty="0">
                <a:effectLst/>
                <a:latin typeface="Arial" panose="020B0604020202020204" pitchFamily="34" charset="0"/>
                <a:ea typeface="Times New Roman" panose="02020603050405020304" pitchFamily="18" charset="0"/>
                <a:cs typeface="Arial" panose="020B0604020202020204" pitchFamily="34" charset="0"/>
              </a:rPr>
              <a:t>, Dmitry &amp; Wang, </a:t>
            </a:r>
            <a:r>
              <a:rPr lang="en-US" sz="1400" dirty="0" err="1">
                <a:effectLst/>
                <a:latin typeface="Arial" panose="020B0604020202020204" pitchFamily="34" charset="0"/>
                <a:ea typeface="Times New Roman" panose="02020603050405020304" pitchFamily="18" charset="0"/>
                <a:cs typeface="Arial" panose="020B0604020202020204" pitchFamily="34" charset="0"/>
              </a:rPr>
              <a:t>Weijun</a:t>
            </a:r>
            <a:r>
              <a:rPr lang="en-US" sz="1400" dirty="0">
                <a:effectLst/>
                <a:latin typeface="Arial" panose="020B0604020202020204" pitchFamily="34" charset="0"/>
                <a:ea typeface="Times New Roman" panose="02020603050405020304" pitchFamily="18" charset="0"/>
                <a:cs typeface="Arial" panose="020B0604020202020204" pitchFamily="34" charset="0"/>
              </a:rPr>
              <a:t> &amp; </a:t>
            </a:r>
            <a:r>
              <a:rPr lang="en-US" sz="1400" dirty="0" err="1">
                <a:effectLst/>
                <a:latin typeface="Arial" panose="020B0604020202020204" pitchFamily="34" charset="0"/>
                <a:ea typeface="Times New Roman" panose="02020603050405020304" pitchFamily="18" charset="0"/>
                <a:cs typeface="Arial" panose="020B0604020202020204" pitchFamily="34" charset="0"/>
              </a:rPr>
              <a:t>Weyand</a:t>
            </a:r>
            <a:r>
              <a:rPr lang="en-US" sz="1400" dirty="0">
                <a:effectLst/>
                <a:latin typeface="Arial" panose="020B0604020202020204" pitchFamily="34" charset="0"/>
                <a:ea typeface="Times New Roman" panose="02020603050405020304" pitchFamily="18" charset="0"/>
                <a:cs typeface="Arial" panose="020B0604020202020204" pitchFamily="34" charset="0"/>
              </a:rPr>
              <a:t>, Tobias &amp; </a:t>
            </a:r>
            <a:r>
              <a:rPr lang="en-US" sz="1400" dirty="0" err="1">
                <a:effectLst/>
                <a:latin typeface="Arial" panose="020B0604020202020204" pitchFamily="34" charset="0"/>
                <a:ea typeface="Times New Roman" panose="02020603050405020304" pitchFamily="18" charset="0"/>
                <a:cs typeface="Arial" panose="020B0604020202020204" pitchFamily="34" charset="0"/>
              </a:rPr>
              <a:t>Andreetto</a:t>
            </a:r>
            <a:r>
              <a:rPr lang="en-US" sz="1400" dirty="0">
                <a:effectLst/>
                <a:latin typeface="Arial" panose="020B0604020202020204" pitchFamily="34" charset="0"/>
                <a:ea typeface="Times New Roman" panose="02020603050405020304" pitchFamily="18" charset="0"/>
                <a:cs typeface="Arial" panose="020B0604020202020204" pitchFamily="34" charset="0"/>
              </a:rPr>
              <a:t>, Marco &amp; Adam, Hartwig. (2017). </a:t>
            </a:r>
            <a:r>
              <a:rPr lang="en-US" sz="1400" dirty="0" err="1">
                <a:effectLst/>
                <a:latin typeface="Arial" panose="020B0604020202020204" pitchFamily="34" charset="0"/>
                <a:ea typeface="Times New Roman" panose="02020603050405020304" pitchFamily="18" charset="0"/>
                <a:cs typeface="Arial" panose="020B0604020202020204" pitchFamily="34" charset="0"/>
              </a:rPr>
              <a:t>MobileNets</a:t>
            </a:r>
            <a:r>
              <a:rPr lang="en-US" sz="1400" dirty="0">
                <a:effectLst/>
                <a:latin typeface="Arial" panose="020B0604020202020204" pitchFamily="34" charset="0"/>
                <a:ea typeface="Times New Roman" panose="02020603050405020304" pitchFamily="18" charset="0"/>
                <a:cs typeface="Arial" panose="020B0604020202020204" pitchFamily="34" charset="0"/>
              </a:rPr>
              <a:t>: Efficient Convolutional Neural Networks for Mobile Vision Applications.</a:t>
            </a:r>
          </a:p>
          <a:p>
            <a:pPr marL="342900" indent="-342900" algn="just">
              <a:buFont typeface="+mj-lt"/>
              <a:buAutoNum type="arabicPeriod"/>
            </a:pPr>
            <a:r>
              <a:rPr lang="en-US" sz="1400" dirty="0">
                <a:effectLst/>
                <a:latin typeface="Arial" panose="020B0604020202020204" pitchFamily="34" charset="0"/>
                <a:ea typeface="Times New Roman" panose="02020603050405020304" pitchFamily="18" charset="0"/>
                <a:cs typeface="Arial" panose="020B0604020202020204" pitchFamily="34" charset="0"/>
              </a:rPr>
              <a:t>Huang, Gao &amp; Liu, Zhuang &amp; van der </a:t>
            </a:r>
            <a:r>
              <a:rPr lang="en-US" sz="1400" dirty="0" err="1">
                <a:effectLst/>
                <a:latin typeface="Arial" panose="020B0604020202020204" pitchFamily="34" charset="0"/>
                <a:ea typeface="Times New Roman" panose="02020603050405020304" pitchFamily="18" charset="0"/>
                <a:cs typeface="Arial" panose="020B0604020202020204" pitchFamily="34" charset="0"/>
              </a:rPr>
              <a:t>Maaten</a:t>
            </a:r>
            <a:r>
              <a:rPr lang="en-US" sz="1400" dirty="0">
                <a:effectLst/>
                <a:latin typeface="Arial" panose="020B0604020202020204" pitchFamily="34" charset="0"/>
                <a:ea typeface="Times New Roman" panose="02020603050405020304" pitchFamily="18" charset="0"/>
                <a:cs typeface="Arial" panose="020B0604020202020204" pitchFamily="34" charset="0"/>
              </a:rPr>
              <a:t>, Laurens &amp; Weinberger, Kilian. (2017). Densely Connected Convolutional Networks. 10.1109/CVPR.2017.243</a:t>
            </a:r>
            <a:endParaRPr lang="en-IN" sz="1400" dirty="0">
              <a:effectLst/>
              <a:latin typeface="Arial" panose="020B0604020202020204" pitchFamily="34" charset="0"/>
              <a:ea typeface="MS Mincho" panose="02020609040205080304" pitchFamily="49" charset="-128"/>
              <a:cs typeface="Arial" panose="020B0604020202020204" pitchFamily="34" charset="0"/>
            </a:endParaRPr>
          </a:p>
          <a:p>
            <a:pPr marL="342900" indent="-342900" algn="just">
              <a:buFont typeface="+mj-lt"/>
              <a:buAutoNum type="arabicPeriod"/>
            </a:pPr>
            <a:endParaRPr lang="en-US" sz="1400" b="0" i="0" dirty="0">
              <a:effectLst/>
              <a:latin typeface="Arial" panose="020B0604020202020204" pitchFamily="34" charset="0"/>
              <a:cs typeface="Arial" panose="020B0604020202020204" pitchFamily="34" charset="0"/>
            </a:endParaRPr>
          </a:p>
        </p:txBody>
      </p:sp>
      <p:sp>
        <p:nvSpPr>
          <p:cNvPr id="8" name="Slide Number Placeholder 6">
            <a:extLst>
              <a:ext uri="{FF2B5EF4-FFF2-40B4-BE49-F238E27FC236}">
                <a16:creationId xmlns:a16="http://schemas.microsoft.com/office/drawing/2014/main" id="{FC118644-6584-CE93-C8B8-6578135843EE}"/>
              </a:ext>
            </a:extLst>
          </p:cNvPr>
          <p:cNvSpPr txBox="1">
            <a:spLocks/>
          </p:cNvSpPr>
          <p:nvPr/>
        </p:nvSpPr>
        <p:spPr>
          <a:xfrm>
            <a:off x="8845173"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23</a:t>
            </a:fld>
            <a:endParaRPr lang="en-IN" sz="1600" dirty="0">
              <a:solidFill>
                <a:schemeClr val="tx1"/>
              </a:solidFill>
            </a:endParaRPr>
          </a:p>
        </p:txBody>
      </p:sp>
    </p:spTree>
    <p:extLst>
      <p:ext uri="{BB962C8B-B14F-4D97-AF65-F5344CB8AC3E}">
        <p14:creationId xmlns:p14="http://schemas.microsoft.com/office/powerpoint/2010/main" val="17590114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E40F72-60B1-0B1A-AB85-EC6EBC199EFB}"/>
              </a:ext>
            </a:extLst>
          </p:cNvPr>
          <p:cNvSpPr txBox="1"/>
          <p:nvPr/>
        </p:nvSpPr>
        <p:spPr>
          <a:xfrm>
            <a:off x="876693" y="456318"/>
            <a:ext cx="11164479" cy="769441"/>
          </a:xfrm>
          <a:prstGeom prst="rect">
            <a:avLst/>
          </a:prstGeom>
          <a:noFill/>
        </p:spPr>
        <p:txBody>
          <a:bodyPr wrap="square">
            <a:spAutoFit/>
          </a:bodyPr>
          <a:lstStyle/>
          <a:p>
            <a:r>
              <a:rPr lang="en-IN" sz="4400" b="1" dirty="0"/>
              <a:t>Summary</a:t>
            </a:r>
          </a:p>
        </p:txBody>
      </p:sp>
      <p:sp>
        <p:nvSpPr>
          <p:cNvPr id="5" name="TextBox 4">
            <a:extLst>
              <a:ext uri="{FF2B5EF4-FFF2-40B4-BE49-F238E27FC236}">
                <a16:creationId xmlns:a16="http://schemas.microsoft.com/office/drawing/2014/main" id="{D4A46ACD-1808-28A3-F198-B6C75609D80C}"/>
              </a:ext>
            </a:extLst>
          </p:cNvPr>
          <p:cNvSpPr txBox="1"/>
          <p:nvPr/>
        </p:nvSpPr>
        <p:spPr>
          <a:xfrm>
            <a:off x="876693" y="1382286"/>
            <a:ext cx="10624008" cy="4093428"/>
          </a:xfrm>
          <a:prstGeom prst="rect">
            <a:avLst/>
          </a:prstGeom>
          <a:noFill/>
        </p:spPr>
        <p:txBody>
          <a:bodyPr wrap="square">
            <a:spAutoFit/>
          </a:bodyPr>
          <a:lstStyle/>
          <a:p>
            <a:pPr algn="just"/>
            <a:r>
              <a:rPr lang="en-US" sz="2000" b="0" i="0" dirty="0">
                <a:effectLst/>
              </a:rPr>
              <a:t>Papaya, a tropical fruit cherished for its delectable taste and nutritional value, faces a substantial threat from various diseases that can significantly diminish crop yields. Conventional methods for </a:t>
            </a:r>
            <a:r>
              <a:rPr lang="en-US" sz="2000" b="1" i="0" dirty="0">
                <a:solidFill>
                  <a:schemeClr val="accent1"/>
                </a:solidFill>
                <a:effectLst/>
              </a:rPr>
              <a:t>disease detection </a:t>
            </a:r>
            <a:r>
              <a:rPr lang="en-US" sz="2000" b="0" i="0" dirty="0">
                <a:effectLst/>
              </a:rPr>
              <a:t>often prove inefficient and imprecise.</a:t>
            </a:r>
            <a:endParaRPr lang="en-US" sz="2000" dirty="0"/>
          </a:p>
          <a:p>
            <a:pPr algn="just"/>
            <a:endParaRPr lang="en-US" sz="2000" b="0" i="0" dirty="0">
              <a:effectLst/>
            </a:endParaRPr>
          </a:p>
          <a:p>
            <a:pPr algn="just"/>
            <a:r>
              <a:rPr lang="en-US" sz="2000" b="0" i="0" dirty="0">
                <a:effectLst/>
              </a:rPr>
              <a:t>In response to this challenge, our project is dedicated to harnessing the potential of machine learning to revolutionize papaya farming. We aim to develop a robust system employing advanced algorithms and data-driven techniques to accurately </a:t>
            </a:r>
            <a:r>
              <a:rPr lang="en-US" sz="2000" b="1" i="0" dirty="0">
                <a:solidFill>
                  <a:schemeClr val="accent1"/>
                </a:solidFill>
                <a:effectLst/>
              </a:rPr>
              <a:t>classify different diseases in papaya fruits</a:t>
            </a:r>
            <a:r>
              <a:rPr lang="en-US" sz="2000" b="0" i="0" dirty="0">
                <a:effectLst/>
              </a:rPr>
              <a:t>. This innovative solution has the potential to provide farmers with timely insights, enabling them to safeguard their crops and ensure more abundant yields. </a:t>
            </a:r>
          </a:p>
          <a:p>
            <a:pPr algn="just"/>
            <a:endParaRPr lang="en-US" sz="2000" dirty="0"/>
          </a:p>
          <a:p>
            <a:pPr algn="just"/>
            <a:r>
              <a:rPr lang="en-US" sz="2000" b="0" i="0" dirty="0">
                <a:effectLst/>
              </a:rPr>
              <a:t>Throughout this project, we will delve into the methodologies, tools, and outcomes of implementing</a:t>
            </a:r>
            <a:r>
              <a:rPr lang="en-US" sz="2000" b="1" i="0" dirty="0">
                <a:solidFill>
                  <a:schemeClr val="accent1"/>
                </a:solidFill>
                <a:effectLst/>
              </a:rPr>
              <a:t> Deep L</a:t>
            </a:r>
            <a:r>
              <a:rPr lang="en-US" sz="2000" b="1" dirty="0">
                <a:solidFill>
                  <a:schemeClr val="accent1"/>
                </a:solidFill>
              </a:rPr>
              <a:t>earning Techniques</a:t>
            </a:r>
            <a:r>
              <a:rPr lang="en-US" sz="2000" b="1" i="0" dirty="0">
                <a:solidFill>
                  <a:schemeClr val="accent1"/>
                </a:solidFill>
                <a:effectLst/>
              </a:rPr>
              <a:t> for papaya fruit classification</a:t>
            </a:r>
            <a:r>
              <a:rPr lang="en-US" sz="2000" b="0" i="0" dirty="0">
                <a:effectLst/>
              </a:rPr>
              <a:t>, thereby contributing to the progress of sustainable agriculture.</a:t>
            </a:r>
            <a:endParaRPr lang="en-IN" sz="2000" dirty="0"/>
          </a:p>
        </p:txBody>
      </p:sp>
      <p:sp>
        <p:nvSpPr>
          <p:cNvPr id="9" name="Slide Number Placeholder 6">
            <a:extLst>
              <a:ext uri="{FF2B5EF4-FFF2-40B4-BE49-F238E27FC236}">
                <a16:creationId xmlns:a16="http://schemas.microsoft.com/office/drawing/2014/main" id="{EC0C56A3-886B-D4BF-B379-ADA6CCC41BE9}"/>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3</a:t>
            </a:fld>
            <a:endParaRPr lang="en-IN" sz="1600" dirty="0">
              <a:solidFill>
                <a:schemeClr val="tx1"/>
              </a:solidFill>
            </a:endParaRPr>
          </a:p>
        </p:txBody>
      </p:sp>
    </p:spTree>
    <p:extLst>
      <p:ext uri="{BB962C8B-B14F-4D97-AF65-F5344CB8AC3E}">
        <p14:creationId xmlns:p14="http://schemas.microsoft.com/office/powerpoint/2010/main" val="35972119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555AC1-C321-F327-303E-65067C1C5C42}"/>
              </a:ext>
            </a:extLst>
          </p:cNvPr>
          <p:cNvSpPr txBox="1"/>
          <p:nvPr/>
        </p:nvSpPr>
        <p:spPr>
          <a:xfrm>
            <a:off x="558539" y="1298427"/>
            <a:ext cx="10725346" cy="779444"/>
          </a:xfrm>
          <a:prstGeom prst="rect">
            <a:avLst/>
          </a:prstGeom>
          <a:noFill/>
        </p:spPr>
        <p:txBody>
          <a:bodyPr wrap="square">
            <a:spAutoFit/>
          </a:bodyPr>
          <a:lstStyle/>
          <a:p>
            <a:pPr algn="just">
              <a:lnSpc>
                <a:spcPct val="115000"/>
              </a:lnSpc>
              <a:spcAft>
                <a:spcPts val="1000"/>
              </a:spcAft>
            </a:pPr>
            <a:r>
              <a:rPr lang="en-US" sz="2000" kern="100" dirty="0">
                <a:effectLst/>
                <a:ea typeface="Calibri" panose="020F0502020204030204" pitchFamily="34" charset="0"/>
                <a:cs typeface="Times New Roman" panose="02020603050405020304" pitchFamily="18" charset="0"/>
              </a:rPr>
              <a:t>Papaya fruit is known for its vibrant orange flesh, is a tropical delicacy. Rich in vitamins, minerals, and enzymes like papain, it offers a sweet, tropical flavor and numerous health benefits.</a:t>
            </a:r>
            <a:endParaRPr lang="en-US" sz="2000" kern="100" dirty="0">
              <a:ea typeface="Calibri" panose="020F0502020204030204" pitchFamily="34"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76CCE005-9924-3309-4CDF-327D414E1232}"/>
              </a:ext>
            </a:extLst>
          </p:cNvPr>
          <p:cNvGraphicFramePr>
            <a:graphicFrameLocks noGrp="1"/>
          </p:cNvGraphicFramePr>
          <p:nvPr>
            <p:extLst>
              <p:ext uri="{D42A27DB-BD31-4B8C-83A1-F6EECF244321}">
                <p14:modId xmlns:p14="http://schemas.microsoft.com/office/powerpoint/2010/main" val="3306475355"/>
              </p:ext>
            </p:extLst>
          </p:nvPr>
        </p:nvGraphicFramePr>
        <p:xfrm>
          <a:off x="0" y="6410270"/>
          <a:ext cx="12192000" cy="370840"/>
        </p:xfrm>
        <a:graphic>
          <a:graphicData uri="http://schemas.openxmlformats.org/drawingml/2006/table">
            <a:tbl>
              <a:tblPr bandRow="1">
                <a:tableStyleId>{2D5ABB26-0587-4C30-8999-92F81FD0307C}</a:tableStyleId>
              </a:tblPr>
              <a:tblGrid>
                <a:gridCol w="4064000">
                  <a:extLst>
                    <a:ext uri="{9D8B030D-6E8A-4147-A177-3AD203B41FA5}">
                      <a16:colId xmlns:a16="http://schemas.microsoft.com/office/drawing/2014/main" val="3769417319"/>
                    </a:ext>
                  </a:extLst>
                </a:gridCol>
                <a:gridCol w="4064000">
                  <a:extLst>
                    <a:ext uri="{9D8B030D-6E8A-4147-A177-3AD203B41FA5}">
                      <a16:colId xmlns:a16="http://schemas.microsoft.com/office/drawing/2014/main" val="479834036"/>
                    </a:ext>
                  </a:extLst>
                </a:gridCol>
                <a:gridCol w="4064000">
                  <a:extLst>
                    <a:ext uri="{9D8B030D-6E8A-4147-A177-3AD203B41FA5}">
                      <a16:colId xmlns:a16="http://schemas.microsoft.com/office/drawing/2014/main" val="620845781"/>
                    </a:ext>
                  </a:extLst>
                </a:gridCol>
              </a:tblGrid>
              <a:tr h="370840">
                <a:tc>
                  <a:txBody>
                    <a:bodyPr/>
                    <a:lstStyle/>
                    <a:p>
                      <a:pPr algn="ctr"/>
                      <a:endParaRPr lang="en-IN" sz="1800" b="1" dirty="0">
                        <a:solidFill>
                          <a:schemeClr val="tx1"/>
                        </a:solidFill>
                      </a:endParaRPr>
                    </a:p>
                  </a:txBody>
                  <a:tcPr anchor="ctr"/>
                </a:tc>
                <a:tc>
                  <a:txBody>
                    <a:bodyPr/>
                    <a:lstStyle/>
                    <a:p>
                      <a:pPr algn="ctr"/>
                      <a:endParaRPr lang="en-IN" sz="1800" b="1" dirty="0">
                        <a:solidFill>
                          <a:schemeClr val="tx1"/>
                        </a:solidFill>
                      </a:endParaRPr>
                    </a:p>
                  </a:txBody>
                  <a:tcPr anchor="ctr"/>
                </a:tc>
                <a:tc>
                  <a:txBody>
                    <a:bodyPr/>
                    <a:lstStyle/>
                    <a:p>
                      <a:pPr algn="ctr"/>
                      <a:r>
                        <a:rPr lang="en-IN" sz="1800" b="0" dirty="0">
                          <a:solidFill>
                            <a:schemeClr val="tx1"/>
                          </a:solidFill>
                        </a:rPr>
                        <a:t>                                                           4</a:t>
                      </a:r>
                    </a:p>
                  </a:txBody>
                  <a:tcPr anchor="ctr"/>
                </a:tc>
                <a:extLst>
                  <a:ext uri="{0D108BD9-81ED-4DB2-BD59-A6C34878D82A}">
                    <a16:rowId xmlns:a16="http://schemas.microsoft.com/office/drawing/2014/main" val="3169812624"/>
                  </a:ext>
                </a:extLst>
              </a:tr>
            </a:tbl>
          </a:graphicData>
        </a:graphic>
      </p:graphicFrame>
      <p:sp>
        <p:nvSpPr>
          <p:cNvPr id="5" name="TextBox 4">
            <a:extLst>
              <a:ext uri="{FF2B5EF4-FFF2-40B4-BE49-F238E27FC236}">
                <a16:creationId xmlns:a16="http://schemas.microsoft.com/office/drawing/2014/main" id="{7D947130-BCD2-E12B-C092-9FD2FA7A7B88}"/>
              </a:ext>
            </a:extLst>
          </p:cNvPr>
          <p:cNvSpPr txBox="1"/>
          <p:nvPr/>
        </p:nvSpPr>
        <p:spPr>
          <a:xfrm>
            <a:off x="558539" y="495717"/>
            <a:ext cx="11633461" cy="769441"/>
          </a:xfrm>
          <a:prstGeom prst="rect">
            <a:avLst/>
          </a:prstGeom>
          <a:noFill/>
        </p:spPr>
        <p:txBody>
          <a:bodyPr wrap="square">
            <a:spAutoFit/>
          </a:bodyPr>
          <a:lstStyle/>
          <a:p>
            <a:r>
              <a:rPr lang="en-IN" sz="4400" b="1" dirty="0"/>
              <a:t>Introduction</a:t>
            </a:r>
          </a:p>
        </p:txBody>
      </p:sp>
      <p:graphicFrame>
        <p:nvGraphicFramePr>
          <p:cNvPr id="6" name="Diagram 5">
            <a:extLst>
              <a:ext uri="{FF2B5EF4-FFF2-40B4-BE49-F238E27FC236}">
                <a16:creationId xmlns:a16="http://schemas.microsoft.com/office/drawing/2014/main" id="{9C312BA8-1671-D952-59CA-CC4736442A23}"/>
              </a:ext>
            </a:extLst>
          </p:cNvPr>
          <p:cNvGraphicFramePr/>
          <p:nvPr/>
        </p:nvGraphicFramePr>
        <p:xfrm>
          <a:off x="5363852" y="2111604"/>
          <a:ext cx="5920033" cy="4562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7CB1202B-8EB7-5831-6816-F902375F0FF6}"/>
              </a:ext>
            </a:extLst>
          </p:cNvPr>
          <p:cNvPicPr>
            <a:picLocks noChangeAspect="1"/>
          </p:cNvPicPr>
          <p:nvPr/>
        </p:nvPicPr>
        <p:blipFill>
          <a:blip r:embed="rId7"/>
          <a:stretch>
            <a:fillRect/>
          </a:stretch>
        </p:blipFill>
        <p:spPr>
          <a:xfrm>
            <a:off x="1073872" y="2390164"/>
            <a:ext cx="3381865" cy="3972119"/>
          </a:xfrm>
          <a:prstGeom prst="rect">
            <a:avLst/>
          </a:prstGeom>
        </p:spPr>
      </p:pic>
    </p:spTree>
    <p:extLst>
      <p:ext uri="{BB962C8B-B14F-4D97-AF65-F5344CB8AC3E}">
        <p14:creationId xmlns:p14="http://schemas.microsoft.com/office/powerpoint/2010/main" val="33473975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D2C261-E70C-2714-FA37-7D797C07B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474" y="2901774"/>
            <a:ext cx="6820494" cy="33201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6" name="Table 5">
            <a:extLst>
              <a:ext uri="{FF2B5EF4-FFF2-40B4-BE49-F238E27FC236}">
                <a16:creationId xmlns:a16="http://schemas.microsoft.com/office/drawing/2014/main" id="{BCD31950-7C2B-49B6-E5D8-F56913578F53}"/>
              </a:ext>
            </a:extLst>
          </p:cNvPr>
          <p:cNvGraphicFramePr>
            <a:graphicFrameLocks noGrp="1"/>
          </p:cNvGraphicFramePr>
          <p:nvPr/>
        </p:nvGraphicFramePr>
        <p:xfrm>
          <a:off x="7529005" y="2767330"/>
          <a:ext cx="4401503" cy="3589020"/>
        </p:xfrm>
        <a:graphic>
          <a:graphicData uri="http://schemas.openxmlformats.org/drawingml/2006/table">
            <a:tbl>
              <a:tblPr>
                <a:tableStyleId>{5C22544A-7EE6-4342-B048-85BDC9FD1C3A}</a:tableStyleId>
              </a:tblPr>
              <a:tblGrid>
                <a:gridCol w="540703">
                  <a:extLst>
                    <a:ext uri="{9D8B030D-6E8A-4147-A177-3AD203B41FA5}">
                      <a16:colId xmlns:a16="http://schemas.microsoft.com/office/drawing/2014/main" val="2604739732"/>
                    </a:ext>
                  </a:extLst>
                </a:gridCol>
                <a:gridCol w="2044700">
                  <a:extLst>
                    <a:ext uri="{9D8B030D-6E8A-4147-A177-3AD203B41FA5}">
                      <a16:colId xmlns:a16="http://schemas.microsoft.com/office/drawing/2014/main" val="1355545296"/>
                    </a:ext>
                  </a:extLst>
                </a:gridCol>
                <a:gridCol w="1816100">
                  <a:extLst>
                    <a:ext uri="{9D8B030D-6E8A-4147-A177-3AD203B41FA5}">
                      <a16:colId xmlns:a16="http://schemas.microsoft.com/office/drawing/2014/main" val="4215633747"/>
                    </a:ext>
                  </a:extLst>
                </a:gridCol>
              </a:tblGrid>
              <a:tr h="278870">
                <a:tc>
                  <a:txBody>
                    <a:bodyPr/>
                    <a:lstStyle/>
                    <a:p>
                      <a:pPr algn="ctr" fontAlgn="b"/>
                      <a:r>
                        <a:rPr lang="en-IN" sz="1800" b="1" u="none" strike="noStrike" dirty="0">
                          <a:effectLst/>
                        </a:rPr>
                        <a:t>Rank</a:t>
                      </a:r>
                      <a:endParaRPr lang="en-IN"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dirty="0">
                          <a:effectLst/>
                        </a:rPr>
                        <a:t>Country/Region</a:t>
                      </a:r>
                      <a:endParaRPr lang="en-IN"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dirty="0">
                          <a:effectLst/>
                        </a:rPr>
                        <a:t>Production in 2020 (tonnes)</a:t>
                      </a:r>
                      <a:endParaRPr lang="en-IN"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88239798"/>
                  </a:ext>
                </a:extLst>
              </a:tr>
              <a:tr h="278870">
                <a:tc>
                  <a:txBody>
                    <a:bodyPr/>
                    <a:lstStyle/>
                    <a:p>
                      <a:pPr algn="ctr" fontAlgn="ctr"/>
                      <a:r>
                        <a:rPr lang="en-IN" sz="1800" u="none" strike="noStrike">
                          <a:effectLst/>
                        </a:rPr>
                        <a:t>1</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dirty="0">
                          <a:effectLst/>
                        </a:rPr>
                        <a:t> India</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60,11,000</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559800392"/>
                  </a:ext>
                </a:extLst>
              </a:tr>
              <a:tr h="278870">
                <a:tc>
                  <a:txBody>
                    <a:bodyPr/>
                    <a:lstStyle/>
                    <a:p>
                      <a:pPr algn="ctr" fontAlgn="ctr"/>
                      <a:r>
                        <a:rPr lang="en-IN" sz="1800" u="none" strike="noStrike">
                          <a:effectLst/>
                        </a:rPr>
                        <a:t>2</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dirty="0">
                          <a:effectLst/>
                        </a:rPr>
                        <a:t> Dominican Republic</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dirty="0">
                          <a:effectLst/>
                        </a:rPr>
                        <a:t>12,71,303</a:t>
                      </a:r>
                      <a:endParaRPr lang="en-IN" sz="1800" b="0" i="0" u="none" strike="noStrike" dirty="0">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220536471"/>
                  </a:ext>
                </a:extLst>
              </a:tr>
              <a:tr h="278870">
                <a:tc>
                  <a:txBody>
                    <a:bodyPr/>
                    <a:lstStyle/>
                    <a:p>
                      <a:pPr algn="ctr" fontAlgn="ctr"/>
                      <a:r>
                        <a:rPr lang="en-IN" sz="1800" u="none" strike="noStrike">
                          <a:effectLst/>
                        </a:rPr>
                        <a:t>3</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dirty="0">
                          <a:effectLst/>
                        </a:rPr>
                        <a:t> Brazil</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12,35,003</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3696127"/>
                  </a:ext>
                </a:extLst>
              </a:tr>
              <a:tr h="278870">
                <a:tc>
                  <a:txBody>
                    <a:bodyPr/>
                    <a:lstStyle/>
                    <a:p>
                      <a:pPr algn="ctr" fontAlgn="ctr"/>
                      <a:r>
                        <a:rPr lang="en-IN" sz="1800" u="none" strike="noStrike">
                          <a:effectLst/>
                        </a:rPr>
                        <a:t>4</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a:effectLst/>
                        </a:rPr>
                        <a:t> Mexico</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dirty="0">
                          <a:effectLst/>
                        </a:rPr>
                        <a:t>11,17,437</a:t>
                      </a:r>
                      <a:endParaRPr lang="en-IN" sz="1800" b="0" i="0" u="none" strike="noStrike" dirty="0">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15827870"/>
                  </a:ext>
                </a:extLst>
              </a:tr>
              <a:tr h="278870">
                <a:tc>
                  <a:txBody>
                    <a:bodyPr/>
                    <a:lstStyle/>
                    <a:p>
                      <a:pPr algn="ctr" fontAlgn="ctr"/>
                      <a:r>
                        <a:rPr lang="en-IN" sz="1800" u="none" strike="noStrike">
                          <a:effectLst/>
                        </a:rPr>
                        <a:t>5</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dirty="0">
                          <a:effectLst/>
                        </a:rPr>
                        <a:t> Indonesia</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10,16,388</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550575291"/>
                  </a:ext>
                </a:extLst>
              </a:tr>
              <a:tr h="278870">
                <a:tc>
                  <a:txBody>
                    <a:bodyPr/>
                    <a:lstStyle/>
                    <a:p>
                      <a:pPr algn="ctr" fontAlgn="ctr"/>
                      <a:r>
                        <a:rPr lang="en-IN" sz="1800" u="none" strike="noStrike">
                          <a:effectLst/>
                        </a:rPr>
                        <a:t>6</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a:effectLst/>
                        </a:rPr>
                        <a:t> Nigeria</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8,77,120</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27222197"/>
                  </a:ext>
                </a:extLst>
              </a:tr>
              <a:tr h="278870">
                <a:tc>
                  <a:txBody>
                    <a:bodyPr/>
                    <a:lstStyle/>
                    <a:p>
                      <a:pPr algn="ctr" fontAlgn="ctr"/>
                      <a:r>
                        <a:rPr lang="en-IN" sz="1800" u="none" strike="noStrike">
                          <a:effectLst/>
                        </a:rPr>
                        <a:t>7</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US" sz="1600" u="none" strike="noStrike">
                          <a:effectLst/>
                        </a:rPr>
                        <a:t> Democratic Republic of the Congo</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2,10,000</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84695841"/>
                  </a:ext>
                </a:extLst>
              </a:tr>
              <a:tr h="278870">
                <a:tc>
                  <a:txBody>
                    <a:bodyPr/>
                    <a:lstStyle/>
                    <a:p>
                      <a:pPr algn="ctr" fontAlgn="ctr"/>
                      <a:r>
                        <a:rPr lang="en-IN" sz="1800" u="none" strike="noStrike">
                          <a:effectLst/>
                        </a:rPr>
                        <a:t>8</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a:effectLst/>
                        </a:rPr>
                        <a:t> Colombia</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1,94,332</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50136390"/>
                  </a:ext>
                </a:extLst>
              </a:tr>
              <a:tr h="278870">
                <a:tc>
                  <a:txBody>
                    <a:bodyPr/>
                    <a:lstStyle/>
                    <a:p>
                      <a:pPr algn="ctr" fontAlgn="ctr"/>
                      <a:r>
                        <a:rPr lang="en-IN" sz="1800" u="none" strike="noStrike">
                          <a:effectLst/>
                        </a:rPr>
                        <a:t>9</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a:effectLst/>
                        </a:rPr>
                        <a:t> Peru</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1,86,508</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69091472"/>
                  </a:ext>
                </a:extLst>
              </a:tr>
              <a:tr h="278870">
                <a:tc>
                  <a:txBody>
                    <a:bodyPr/>
                    <a:lstStyle/>
                    <a:p>
                      <a:pPr algn="ctr" fontAlgn="ctr"/>
                      <a:r>
                        <a:rPr lang="en-IN" sz="1800" u="none" strike="noStrike">
                          <a:effectLst/>
                        </a:rPr>
                        <a:t>10</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a:effectLst/>
                        </a:rPr>
                        <a:t> Thailand</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dirty="0">
                          <a:effectLst/>
                        </a:rPr>
                        <a:t>1,64,360</a:t>
                      </a:r>
                      <a:endParaRPr lang="en-IN" sz="1800" b="0" i="0" u="none" strike="noStrike" dirty="0">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49493462"/>
                  </a:ext>
                </a:extLst>
              </a:tr>
            </a:tbl>
          </a:graphicData>
        </a:graphic>
      </p:graphicFrame>
      <p:sp>
        <p:nvSpPr>
          <p:cNvPr id="11" name="TextBox 10">
            <a:extLst>
              <a:ext uri="{FF2B5EF4-FFF2-40B4-BE49-F238E27FC236}">
                <a16:creationId xmlns:a16="http://schemas.microsoft.com/office/drawing/2014/main" id="{7E0E83C7-5898-0CA4-DD8E-2F66FD89E779}"/>
              </a:ext>
            </a:extLst>
          </p:cNvPr>
          <p:cNvSpPr txBox="1"/>
          <p:nvPr/>
        </p:nvSpPr>
        <p:spPr>
          <a:xfrm>
            <a:off x="7529005" y="6326331"/>
            <a:ext cx="914400" cy="307777"/>
          </a:xfrm>
          <a:prstGeom prst="rect">
            <a:avLst/>
          </a:prstGeom>
          <a:noFill/>
        </p:spPr>
        <p:txBody>
          <a:bodyPr wrap="square" rtlCol="0">
            <a:spAutoFit/>
          </a:bodyPr>
          <a:lstStyle/>
          <a:p>
            <a:r>
              <a:rPr lang="en-IN" sz="1400" b="1" dirty="0">
                <a:hlinkClick r:id="rId3"/>
              </a:rPr>
              <a:t>Source</a:t>
            </a:r>
            <a:endParaRPr lang="en-IN" sz="1400" b="1" dirty="0"/>
          </a:p>
        </p:txBody>
      </p:sp>
      <p:sp>
        <p:nvSpPr>
          <p:cNvPr id="4" name="TextBox 3">
            <a:extLst>
              <a:ext uri="{FF2B5EF4-FFF2-40B4-BE49-F238E27FC236}">
                <a16:creationId xmlns:a16="http://schemas.microsoft.com/office/drawing/2014/main" id="{CDB14A31-E17D-AAD3-27FE-A802BE700F44}"/>
              </a:ext>
            </a:extLst>
          </p:cNvPr>
          <p:cNvSpPr txBox="1"/>
          <p:nvPr/>
        </p:nvSpPr>
        <p:spPr>
          <a:xfrm>
            <a:off x="691742" y="1642301"/>
            <a:ext cx="6216976" cy="392159"/>
          </a:xfrm>
          <a:prstGeom prst="rect">
            <a:avLst/>
          </a:prstGeom>
          <a:noFill/>
        </p:spPr>
        <p:txBody>
          <a:bodyPr wrap="square">
            <a:spAutoFit/>
          </a:bodyPr>
          <a:lstStyle/>
          <a:p>
            <a:pPr algn="just">
              <a:lnSpc>
                <a:spcPct val="115000"/>
              </a:lnSpc>
              <a:spcAft>
                <a:spcPts val="10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7BB5B54-2BA9-4F24-1FBA-840DBC12800A}"/>
              </a:ext>
            </a:extLst>
          </p:cNvPr>
          <p:cNvSpPr txBox="1"/>
          <p:nvPr/>
        </p:nvSpPr>
        <p:spPr>
          <a:xfrm>
            <a:off x="339365" y="1309189"/>
            <a:ext cx="6446805" cy="369332"/>
          </a:xfrm>
          <a:prstGeom prst="rect">
            <a:avLst/>
          </a:prstGeom>
          <a:noFill/>
        </p:spPr>
        <p:txBody>
          <a:bodyPr wrap="square">
            <a:spAutoFit/>
          </a:bodyPr>
          <a:lstStyle/>
          <a:p>
            <a:r>
              <a:rPr lang="en-IN" b="1" i="0" dirty="0">
                <a:solidFill>
                  <a:srgbClr val="004673"/>
                </a:solidFill>
                <a:effectLst/>
                <a:latin typeface="Arial" panose="020B0604020202020204" pitchFamily="34" charset="0"/>
              </a:rPr>
              <a:t>Production of PAPAYA in World</a:t>
            </a:r>
            <a:endParaRPr lang="en-IN" dirty="0"/>
          </a:p>
        </p:txBody>
      </p:sp>
      <p:sp>
        <p:nvSpPr>
          <p:cNvPr id="8" name="TextBox 7">
            <a:extLst>
              <a:ext uri="{FF2B5EF4-FFF2-40B4-BE49-F238E27FC236}">
                <a16:creationId xmlns:a16="http://schemas.microsoft.com/office/drawing/2014/main" id="{D2062BE3-3231-3B7F-2DD8-8E063F300FCD}"/>
              </a:ext>
            </a:extLst>
          </p:cNvPr>
          <p:cNvSpPr txBox="1"/>
          <p:nvPr/>
        </p:nvSpPr>
        <p:spPr>
          <a:xfrm>
            <a:off x="339364" y="1696068"/>
            <a:ext cx="11591143" cy="1015663"/>
          </a:xfrm>
          <a:prstGeom prst="rect">
            <a:avLst/>
          </a:prstGeom>
          <a:noFill/>
        </p:spPr>
        <p:txBody>
          <a:bodyPr wrap="square">
            <a:spAutoFit/>
          </a:bodyPr>
          <a:lstStyle/>
          <a:p>
            <a:r>
              <a:rPr lang="en-US" sz="2000" kern="100" dirty="0">
                <a:effectLst/>
                <a:latin typeface="Calibri" panose="020F0502020204030204" pitchFamily="34" charset="0"/>
                <a:ea typeface="Calibri" panose="020F0502020204030204" pitchFamily="34" charset="0"/>
                <a:cs typeface="Times New Roman" panose="02020603050405020304" pitchFamily="18" charset="0"/>
              </a:rPr>
              <a:t>India leads the world in papaya production.</a:t>
            </a:r>
            <a:endParaRPr lang="en-US" sz="2000" dirty="0">
              <a:latin typeface="Google Sans"/>
            </a:endParaRPr>
          </a:p>
          <a:p>
            <a:r>
              <a:rPr lang="en-US" sz="2000" dirty="0">
                <a:latin typeface="Google Sans"/>
              </a:rPr>
              <a:t>A</a:t>
            </a:r>
            <a:r>
              <a:rPr lang="en-US" sz="2000" b="0" i="0" dirty="0">
                <a:effectLst/>
                <a:latin typeface="Google Sans"/>
              </a:rPr>
              <a:t>ccording to the Food and Agriculture Organization (FAO), India contributes over 43% of the world's total papaya production. </a:t>
            </a:r>
            <a:endParaRPr lang="en-IN" sz="2000" dirty="0"/>
          </a:p>
        </p:txBody>
      </p:sp>
      <p:graphicFrame>
        <p:nvGraphicFramePr>
          <p:cNvPr id="3" name="Table 2">
            <a:extLst>
              <a:ext uri="{FF2B5EF4-FFF2-40B4-BE49-F238E27FC236}">
                <a16:creationId xmlns:a16="http://schemas.microsoft.com/office/drawing/2014/main" id="{6559692D-C0FF-2E9A-B080-BB35C18E7ED6}"/>
              </a:ext>
            </a:extLst>
          </p:cNvPr>
          <p:cNvGraphicFramePr>
            <a:graphicFrameLocks noGrp="1"/>
          </p:cNvGraphicFramePr>
          <p:nvPr>
            <p:extLst>
              <p:ext uri="{D42A27DB-BD31-4B8C-83A1-F6EECF244321}">
                <p14:modId xmlns:p14="http://schemas.microsoft.com/office/powerpoint/2010/main" val="2142057974"/>
              </p:ext>
            </p:extLst>
          </p:nvPr>
        </p:nvGraphicFramePr>
        <p:xfrm>
          <a:off x="0" y="6369837"/>
          <a:ext cx="12192000" cy="370840"/>
        </p:xfrm>
        <a:graphic>
          <a:graphicData uri="http://schemas.openxmlformats.org/drawingml/2006/table">
            <a:tbl>
              <a:tblPr bandRow="1">
                <a:tableStyleId>{2D5ABB26-0587-4C30-8999-92F81FD0307C}</a:tableStyleId>
              </a:tblPr>
              <a:tblGrid>
                <a:gridCol w="4064000">
                  <a:extLst>
                    <a:ext uri="{9D8B030D-6E8A-4147-A177-3AD203B41FA5}">
                      <a16:colId xmlns:a16="http://schemas.microsoft.com/office/drawing/2014/main" val="3769417319"/>
                    </a:ext>
                  </a:extLst>
                </a:gridCol>
                <a:gridCol w="4064000">
                  <a:extLst>
                    <a:ext uri="{9D8B030D-6E8A-4147-A177-3AD203B41FA5}">
                      <a16:colId xmlns:a16="http://schemas.microsoft.com/office/drawing/2014/main" val="479834036"/>
                    </a:ext>
                  </a:extLst>
                </a:gridCol>
                <a:gridCol w="4064000">
                  <a:extLst>
                    <a:ext uri="{9D8B030D-6E8A-4147-A177-3AD203B41FA5}">
                      <a16:colId xmlns:a16="http://schemas.microsoft.com/office/drawing/2014/main" val="620845781"/>
                    </a:ext>
                  </a:extLst>
                </a:gridCol>
              </a:tblGrid>
              <a:tr h="370840">
                <a:tc>
                  <a:txBody>
                    <a:bodyPr/>
                    <a:lstStyle/>
                    <a:p>
                      <a:pPr algn="ctr"/>
                      <a:endParaRPr lang="en-IN" sz="1800" b="1" dirty="0">
                        <a:solidFill>
                          <a:schemeClr val="tx1"/>
                        </a:solidFill>
                      </a:endParaRPr>
                    </a:p>
                  </a:txBody>
                  <a:tcPr anchor="ctr"/>
                </a:tc>
                <a:tc>
                  <a:txBody>
                    <a:bodyPr/>
                    <a:lstStyle/>
                    <a:p>
                      <a:pPr algn="ctr"/>
                      <a:endParaRPr lang="en-IN" sz="1800" b="1" dirty="0">
                        <a:solidFill>
                          <a:schemeClr val="tx1"/>
                        </a:solidFill>
                      </a:endParaRPr>
                    </a:p>
                  </a:txBody>
                  <a:tcPr anchor="ctr"/>
                </a:tc>
                <a:tc>
                  <a:txBody>
                    <a:bodyPr/>
                    <a:lstStyle/>
                    <a:p>
                      <a:pPr algn="ctr"/>
                      <a:r>
                        <a:rPr lang="en-IN" sz="1800" b="0" dirty="0">
                          <a:solidFill>
                            <a:schemeClr val="tx1"/>
                          </a:solidFill>
                        </a:rPr>
                        <a:t>                                                           5</a:t>
                      </a:r>
                    </a:p>
                  </a:txBody>
                  <a:tcPr anchor="ctr"/>
                </a:tc>
                <a:extLst>
                  <a:ext uri="{0D108BD9-81ED-4DB2-BD59-A6C34878D82A}">
                    <a16:rowId xmlns:a16="http://schemas.microsoft.com/office/drawing/2014/main" val="3169812624"/>
                  </a:ext>
                </a:extLst>
              </a:tr>
            </a:tbl>
          </a:graphicData>
        </a:graphic>
      </p:graphicFrame>
      <p:sp>
        <p:nvSpPr>
          <p:cNvPr id="9" name="TextBox 8">
            <a:extLst>
              <a:ext uri="{FF2B5EF4-FFF2-40B4-BE49-F238E27FC236}">
                <a16:creationId xmlns:a16="http://schemas.microsoft.com/office/drawing/2014/main" id="{7E5042FC-6396-2C01-339A-D333D7B68A45}"/>
              </a:ext>
            </a:extLst>
          </p:cNvPr>
          <p:cNvSpPr txBox="1"/>
          <p:nvPr/>
        </p:nvSpPr>
        <p:spPr>
          <a:xfrm>
            <a:off x="339365" y="495717"/>
            <a:ext cx="11852635" cy="769441"/>
          </a:xfrm>
          <a:prstGeom prst="rect">
            <a:avLst/>
          </a:prstGeom>
          <a:noFill/>
        </p:spPr>
        <p:txBody>
          <a:bodyPr wrap="square">
            <a:spAutoFit/>
          </a:bodyPr>
          <a:lstStyle/>
          <a:p>
            <a:r>
              <a:rPr lang="en-IN" sz="4400" b="1" dirty="0"/>
              <a:t>Introduction</a:t>
            </a:r>
          </a:p>
        </p:txBody>
      </p:sp>
    </p:spTree>
    <p:extLst>
      <p:ext uri="{BB962C8B-B14F-4D97-AF65-F5344CB8AC3E}">
        <p14:creationId xmlns:p14="http://schemas.microsoft.com/office/powerpoint/2010/main" val="1440548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B9205C-8EAD-A980-252A-F0DD62306BD8}"/>
              </a:ext>
            </a:extLst>
          </p:cNvPr>
          <p:cNvSpPr txBox="1"/>
          <p:nvPr/>
        </p:nvSpPr>
        <p:spPr>
          <a:xfrm>
            <a:off x="3408914" y="1709725"/>
            <a:ext cx="3708323" cy="369332"/>
          </a:xfrm>
          <a:prstGeom prst="rect">
            <a:avLst/>
          </a:prstGeom>
          <a:noFill/>
        </p:spPr>
        <p:txBody>
          <a:bodyPr wrap="square">
            <a:spAutoFit/>
          </a:bodyPr>
          <a:lstStyle/>
          <a:p>
            <a:r>
              <a:rPr lang="en-IN" b="1" i="0" dirty="0">
                <a:solidFill>
                  <a:srgbClr val="004673"/>
                </a:solidFill>
                <a:effectLst/>
                <a:latin typeface="Arial" panose="020B0604020202020204" pitchFamily="34" charset="0"/>
              </a:rPr>
              <a:t>Production of PAPAYA in INDIA</a:t>
            </a:r>
            <a:endParaRPr lang="en-IN" dirty="0"/>
          </a:p>
        </p:txBody>
      </p:sp>
      <p:graphicFrame>
        <p:nvGraphicFramePr>
          <p:cNvPr id="4" name="Table 3">
            <a:extLst>
              <a:ext uri="{FF2B5EF4-FFF2-40B4-BE49-F238E27FC236}">
                <a16:creationId xmlns:a16="http://schemas.microsoft.com/office/drawing/2014/main" id="{18C6FAA5-BD05-5952-6329-B01757B9911A}"/>
              </a:ext>
            </a:extLst>
          </p:cNvPr>
          <p:cNvGraphicFramePr>
            <a:graphicFrameLocks noGrp="1"/>
          </p:cNvGraphicFramePr>
          <p:nvPr/>
        </p:nvGraphicFramePr>
        <p:xfrm>
          <a:off x="7173798" y="131850"/>
          <a:ext cx="4659089" cy="6155385"/>
        </p:xfrm>
        <a:graphic>
          <a:graphicData uri="http://schemas.openxmlformats.org/drawingml/2006/table">
            <a:tbl>
              <a:tblPr>
                <a:tableStyleId>{5C22544A-7EE6-4342-B048-85BDC9FD1C3A}</a:tableStyleId>
              </a:tblPr>
              <a:tblGrid>
                <a:gridCol w="586767">
                  <a:extLst>
                    <a:ext uri="{9D8B030D-6E8A-4147-A177-3AD203B41FA5}">
                      <a16:colId xmlns:a16="http://schemas.microsoft.com/office/drawing/2014/main" val="502346756"/>
                    </a:ext>
                  </a:extLst>
                </a:gridCol>
                <a:gridCol w="1593517">
                  <a:extLst>
                    <a:ext uri="{9D8B030D-6E8A-4147-A177-3AD203B41FA5}">
                      <a16:colId xmlns:a16="http://schemas.microsoft.com/office/drawing/2014/main" val="1578350009"/>
                    </a:ext>
                  </a:extLst>
                </a:gridCol>
                <a:gridCol w="1097756">
                  <a:extLst>
                    <a:ext uri="{9D8B030D-6E8A-4147-A177-3AD203B41FA5}">
                      <a16:colId xmlns:a16="http://schemas.microsoft.com/office/drawing/2014/main" val="4173524754"/>
                    </a:ext>
                  </a:extLst>
                </a:gridCol>
                <a:gridCol w="1381049">
                  <a:extLst>
                    <a:ext uri="{9D8B030D-6E8A-4147-A177-3AD203B41FA5}">
                      <a16:colId xmlns:a16="http://schemas.microsoft.com/office/drawing/2014/main" val="1252013767"/>
                    </a:ext>
                  </a:extLst>
                </a:gridCol>
              </a:tblGrid>
              <a:tr h="195186">
                <a:tc>
                  <a:txBody>
                    <a:bodyPr/>
                    <a:lstStyle/>
                    <a:p>
                      <a:pPr algn="ctr" fontAlgn="ctr"/>
                      <a:r>
                        <a:rPr lang="en-IN" sz="1400" b="1" u="none" strike="noStrike" dirty="0">
                          <a:solidFill>
                            <a:schemeClr val="tx1"/>
                          </a:solidFill>
                          <a:effectLst/>
                          <a:latin typeface="+mn-lt"/>
                        </a:rPr>
                        <a:t>Sr No.</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b="1" u="none" strike="noStrike" dirty="0">
                          <a:solidFill>
                            <a:schemeClr val="tx1"/>
                          </a:solidFill>
                          <a:effectLst/>
                          <a:latin typeface="+mn-lt"/>
                        </a:rPr>
                        <a:t>State</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b="1" u="none" strike="noStrike" dirty="0">
                          <a:solidFill>
                            <a:schemeClr val="tx1"/>
                          </a:solidFill>
                          <a:effectLst/>
                          <a:latin typeface="+mn-lt"/>
                        </a:rPr>
                        <a:t>Production </a:t>
                      </a:r>
                      <a:r>
                        <a:rPr lang="en-IN" sz="1400" b="1" i="0" dirty="0">
                          <a:solidFill>
                            <a:schemeClr val="tx1"/>
                          </a:solidFill>
                          <a:effectLst/>
                          <a:latin typeface="+mn-lt"/>
                        </a:rPr>
                        <a:t>(000 Tonnes)</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b="1" u="none" strike="noStrike" dirty="0">
                          <a:solidFill>
                            <a:schemeClr val="tx1"/>
                          </a:solidFill>
                          <a:effectLst/>
                          <a:latin typeface="+mn-lt"/>
                        </a:rPr>
                        <a:t>Share(%)</a:t>
                      </a:r>
                      <a:endParaRPr lang="en-IN" sz="1400" b="1"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2314671869"/>
                  </a:ext>
                </a:extLst>
              </a:tr>
              <a:tr h="195186">
                <a:tc>
                  <a:txBody>
                    <a:bodyPr/>
                    <a:lstStyle/>
                    <a:p>
                      <a:pPr algn="ctr" fontAlgn="ctr"/>
                      <a:r>
                        <a:rPr lang="en-IN" sz="1400" u="none" strike="noStrike" dirty="0">
                          <a:solidFill>
                            <a:schemeClr val="tx1"/>
                          </a:solidFill>
                          <a:effectLst/>
                          <a:latin typeface="+mn-lt"/>
                        </a:rPr>
                        <a:t>1</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Andhra Pradesh</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1,503.18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26.17</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760460566"/>
                  </a:ext>
                </a:extLst>
              </a:tr>
              <a:tr h="195186">
                <a:tc>
                  <a:txBody>
                    <a:bodyPr/>
                    <a:lstStyle/>
                    <a:p>
                      <a:pPr algn="ctr" fontAlgn="ctr"/>
                      <a:r>
                        <a:rPr lang="en-IN" sz="1400" u="none" strike="noStrike" dirty="0">
                          <a:solidFill>
                            <a:schemeClr val="tx1"/>
                          </a:solidFill>
                          <a:effectLst/>
                          <a:latin typeface="+mn-lt"/>
                        </a:rPr>
                        <a:t>2</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Gujarat</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1,107.88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19.29</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2877552494"/>
                  </a:ext>
                </a:extLst>
              </a:tr>
              <a:tr h="195186">
                <a:tc>
                  <a:txBody>
                    <a:bodyPr/>
                    <a:lstStyle/>
                    <a:p>
                      <a:pPr algn="ctr" fontAlgn="ctr"/>
                      <a:r>
                        <a:rPr lang="en-IN" sz="1400" u="none" strike="noStrike" dirty="0">
                          <a:solidFill>
                            <a:schemeClr val="tx1"/>
                          </a:solidFill>
                          <a:effectLst/>
                          <a:latin typeface="+mn-lt"/>
                        </a:rPr>
                        <a:t>3</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Maharashtra</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496.12</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8.64</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796323377"/>
                  </a:ext>
                </a:extLst>
              </a:tr>
              <a:tr h="195186">
                <a:tc>
                  <a:txBody>
                    <a:bodyPr/>
                    <a:lstStyle/>
                    <a:p>
                      <a:pPr algn="ctr" fontAlgn="ctr"/>
                      <a:r>
                        <a:rPr lang="en-IN" sz="1400" u="none" strike="noStrike">
                          <a:solidFill>
                            <a:schemeClr val="tx1"/>
                          </a:solidFill>
                          <a:effectLst/>
                          <a:latin typeface="+mn-lt"/>
                        </a:rPr>
                        <a:t>4</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Karnataka</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491.95</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8.56</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478736311"/>
                  </a:ext>
                </a:extLst>
              </a:tr>
              <a:tr h="195186">
                <a:tc>
                  <a:txBody>
                    <a:bodyPr/>
                    <a:lstStyle/>
                    <a:p>
                      <a:pPr algn="ctr" fontAlgn="ctr"/>
                      <a:r>
                        <a:rPr lang="en-IN" sz="1400" u="none" strike="noStrike">
                          <a:solidFill>
                            <a:schemeClr val="tx1"/>
                          </a:solidFill>
                          <a:effectLst/>
                          <a:latin typeface="+mn-lt"/>
                        </a:rPr>
                        <a:t>5</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Madhya Pradesh</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489.08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8.51</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1184446788"/>
                  </a:ext>
                </a:extLst>
              </a:tr>
              <a:tr h="195186">
                <a:tc>
                  <a:txBody>
                    <a:bodyPr/>
                    <a:lstStyle/>
                    <a:p>
                      <a:pPr algn="ctr" fontAlgn="ctr"/>
                      <a:r>
                        <a:rPr lang="en-IN" sz="1400" u="none" strike="noStrike">
                          <a:solidFill>
                            <a:schemeClr val="tx1"/>
                          </a:solidFill>
                          <a:effectLst/>
                          <a:latin typeface="+mn-lt"/>
                        </a:rPr>
                        <a:t>6</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Chattisgarh</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379.56</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6.61</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483293263"/>
                  </a:ext>
                </a:extLst>
              </a:tr>
              <a:tr h="195186">
                <a:tc>
                  <a:txBody>
                    <a:bodyPr/>
                    <a:lstStyle/>
                    <a:p>
                      <a:pPr algn="ctr" fontAlgn="ctr"/>
                      <a:r>
                        <a:rPr lang="en-IN" sz="1400" u="none" strike="noStrike">
                          <a:solidFill>
                            <a:schemeClr val="tx1"/>
                          </a:solidFill>
                          <a:effectLst/>
                          <a:latin typeface="+mn-lt"/>
                        </a:rPr>
                        <a:t>7</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West Bengal</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299.79</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5.22</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1706475156"/>
                  </a:ext>
                </a:extLst>
              </a:tr>
              <a:tr h="195186">
                <a:tc>
                  <a:txBody>
                    <a:bodyPr/>
                    <a:lstStyle/>
                    <a:p>
                      <a:pPr algn="ctr" fontAlgn="ctr"/>
                      <a:r>
                        <a:rPr lang="en-IN" sz="1400" u="none" strike="noStrike">
                          <a:solidFill>
                            <a:schemeClr val="tx1"/>
                          </a:solidFill>
                          <a:effectLst/>
                          <a:latin typeface="+mn-lt"/>
                        </a:rPr>
                        <a:t>8</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Jharkhand</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178.88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3.11</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497921385"/>
                  </a:ext>
                </a:extLst>
              </a:tr>
              <a:tr h="195186">
                <a:tc>
                  <a:txBody>
                    <a:bodyPr/>
                    <a:lstStyle/>
                    <a:p>
                      <a:pPr algn="ctr" fontAlgn="ctr"/>
                      <a:r>
                        <a:rPr lang="en-IN" sz="1400" u="none" strike="noStrike">
                          <a:solidFill>
                            <a:schemeClr val="tx1"/>
                          </a:solidFill>
                          <a:effectLst/>
                          <a:latin typeface="+mn-lt"/>
                        </a:rPr>
                        <a:t>9</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Assam</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152.72</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2.66</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372472530"/>
                  </a:ext>
                </a:extLst>
              </a:tr>
              <a:tr h="195186">
                <a:tc>
                  <a:txBody>
                    <a:bodyPr/>
                    <a:lstStyle/>
                    <a:p>
                      <a:pPr algn="ctr" fontAlgn="ctr"/>
                      <a:r>
                        <a:rPr lang="en-IN" sz="1400" u="none" strike="noStrike" dirty="0">
                          <a:solidFill>
                            <a:schemeClr val="tx1"/>
                          </a:solidFill>
                          <a:effectLst/>
                          <a:latin typeface="+mn-lt"/>
                        </a:rPr>
                        <a:t>10</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Telangana</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122.51</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2.13</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145630404"/>
                  </a:ext>
                </a:extLst>
              </a:tr>
              <a:tr h="195186">
                <a:tc>
                  <a:txBody>
                    <a:bodyPr/>
                    <a:lstStyle/>
                    <a:p>
                      <a:pPr algn="ctr" fontAlgn="ctr"/>
                      <a:r>
                        <a:rPr lang="en-IN" sz="1400" u="none" strike="noStrike">
                          <a:solidFill>
                            <a:schemeClr val="tx1"/>
                          </a:solidFill>
                          <a:effectLst/>
                          <a:latin typeface="+mn-lt"/>
                        </a:rPr>
                        <a:t>11</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Uttar Pradesh</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111.85</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1.95</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2596676846"/>
                  </a:ext>
                </a:extLst>
              </a:tr>
              <a:tr h="195186">
                <a:tc>
                  <a:txBody>
                    <a:bodyPr/>
                    <a:lstStyle/>
                    <a:p>
                      <a:pPr algn="ctr" fontAlgn="ctr"/>
                      <a:r>
                        <a:rPr lang="en-IN" sz="1400" u="none" strike="noStrike">
                          <a:solidFill>
                            <a:schemeClr val="tx1"/>
                          </a:solidFill>
                          <a:effectLst/>
                          <a:latin typeface="+mn-lt"/>
                        </a:rPr>
                        <a:t>12</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Kerala</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106.61</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1.86</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2845618074"/>
                  </a:ext>
                </a:extLst>
              </a:tr>
              <a:tr h="195186">
                <a:tc>
                  <a:txBody>
                    <a:bodyPr/>
                    <a:lstStyle/>
                    <a:p>
                      <a:pPr algn="ctr" fontAlgn="ctr"/>
                      <a:r>
                        <a:rPr lang="en-IN" sz="1400" u="none" strike="noStrike">
                          <a:solidFill>
                            <a:schemeClr val="tx1"/>
                          </a:solidFill>
                          <a:effectLst/>
                          <a:latin typeface="+mn-lt"/>
                        </a:rPr>
                        <a:t>13</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Orissa</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100.58</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1.75</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732536399"/>
                  </a:ext>
                </a:extLst>
              </a:tr>
              <a:tr h="195186">
                <a:tc>
                  <a:txBody>
                    <a:bodyPr/>
                    <a:lstStyle/>
                    <a:p>
                      <a:pPr algn="ctr" fontAlgn="ctr"/>
                      <a:r>
                        <a:rPr lang="en-IN" sz="1400" u="none" strike="noStrike">
                          <a:solidFill>
                            <a:schemeClr val="tx1"/>
                          </a:solidFill>
                          <a:effectLst/>
                          <a:latin typeface="+mn-lt"/>
                        </a:rPr>
                        <a:t>14</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Bihar</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95.84</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1.67</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2352834235"/>
                  </a:ext>
                </a:extLst>
              </a:tr>
              <a:tr h="195186">
                <a:tc>
                  <a:txBody>
                    <a:bodyPr/>
                    <a:lstStyle/>
                    <a:p>
                      <a:pPr algn="ctr" fontAlgn="ctr"/>
                      <a:r>
                        <a:rPr lang="en-IN" sz="1400" u="none" strike="noStrike">
                          <a:solidFill>
                            <a:schemeClr val="tx1"/>
                          </a:solidFill>
                          <a:effectLst/>
                          <a:latin typeface="+mn-lt"/>
                        </a:rPr>
                        <a:t>15</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Tripura</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32.13</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0.56</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253419195"/>
                  </a:ext>
                </a:extLst>
              </a:tr>
              <a:tr h="195186">
                <a:tc>
                  <a:txBody>
                    <a:bodyPr/>
                    <a:lstStyle/>
                    <a:p>
                      <a:pPr algn="ctr" fontAlgn="ctr"/>
                      <a:r>
                        <a:rPr lang="en-IN" sz="1400" u="none" strike="noStrike">
                          <a:solidFill>
                            <a:schemeClr val="tx1"/>
                          </a:solidFill>
                          <a:effectLst/>
                          <a:latin typeface="+mn-lt"/>
                        </a:rPr>
                        <a:t>16</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Mizoram</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22.72</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0.4</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1440756777"/>
                  </a:ext>
                </a:extLst>
              </a:tr>
              <a:tr h="195186">
                <a:tc>
                  <a:txBody>
                    <a:bodyPr/>
                    <a:lstStyle/>
                    <a:p>
                      <a:pPr algn="ctr" fontAlgn="ctr"/>
                      <a:r>
                        <a:rPr lang="en-IN" sz="1400" u="none" strike="noStrike">
                          <a:solidFill>
                            <a:schemeClr val="tx1"/>
                          </a:solidFill>
                          <a:effectLst/>
                          <a:latin typeface="+mn-lt"/>
                        </a:rPr>
                        <a:t>17</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Tamil Nadu</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13.64</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0.24</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4030624541"/>
                  </a:ext>
                </a:extLst>
              </a:tr>
              <a:tr h="195186">
                <a:tc>
                  <a:txBody>
                    <a:bodyPr/>
                    <a:lstStyle/>
                    <a:p>
                      <a:pPr algn="ctr" fontAlgn="ctr"/>
                      <a:r>
                        <a:rPr lang="en-IN" sz="1400" u="none" strike="noStrike">
                          <a:solidFill>
                            <a:schemeClr val="tx1"/>
                          </a:solidFill>
                          <a:effectLst/>
                          <a:latin typeface="+mn-lt"/>
                        </a:rPr>
                        <a:t>18</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Nagaland</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11.49</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0.2</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2532576420"/>
                  </a:ext>
                </a:extLst>
              </a:tr>
              <a:tr h="195186">
                <a:tc>
                  <a:txBody>
                    <a:bodyPr/>
                    <a:lstStyle/>
                    <a:p>
                      <a:pPr algn="ctr" fontAlgn="ctr"/>
                      <a:r>
                        <a:rPr lang="en-IN" sz="1400" u="none" strike="noStrike">
                          <a:solidFill>
                            <a:schemeClr val="tx1"/>
                          </a:solidFill>
                          <a:effectLst/>
                          <a:latin typeface="+mn-lt"/>
                        </a:rPr>
                        <a:t>19</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Rajasthan</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0.14</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2207853629"/>
                  </a:ext>
                </a:extLst>
              </a:tr>
              <a:tr h="195186">
                <a:tc>
                  <a:txBody>
                    <a:bodyPr/>
                    <a:lstStyle/>
                    <a:p>
                      <a:pPr algn="ctr" fontAlgn="ctr"/>
                      <a:r>
                        <a:rPr lang="en-IN" sz="1400" u="none" strike="noStrike">
                          <a:solidFill>
                            <a:schemeClr val="tx1"/>
                          </a:solidFill>
                          <a:effectLst/>
                          <a:latin typeface="+mn-lt"/>
                        </a:rPr>
                        <a:t>20</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Meghalaya</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6.98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0.12</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1579847750"/>
                  </a:ext>
                </a:extLst>
              </a:tr>
              <a:tr h="195186">
                <a:tc>
                  <a:txBody>
                    <a:bodyPr/>
                    <a:lstStyle/>
                    <a:p>
                      <a:pPr algn="ctr" fontAlgn="ctr"/>
                      <a:r>
                        <a:rPr lang="en-IN" sz="1400" u="none" strike="noStrike">
                          <a:solidFill>
                            <a:schemeClr val="tx1"/>
                          </a:solidFill>
                          <a:effectLst/>
                          <a:latin typeface="+mn-lt"/>
                        </a:rPr>
                        <a:t>21</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Manipur</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4.16</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0.07</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3100025714"/>
                  </a:ext>
                </a:extLst>
              </a:tr>
              <a:tr h="195186">
                <a:tc>
                  <a:txBody>
                    <a:bodyPr/>
                    <a:lstStyle/>
                    <a:p>
                      <a:pPr algn="ctr" fontAlgn="ctr"/>
                      <a:r>
                        <a:rPr lang="en-IN" sz="1400" u="none" strike="noStrike">
                          <a:solidFill>
                            <a:schemeClr val="tx1"/>
                          </a:solidFill>
                          <a:effectLst/>
                          <a:latin typeface="+mn-lt"/>
                        </a:rPr>
                        <a:t>22</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Arunachal Pradesh</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3.16</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0.06</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1988209907"/>
                  </a:ext>
                </a:extLst>
              </a:tr>
              <a:tr h="195186">
                <a:tc>
                  <a:txBody>
                    <a:bodyPr/>
                    <a:lstStyle/>
                    <a:p>
                      <a:pPr algn="ctr" fontAlgn="ctr"/>
                      <a:r>
                        <a:rPr lang="en-IN" sz="1400" u="none" strike="noStrike">
                          <a:solidFill>
                            <a:schemeClr val="tx1"/>
                          </a:solidFill>
                          <a:effectLst/>
                          <a:latin typeface="+mn-lt"/>
                        </a:rPr>
                        <a:t>23</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Sikkim</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1.74</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0.03</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1654017328"/>
                  </a:ext>
                </a:extLst>
              </a:tr>
              <a:tr h="195186">
                <a:tc>
                  <a:txBody>
                    <a:bodyPr/>
                    <a:lstStyle/>
                    <a:p>
                      <a:pPr algn="ctr" fontAlgn="ctr"/>
                      <a:r>
                        <a:rPr lang="en-IN" sz="1400" u="none" strike="noStrike">
                          <a:solidFill>
                            <a:schemeClr val="tx1"/>
                          </a:solidFill>
                          <a:effectLst/>
                          <a:latin typeface="+mn-lt"/>
                        </a:rPr>
                        <a:t>24</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Himachal Pradesh</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0.95</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0.02</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1409726412"/>
                  </a:ext>
                </a:extLst>
              </a:tr>
              <a:tr h="195186">
                <a:tc>
                  <a:txBody>
                    <a:bodyPr/>
                    <a:lstStyle/>
                    <a:p>
                      <a:pPr algn="ctr" fontAlgn="ctr"/>
                      <a:r>
                        <a:rPr lang="en-IN" sz="1400" u="none" strike="noStrike">
                          <a:solidFill>
                            <a:schemeClr val="tx1"/>
                          </a:solidFill>
                          <a:effectLst/>
                          <a:latin typeface="+mn-lt"/>
                        </a:rPr>
                        <a:t>25</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Others</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2.74</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0.05</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32855871"/>
                  </a:ext>
                </a:extLst>
              </a:tr>
              <a:tr h="195186">
                <a:tc>
                  <a:txBody>
                    <a:bodyPr/>
                    <a:lstStyle/>
                    <a:p>
                      <a:pPr algn="ctr" fontAlgn="ctr"/>
                      <a:r>
                        <a:rPr lang="en-IN" sz="1400" u="none" strike="noStrike">
                          <a:solidFill>
                            <a:schemeClr val="tx1"/>
                          </a:solidFill>
                          <a:effectLst/>
                          <a:latin typeface="+mn-lt"/>
                        </a:rPr>
                        <a:t> </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b="1" u="none" strike="noStrike" dirty="0">
                          <a:solidFill>
                            <a:schemeClr val="tx1"/>
                          </a:solidFill>
                          <a:effectLst/>
                          <a:latin typeface="+mn-lt"/>
                        </a:rPr>
                        <a:t>Total</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b="1" u="none" strike="noStrike" dirty="0">
                          <a:solidFill>
                            <a:schemeClr val="tx1"/>
                          </a:solidFill>
                          <a:effectLst/>
                          <a:latin typeface="+mn-lt"/>
                        </a:rPr>
                        <a:t>5,744.26</a:t>
                      </a:r>
                      <a:endParaRPr lang="en-IN" sz="1400" b="1" i="0" u="none" strike="noStrike" dirty="0">
                        <a:solidFill>
                          <a:schemeClr val="tx1"/>
                        </a:solidFill>
                        <a:effectLst/>
                        <a:latin typeface="+mn-lt"/>
                      </a:endParaRPr>
                    </a:p>
                  </a:txBody>
                  <a:tcPr marL="6715" marR="6715" marT="6715" marB="0" anchor="ctr"/>
                </a:tc>
                <a:tc>
                  <a:txBody>
                    <a:bodyPr/>
                    <a:lstStyle/>
                    <a:p>
                      <a:pPr algn="ctr" fontAlgn="b"/>
                      <a:r>
                        <a:rPr lang="en-IN" sz="1400" u="none" strike="noStrike" dirty="0">
                          <a:solidFill>
                            <a:schemeClr val="tx1"/>
                          </a:solidFill>
                          <a:effectLst/>
                          <a:latin typeface="+mn-lt"/>
                        </a:rPr>
                        <a:t> </a:t>
                      </a:r>
                      <a:endParaRPr lang="en-IN" sz="1400" b="0" i="0" u="none" strike="noStrike" dirty="0">
                        <a:solidFill>
                          <a:schemeClr val="tx1"/>
                        </a:solidFill>
                        <a:effectLst/>
                        <a:latin typeface="+mn-lt"/>
                      </a:endParaRPr>
                    </a:p>
                  </a:txBody>
                  <a:tcPr marL="6715" marR="6715" marT="6715" marB="0" anchor="b"/>
                </a:tc>
                <a:extLst>
                  <a:ext uri="{0D108BD9-81ED-4DB2-BD59-A6C34878D82A}">
                    <a16:rowId xmlns:a16="http://schemas.microsoft.com/office/drawing/2014/main" val="1928671382"/>
                  </a:ext>
                </a:extLst>
              </a:tr>
            </a:tbl>
          </a:graphicData>
        </a:graphic>
      </p:graphicFrame>
      <p:graphicFrame>
        <p:nvGraphicFramePr>
          <p:cNvPr id="7" name="Table 6">
            <a:extLst>
              <a:ext uri="{FF2B5EF4-FFF2-40B4-BE49-F238E27FC236}">
                <a16:creationId xmlns:a16="http://schemas.microsoft.com/office/drawing/2014/main" id="{E93E80FA-1C78-9DA1-0B45-E9149B25B339}"/>
              </a:ext>
            </a:extLst>
          </p:cNvPr>
          <p:cNvGraphicFramePr>
            <a:graphicFrameLocks noGrp="1"/>
          </p:cNvGraphicFramePr>
          <p:nvPr/>
        </p:nvGraphicFramePr>
        <p:xfrm>
          <a:off x="7173798" y="6339840"/>
          <a:ext cx="3036216" cy="518160"/>
        </p:xfrm>
        <a:graphic>
          <a:graphicData uri="http://schemas.openxmlformats.org/drawingml/2006/table">
            <a:tbl>
              <a:tblPr/>
              <a:tblGrid>
                <a:gridCol w="3036216">
                  <a:extLst>
                    <a:ext uri="{9D8B030D-6E8A-4147-A177-3AD203B41FA5}">
                      <a16:colId xmlns:a16="http://schemas.microsoft.com/office/drawing/2014/main" val="1041815257"/>
                    </a:ext>
                  </a:extLst>
                </a:gridCol>
              </a:tblGrid>
              <a:tr h="0">
                <a:tc>
                  <a:txBody>
                    <a:bodyPr/>
                    <a:lstStyle/>
                    <a:p>
                      <a:pPr algn="l"/>
                      <a:r>
                        <a:rPr lang="en-IN" sz="1100" b="1" u="none" strike="noStrike" dirty="0">
                          <a:solidFill>
                            <a:schemeClr val="tx1"/>
                          </a:solidFill>
                          <a:effectLst/>
                          <a:latin typeface="Arial" panose="020B0604020202020204" pitchFamily="34" charset="0"/>
                          <a:hlinkClick r:id="rId3">
                            <a:extLst>
                              <a:ext uri="{A12FA001-AC4F-418D-AE19-62706E023703}">
                                <ahyp:hlinkClr xmlns:ahyp="http://schemas.microsoft.com/office/drawing/2018/hyperlinkcolor" val="tx"/>
                              </a:ext>
                            </a:extLst>
                          </a:hlinkClick>
                        </a:rPr>
                        <a:t>Source: National Horticulture Board (NHB)</a:t>
                      </a:r>
                      <a:endParaRPr lang="en-IN" sz="1100" b="1" u="none" strike="noStrike" dirty="0">
                        <a:solidFill>
                          <a:schemeClr val="tx1"/>
                        </a:solidFill>
                        <a:effectLst/>
                        <a:latin typeface="Arial" panose="020B0604020202020204" pitchFamily="34" charset="0"/>
                      </a:endParaRPr>
                    </a:p>
                  </a:txBody>
                  <a:tcPr anchor="ctr">
                    <a:lnL>
                      <a:noFill/>
                    </a:lnL>
                    <a:lnR>
                      <a:noFill/>
                    </a:lnR>
                    <a:lnT>
                      <a:noFill/>
                    </a:lnT>
                    <a:lnB>
                      <a:noFill/>
                    </a:lnB>
                    <a:solidFill>
                      <a:srgbClr val="FFFFFF"/>
                    </a:solidFill>
                  </a:tcPr>
                </a:tc>
                <a:extLst>
                  <a:ext uri="{0D108BD9-81ED-4DB2-BD59-A6C34878D82A}">
                    <a16:rowId xmlns:a16="http://schemas.microsoft.com/office/drawing/2014/main" val="1549972207"/>
                  </a:ext>
                </a:extLst>
              </a:tr>
              <a:tr h="0">
                <a:tc>
                  <a:txBody>
                    <a:bodyPr/>
                    <a:lstStyle/>
                    <a:p>
                      <a:pPr algn="l"/>
                      <a:r>
                        <a:rPr lang="en-IN" sz="1100" b="1" u="none" strike="noStrike" dirty="0">
                          <a:solidFill>
                            <a:schemeClr val="tx1"/>
                          </a:solidFill>
                          <a:effectLst/>
                          <a:latin typeface="Arial" panose="020B0604020202020204" pitchFamily="34" charset="0"/>
                        </a:rPr>
                        <a:t>*2021-22 ( 1st Adv. Estimate)</a:t>
                      </a:r>
                    </a:p>
                  </a:txBody>
                  <a:tcPr anchor="ctr">
                    <a:lnL>
                      <a:noFill/>
                    </a:lnL>
                    <a:lnR>
                      <a:noFill/>
                    </a:lnR>
                    <a:lnT>
                      <a:noFill/>
                    </a:lnT>
                    <a:lnB>
                      <a:noFill/>
                    </a:lnB>
                    <a:solidFill>
                      <a:srgbClr val="FFFFFF"/>
                    </a:solidFill>
                  </a:tcPr>
                </a:tc>
                <a:extLst>
                  <a:ext uri="{0D108BD9-81ED-4DB2-BD59-A6C34878D82A}">
                    <a16:rowId xmlns:a16="http://schemas.microsoft.com/office/drawing/2014/main" val="2776743408"/>
                  </a:ext>
                </a:extLst>
              </a:tr>
            </a:tbl>
          </a:graphicData>
        </a:graphic>
      </p:graphicFrame>
      <mc:AlternateContent xmlns:mc="http://schemas.openxmlformats.org/markup-compatibility/2006" xmlns:cx4="http://schemas.microsoft.com/office/drawing/2016/5/10/chartex">
        <mc:Choice Requires="cx4">
          <p:graphicFrame>
            <p:nvGraphicFramePr>
              <p:cNvPr id="9" name="Chart 8">
                <a:extLst>
                  <a:ext uri="{FF2B5EF4-FFF2-40B4-BE49-F238E27FC236}">
                    <a16:creationId xmlns:a16="http://schemas.microsoft.com/office/drawing/2014/main" id="{14272C0B-1885-9141-BADE-C88F11430F41}"/>
                  </a:ext>
                </a:extLst>
              </p:cNvPr>
              <p:cNvGraphicFramePr/>
              <p:nvPr/>
            </p:nvGraphicFramePr>
            <p:xfrm>
              <a:off x="160256" y="953707"/>
              <a:ext cx="6796725" cy="5456563"/>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9" name="Chart 8">
                <a:extLst>
                  <a:ext uri="{FF2B5EF4-FFF2-40B4-BE49-F238E27FC236}">
                    <a16:creationId xmlns:a16="http://schemas.microsoft.com/office/drawing/2014/main" id="{14272C0B-1885-9141-BADE-C88F11430F41}"/>
                  </a:ext>
                </a:extLst>
              </p:cNvPr>
              <p:cNvPicPr>
                <a:picLocks noGrp="1" noRot="1" noChangeAspect="1" noMove="1" noResize="1" noEditPoints="1" noAdjustHandles="1" noChangeArrowheads="1" noChangeShapeType="1"/>
              </p:cNvPicPr>
              <p:nvPr/>
            </p:nvPicPr>
            <p:blipFill>
              <a:blip r:embed="rId5"/>
              <a:stretch>
                <a:fillRect/>
              </a:stretch>
            </p:blipFill>
            <p:spPr>
              <a:xfrm>
                <a:off x="160256" y="953707"/>
                <a:ext cx="6796725" cy="5456563"/>
              </a:xfrm>
              <a:prstGeom prst="rect">
                <a:avLst/>
              </a:prstGeom>
            </p:spPr>
          </p:pic>
        </mc:Fallback>
      </mc:AlternateContent>
      <p:graphicFrame>
        <p:nvGraphicFramePr>
          <p:cNvPr id="2" name="Table 1">
            <a:extLst>
              <a:ext uri="{FF2B5EF4-FFF2-40B4-BE49-F238E27FC236}">
                <a16:creationId xmlns:a16="http://schemas.microsoft.com/office/drawing/2014/main" id="{770C9F4D-E525-4216-A877-1186FE265925}"/>
              </a:ext>
            </a:extLst>
          </p:cNvPr>
          <p:cNvGraphicFramePr>
            <a:graphicFrameLocks noGrp="1"/>
          </p:cNvGraphicFramePr>
          <p:nvPr>
            <p:extLst>
              <p:ext uri="{D42A27DB-BD31-4B8C-83A1-F6EECF244321}">
                <p14:modId xmlns:p14="http://schemas.microsoft.com/office/powerpoint/2010/main" val="4068037258"/>
              </p:ext>
            </p:extLst>
          </p:nvPr>
        </p:nvGraphicFramePr>
        <p:xfrm>
          <a:off x="0" y="6410270"/>
          <a:ext cx="12192000" cy="370840"/>
        </p:xfrm>
        <a:graphic>
          <a:graphicData uri="http://schemas.openxmlformats.org/drawingml/2006/table">
            <a:tbl>
              <a:tblPr bandRow="1">
                <a:tableStyleId>{2D5ABB26-0587-4C30-8999-92F81FD0307C}</a:tableStyleId>
              </a:tblPr>
              <a:tblGrid>
                <a:gridCol w="4064000">
                  <a:extLst>
                    <a:ext uri="{9D8B030D-6E8A-4147-A177-3AD203B41FA5}">
                      <a16:colId xmlns:a16="http://schemas.microsoft.com/office/drawing/2014/main" val="3769417319"/>
                    </a:ext>
                  </a:extLst>
                </a:gridCol>
                <a:gridCol w="4064000">
                  <a:extLst>
                    <a:ext uri="{9D8B030D-6E8A-4147-A177-3AD203B41FA5}">
                      <a16:colId xmlns:a16="http://schemas.microsoft.com/office/drawing/2014/main" val="479834036"/>
                    </a:ext>
                  </a:extLst>
                </a:gridCol>
                <a:gridCol w="4064000">
                  <a:extLst>
                    <a:ext uri="{9D8B030D-6E8A-4147-A177-3AD203B41FA5}">
                      <a16:colId xmlns:a16="http://schemas.microsoft.com/office/drawing/2014/main" val="620845781"/>
                    </a:ext>
                  </a:extLst>
                </a:gridCol>
              </a:tblGrid>
              <a:tr h="370840">
                <a:tc>
                  <a:txBody>
                    <a:bodyPr/>
                    <a:lstStyle/>
                    <a:p>
                      <a:pPr algn="ctr"/>
                      <a:endParaRPr lang="en-IN" sz="1800" b="1" dirty="0">
                        <a:solidFill>
                          <a:schemeClr val="tx1"/>
                        </a:solidFill>
                      </a:endParaRPr>
                    </a:p>
                  </a:txBody>
                  <a:tcPr anchor="ctr"/>
                </a:tc>
                <a:tc>
                  <a:txBody>
                    <a:bodyPr/>
                    <a:lstStyle/>
                    <a:p>
                      <a:pPr algn="ctr"/>
                      <a:endParaRPr lang="en-IN" sz="1800" b="1" dirty="0">
                        <a:solidFill>
                          <a:schemeClr val="tx1"/>
                        </a:solidFill>
                      </a:endParaRPr>
                    </a:p>
                  </a:txBody>
                  <a:tcPr anchor="ctr"/>
                </a:tc>
                <a:tc>
                  <a:txBody>
                    <a:bodyPr/>
                    <a:lstStyle/>
                    <a:p>
                      <a:pPr algn="ctr"/>
                      <a:r>
                        <a:rPr lang="en-IN" sz="1800" b="0" dirty="0">
                          <a:solidFill>
                            <a:schemeClr val="tx1"/>
                          </a:solidFill>
                        </a:rPr>
                        <a:t>                                                           6</a:t>
                      </a:r>
                    </a:p>
                  </a:txBody>
                  <a:tcPr anchor="ctr"/>
                </a:tc>
                <a:extLst>
                  <a:ext uri="{0D108BD9-81ED-4DB2-BD59-A6C34878D82A}">
                    <a16:rowId xmlns:a16="http://schemas.microsoft.com/office/drawing/2014/main" val="3169812624"/>
                  </a:ext>
                </a:extLst>
              </a:tr>
            </a:tbl>
          </a:graphicData>
        </a:graphic>
      </p:graphicFrame>
      <p:sp>
        <p:nvSpPr>
          <p:cNvPr id="8" name="TextBox 7">
            <a:extLst>
              <a:ext uri="{FF2B5EF4-FFF2-40B4-BE49-F238E27FC236}">
                <a16:creationId xmlns:a16="http://schemas.microsoft.com/office/drawing/2014/main" id="{E5CEBDAE-2545-D4B8-CBC1-971D04C0B7A7}"/>
              </a:ext>
            </a:extLst>
          </p:cNvPr>
          <p:cNvSpPr txBox="1"/>
          <p:nvPr/>
        </p:nvSpPr>
        <p:spPr>
          <a:xfrm>
            <a:off x="359113" y="277042"/>
            <a:ext cx="11832887" cy="769441"/>
          </a:xfrm>
          <a:prstGeom prst="rect">
            <a:avLst/>
          </a:prstGeom>
          <a:noFill/>
        </p:spPr>
        <p:txBody>
          <a:bodyPr wrap="square">
            <a:spAutoFit/>
          </a:bodyPr>
          <a:lstStyle/>
          <a:p>
            <a:r>
              <a:rPr lang="en-IN" sz="4400" b="1" dirty="0"/>
              <a:t>Introduction</a:t>
            </a:r>
          </a:p>
        </p:txBody>
      </p:sp>
    </p:spTree>
    <p:extLst>
      <p:ext uri="{BB962C8B-B14F-4D97-AF65-F5344CB8AC3E}">
        <p14:creationId xmlns:p14="http://schemas.microsoft.com/office/powerpoint/2010/main" val="42744433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526755-9B45-5CB6-5283-979C70407143}"/>
              </a:ext>
            </a:extLst>
          </p:cNvPr>
          <p:cNvSpPr txBox="1"/>
          <p:nvPr/>
        </p:nvSpPr>
        <p:spPr>
          <a:xfrm>
            <a:off x="424206" y="1278976"/>
            <a:ext cx="6985263" cy="461665"/>
          </a:xfrm>
          <a:prstGeom prst="rect">
            <a:avLst/>
          </a:prstGeom>
          <a:noFill/>
        </p:spPr>
        <p:txBody>
          <a:bodyPr wrap="square" rtlCol="0">
            <a:spAutoFit/>
          </a:bodyPr>
          <a:lstStyle/>
          <a:p>
            <a:r>
              <a:rPr lang="en-IN" sz="2400" b="1" u="sng" dirty="0">
                <a:solidFill>
                  <a:schemeClr val="accent1"/>
                </a:solidFill>
              </a:rPr>
              <a:t>Most Commonly found Diseases in Papaya Fruit</a:t>
            </a:r>
          </a:p>
        </p:txBody>
      </p:sp>
      <p:sp>
        <p:nvSpPr>
          <p:cNvPr id="3" name="TextBox 2">
            <a:extLst>
              <a:ext uri="{FF2B5EF4-FFF2-40B4-BE49-F238E27FC236}">
                <a16:creationId xmlns:a16="http://schemas.microsoft.com/office/drawing/2014/main" id="{CFA1AA73-B098-547F-FAE2-CB9D51B28EB1}"/>
              </a:ext>
            </a:extLst>
          </p:cNvPr>
          <p:cNvSpPr txBox="1"/>
          <p:nvPr/>
        </p:nvSpPr>
        <p:spPr>
          <a:xfrm>
            <a:off x="559182" y="2001839"/>
            <a:ext cx="1796800" cy="369332"/>
          </a:xfrm>
          <a:prstGeom prst="rect">
            <a:avLst/>
          </a:prstGeom>
          <a:noFill/>
        </p:spPr>
        <p:txBody>
          <a:bodyPr wrap="square" rtlCol="0">
            <a:spAutoFit/>
          </a:bodyPr>
          <a:lstStyle/>
          <a:p>
            <a:pPr algn="ctr"/>
            <a:r>
              <a:rPr lang="en-IN" b="1" dirty="0"/>
              <a:t>Anthracnose</a:t>
            </a:r>
          </a:p>
        </p:txBody>
      </p:sp>
      <p:pic>
        <p:nvPicPr>
          <p:cNvPr id="5" name="Picture 4">
            <a:extLst>
              <a:ext uri="{FF2B5EF4-FFF2-40B4-BE49-F238E27FC236}">
                <a16:creationId xmlns:a16="http://schemas.microsoft.com/office/drawing/2014/main" id="{453E8442-D478-9E1F-F7B2-69BE0B7CA0BA}"/>
              </a:ext>
            </a:extLst>
          </p:cNvPr>
          <p:cNvPicPr>
            <a:picLocks noChangeAspect="1"/>
          </p:cNvPicPr>
          <p:nvPr/>
        </p:nvPicPr>
        <p:blipFill>
          <a:blip r:embed="rId2"/>
          <a:stretch>
            <a:fillRect/>
          </a:stretch>
        </p:blipFill>
        <p:spPr>
          <a:xfrm>
            <a:off x="559182" y="2410113"/>
            <a:ext cx="1809946" cy="2407105"/>
          </a:xfrm>
          <a:prstGeom prst="rect">
            <a:avLst/>
          </a:prstGeom>
        </p:spPr>
      </p:pic>
      <p:pic>
        <p:nvPicPr>
          <p:cNvPr id="7" name="Picture 6">
            <a:extLst>
              <a:ext uri="{FF2B5EF4-FFF2-40B4-BE49-F238E27FC236}">
                <a16:creationId xmlns:a16="http://schemas.microsoft.com/office/drawing/2014/main" id="{D516D8A4-C000-B8B2-1DE7-A31E1F3C9353}"/>
              </a:ext>
            </a:extLst>
          </p:cNvPr>
          <p:cNvPicPr>
            <a:picLocks noChangeAspect="1"/>
          </p:cNvPicPr>
          <p:nvPr/>
        </p:nvPicPr>
        <p:blipFill>
          <a:blip r:embed="rId3"/>
          <a:stretch>
            <a:fillRect/>
          </a:stretch>
        </p:blipFill>
        <p:spPr>
          <a:xfrm>
            <a:off x="4809068" y="2410113"/>
            <a:ext cx="1674253" cy="2456825"/>
          </a:xfrm>
          <a:prstGeom prst="rect">
            <a:avLst/>
          </a:prstGeom>
        </p:spPr>
      </p:pic>
      <p:pic>
        <p:nvPicPr>
          <p:cNvPr id="9" name="Picture 8">
            <a:extLst>
              <a:ext uri="{FF2B5EF4-FFF2-40B4-BE49-F238E27FC236}">
                <a16:creationId xmlns:a16="http://schemas.microsoft.com/office/drawing/2014/main" id="{FF250ABC-73B8-A9EC-D58B-26742F9C19BE}"/>
              </a:ext>
            </a:extLst>
          </p:cNvPr>
          <p:cNvPicPr>
            <a:picLocks noChangeAspect="1"/>
          </p:cNvPicPr>
          <p:nvPr/>
        </p:nvPicPr>
        <p:blipFill>
          <a:blip r:embed="rId4"/>
          <a:stretch>
            <a:fillRect/>
          </a:stretch>
        </p:blipFill>
        <p:spPr>
          <a:xfrm>
            <a:off x="7023349" y="3875560"/>
            <a:ext cx="1792424" cy="2456825"/>
          </a:xfrm>
          <a:prstGeom prst="rect">
            <a:avLst/>
          </a:prstGeom>
        </p:spPr>
      </p:pic>
      <p:pic>
        <p:nvPicPr>
          <p:cNvPr id="11" name="Picture 10">
            <a:extLst>
              <a:ext uri="{FF2B5EF4-FFF2-40B4-BE49-F238E27FC236}">
                <a16:creationId xmlns:a16="http://schemas.microsoft.com/office/drawing/2014/main" id="{7A82EB89-FEC2-81BC-8E36-98695B6DD6C6}"/>
              </a:ext>
            </a:extLst>
          </p:cNvPr>
          <p:cNvPicPr>
            <a:picLocks noChangeAspect="1"/>
          </p:cNvPicPr>
          <p:nvPr/>
        </p:nvPicPr>
        <p:blipFill>
          <a:blip r:embed="rId5"/>
          <a:stretch>
            <a:fillRect/>
          </a:stretch>
        </p:blipFill>
        <p:spPr>
          <a:xfrm>
            <a:off x="9605852" y="2410113"/>
            <a:ext cx="1513258" cy="2458416"/>
          </a:xfrm>
          <a:prstGeom prst="rect">
            <a:avLst/>
          </a:prstGeom>
        </p:spPr>
      </p:pic>
      <p:pic>
        <p:nvPicPr>
          <p:cNvPr id="13" name="Picture 12">
            <a:extLst>
              <a:ext uri="{FF2B5EF4-FFF2-40B4-BE49-F238E27FC236}">
                <a16:creationId xmlns:a16="http://schemas.microsoft.com/office/drawing/2014/main" id="{31E0F98F-CBE3-267B-10C0-18A9DEFDBD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2886" y="3875559"/>
            <a:ext cx="1792424" cy="2456825"/>
          </a:xfrm>
          <a:prstGeom prst="rect">
            <a:avLst/>
          </a:prstGeom>
        </p:spPr>
      </p:pic>
      <p:sp>
        <p:nvSpPr>
          <p:cNvPr id="16" name="TextBox 15">
            <a:extLst>
              <a:ext uri="{FF2B5EF4-FFF2-40B4-BE49-F238E27FC236}">
                <a16:creationId xmlns:a16="http://schemas.microsoft.com/office/drawing/2014/main" id="{AB70DCC4-B7CE-A693-DDD2-28869F71AE99}"/>
              </a:ext>
            </a:extLst>
          </p:cNvPr>
          <p:cNvSpPr txBox="1"/>
          <p:nvPr/>
        </p:nvSpPr>
        <p:spPr>
          <a:xfrm>
            <a:off x="4543258" y="2001839"/>
            <a:ext cx="2205872" cy="369332"/>
          </a:xfrm>
          <a:prstGeom prst="rect">
            <a:avLst/>
          </a:prstGeom>
          <a:noFill/>
        </p:spPr>
        <p:txBody>
          <a:bodyPr wrap="square" rtlCol="0">
            <a:spAutoFit/>
          </a:bodyPr>
          <a:lstStyle/>
          <a:p>
            <a:r>
              <a:rPr lang="en-IN" b="1" dirty="0"/>
              <a:t>Phytophthora Blight</a:t>
            </a:r>
          </a:p>
        </p:txBody>
      </p:sp>
      <p:sp>
        <p:nvSpPr>
          <p:cNvPr id="17" name="TextBox 16">
            <a:extLst>
              <a:ext uri="{FF2B5EF4-FFF2-40B4-BE49-F238E27FC236}">
                <a16:creationId xmlns:a16="http://schemas.microsoft.com/office/drawing/2014/main" id="{62B7967F-F505-DCF1-E42A-B98C3AD2E937}"/>
              </a:ext>
            </a:extLst>
          </p:cNvPr>
          <p:cNvSpPr txBox="1"/>
          <p:nvPr/>
        </p:nvSpPr>
        <p:spPr>
          <a:xfrm>
            <a:off x="7023349" y="3264579"/>
            <a:ext cx="1784353" cy="646331"/>
          </a:xfrm>
          <a:prstGeom prst="rect">
            <a:avLst/>
          </a:prstGeom>
          <a:noFill/>
        </p:spPr>
        <p:txBody>
          <a:bodyPr wrap="square" rtlCol="0">
            <a:spAutoFit/>
          </a:bodyPr>
          <a:lstStyle/>
          <a:p>
            <a:pPr algn="ctr"/>
            <a:r>
              <a:rPr lang="en-IN" b="1" dirty="0"/>
              <a:t>Brown Spot or Chocolate Spot</a:t>
            </a:r>
          </a:p>
        </p:txBody>
      </p:sp>
      <p:sp>
        <p:nvSpPr>
          <p:cNvPr id="18" name="TextBox 17">
            <a:extLst>
              <a:ext uri="{FF2B5EF4-FFF2-40B4-BE49-F238E27FC236}">
                <a16:creationId xmlns:a16="http://schemas.microsoft.com/office/drawing/2014/main" id="{AF39592A-60F4-22AE-E311-932E5CF78789}"/>
              </a:ext>
            </a:extLst>
          </p:cNvPr>
          <p:cNvSpPr txBox="1"/>
          <p:nvPr/>
        </p:nvSpPr>
        <p:spPr>
          <a:xfrm>
            <a:off x="2692886" y="3445497"/>
            <a:ext cx="1792424" cy="369332"/>
          </a:xfrm>
          <a:prstGeom prst="rect">
            <a:avLst/>
          </a:prstGeom>
          <a:noFill/>
        </p:spPr>
        <p:txBody>
          <a:bodyPr wrap="square" rtlCol="0">
            <a:spAutoFit/>
          </a:bodyPr>
          <a:lstStyle/>
          <a:p>
            <a:pPr algn="ctr"/>
            <a:r>
              <a:rPr lang="en-IN" b="1" dirty="0"/>
              <a:t>Black Spot</a:t>
            </a:r>
          </a:p>
        </p:txBody>
      </p:sp>
      <p:sp>
        <p:nvSpPr>
          <p:cNvPr id="19" name="TextBox 18">
            <a:extLst>
              <a:ext uri="{FF2B5EF4-FFF2-40B4-BE49-F238E27FC236}">
                <a16:creationId xmlns:a16="http://schemas.microsoft.com/office/drawing/2014/main" id="{64755928-62AD-3155-F782-0F6A86CF6C19}"/>
              </a:ext>
            </a:extLst>
          </p:cNvPr>
          <p:cNvSpPr txBox="1"/>
          <p:nvPr/>
        </p:nvSpPr>
        <p:spPr>
          <a:xfrm>
            <a:off x="9605852" y="2001839"/>
            <a:ext cx="1513258" cy="369332"/>
          </a:xfrm>
          <a:prstGeom prst="rect">
            <a:avLst/>
          </a:prstGeom>
          <a:noFill/>
        </p:spPr>
        <p:txBody>
          <a:bodyPr wrap="square" rtlCol="0">
            <a:spAutoFit/>
          </a:bodyPr>
          <a:lstStyle/>
          <a:p>
            <a:pPr algn="ctr"/>
            <a:r>
              <a:rPr lang="en-IN" b="1" dirty="0"/>
              <a:t>Stick Diseases</a:t>
            </a:r>
          </a:p>
        </p:txBody>
      </p:sp>
      <p:graphicFrame>
        <p:nvGraphicFramePr>
          <p:cNvPr id="4" name="Table 3">
            <a:extLst>
              <a:ext uri="{FF2B5EF4-FFF2-40B4-BE49-F238E27FC236}">
                <a16:creationId xmlns:a16="http://schemas.microsoft.com/office/drawing/2014/main" id="{D6D08E0B-64AE-CB15-AE30-8F26933F2CE4}"/>
              </a:ext>
            </a:extLst>
          </p:cNvPr>
          <p:cNvGraphicFramePr>
            <a:graphicFrameLocks noGrp="1"/>
          </p:cNvGraphicFramePr>
          <p:nvPr>
            <p:extLst>
              <p:ext uri="{D42A27DB-BD31-4B8C-83A1-F6EECF244321}">
                <p14:modId xmlns:p14="http://schemas.microsoft.com/office/powerpoint/2010/main" val="873577833"/>
              </p:ext>
            </p:extLst>
          </p:nvPr>
        </p:nvGraphicFramePr>
        <p:xfrm>
          <a:off x="0" y="6410270"/>
          <a:ext cx="12192000" cy="370840"/>
        </p:xfrm>
        <a:graphic>
          <a:graphicData uri="http://schemas.openxmlformats.org/drawingml/2006/table">
            <a:tbl>
              <a:tblPr bandRow="1">
                <a:tableStyleId>{2D5ABB26-0587-4C30-8999-92F81FD0307C}</a:tableStyleId>
              </a:tblPr>
              <a:tblGrid>
                <a:gridCol w="4064000">
                  <a:extLst>
                    <a:ext uri="{9D8B030D-6E8A-4147-A177-3AD203B41FA5}">
                      <a16:colId xmlns:a16="http://schemas.microsoft.com/office/drawing/2014/main" val="3769417319"/>
                    </a:ext>
                  </a:extLst>
                </a:gridCol>
                <a:gridCol w="4064000">
                  <a:extLst>
                    <a:ext uri="{9D8B030D-6E8A-4147-A177-3AD203B41FA5}">
                      <a16:colId xmlns:a16="http://schemas.microsoft.com/office/drawing/2014/main" val="479834036"/>
                    </a:ext>
                  </a:extLst>
                </a:gridCol>
                <a:gridCol w="4064000">
                  <a:extLst>
                    <a:ext uri="{9D8B030D-6E8A-4147-A177-3AD203B41FA5}">
                      <a16:colId xmlns:a16="http://schemas.microsoft.com/office/drawing/2014/main" val="620845781"/>
                    </a:ext>
                  </a:extLst>
                </a:gridCol>
              </a:tblGrid>
              <a:tr h="370840">
                <a:tc>
                  <a:txBody>
                    <a:bodyPr/>
                    <a:lstStyle/>
                    <a:p>
                      <a:pPr algn="ctr"/>
                      <a:endParaRPr lang="en-IN" sz="1800" b="1" dirty="0">
                        <a:solidFill>
                          <a:schemeClr val="tx1"/>
                        </a:solidFill>
                      </a:endParaRPr>
                    </a:p>
                  </a:txBody>
                  <a:tcPr anchor="ctr"/>
                </a:tc>
                <a:tc>
                  <a:txBody>
                    <a:bodyPr/>
                    <a:lstStyle/>
                    <a:p>
                      <a:pPr algn="ctr"/>
                      <a:endParaRPr lang="en-IN" sz="1800" b="1" dirty="0">
                        <a:solidFill>
                          <a:schemeClr val="tx1"/>
                        </a:solidFill>
                      </a:endParaRPr>
                    </a:p>
                  </a:txBody>
                  <a:tcPr anchor="ctr"/>
                </a:tc>
                <a:tc>
                  <a:txBody>
                    <a:bodyPr/>
                    <a:lstStyle/>
                    <a:p>
                      <a:pPr algn="ctr"/>
                      <a:r>
                        <a:rPr lang="en-IN" sz="1800" b="0" dirty="0">
                          <a:solidFill>
                            <a:schemeClr val="tx1"/>
                          </a:solidFill>
                        </a:rPr>
                        <a:t>                                                           7</a:t>
                      </a:r>
                    </a:p>
                  </a:txBody>
                  <a:tcPr anchor="ctr"/>
                </a:tc>
                <a:extLst>
                  <a:ext uri="{0D108BD9-81ED-4DB2-BD59-A6C34878D82A}">
                    <a16:rowId xmlns:a16="http://schemas.microsoft.com/office/drawing/2014/main" val="3169812624"/>
                  </a:ext>
                </a:extLst>
              </a:tr>
            </a:tbl>
          </a:graphicData>
        </a:graphic>
      </p:graphicFrame>
      <p:sp>
        <p:nvSpPr>
          <p:cNvPr id="6" name="TextBox 5">
            <a:extLst>
              <a:ext uri="{FF2B5EF4-FFF2-40B4-BE49-F238E27FC236}">
                <a16:creationId xmlns:a16="http://schemas.microsoft.com/office/drawing/2014/main" id="{41775871-DD9F-F7F1-964C-1FB7CC592351}"/>
              </a:ext>
            </a:extLst>
          </p:cNvPr>
          <p:cNvSpPr txBox="1"/>
          <p:nvPr/>
        </p:nvSpPr>
        <p:spPr>
          <a:xfrm>
            <a:off x="424206" y="345319"/>
            <a:ext cx="11405397" cy="769441"/>
          </a:xfrm>
          <a:prstGeom prst="rect">
            <a:avLst/>
          </a:prstGeom>
          <a:noFill/>
        </p:spPr>
        <p:txBody>
          <a:bodyPr wrap="square">
            <a:spAutoFit/>
          </a:bodyPr>
          <a:lstStyle/>
          <a:p>
            <a:r>
              <a:rPr lang="en-IN" sz="4400" b="1" dirty="0"/>
              <a:t>Introduction</a:t>
            </a:r>
          </a:p>
        </p:txBody>
      </p:sp>
    </p:spTree>
    <p:extLst>
      <p:ext uri="{BB962C8B-B14F-4D97-AF65-F5344CB8AC3E}">
        <p14:creationId xmlns:p14="http://schemas.microsoft.com/office/powerpoint/2010/main" val="34645440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953573-A8E9-9CDA-D554-0F077598367B}"/>
              </a:ext>
            </a:extLst>
          </p:cNvPr>
          <p:cNvSpPr txBox="1"/>
          <p:nvPr/>
        </p:nvSpPr>
        <p:spPr>
          <a:xfrm>
            <a:off x="689727" y="396055"/>
            <a:ext cx="11502273" cy="769441"/>
          </a:xfrm>
          <a:prstGeom prst="rect">
            <a:avLst/>
          </a:prstGeom>
          <a:noFill/>
        </p:spPr>
        <p:txBody>
          <a:bodyPr wrap="square">
            <a:spAutoFit/>
          </a:bodyPr>
          <a:lstStyle/>
          <a:p>
            <a:r>
              <a:rPr lang="en-IN" sz="4400" b="1" dirty="0"/>
              <a:t>Introduction</a:t>
            </a:r>
          </a:p>
        </p:txBody>
      </p:sp>
      <p:sp>
        <p:nvSpPr>
          <p:cNvPr id="4" name="TextBox 3">
            <a:extLst>
              <a:ext uri="{FF2B5EF4-FFF2-40B4-BE49-F238E27FC236}">
                <a16:creationId xmlns:a16="http://schemas.microsoft.com/office/drawing/2014/main" id="{9519D37C-9AA1-FA27-2F96-9EFCF649E269}"/>
              </a:ext>
            </a:extLst>
          </p:cNvPr>
          <p:cNvSpPr txBox="1"/>
          <p:nvPr/>
        </p:nvSpPr>
        <p:spPr>
          <a:xfrm>
            <a:off x="689727" y="1459230"/>
            <a:ext cx="3902151" cy="1969770"/>
          </a:xfrm>
          <a:prstGeom prst="rect">
            <a:avLst/>
          </a:prstGeom>
          <a:noFill/>
        </p:spPr>
        <p:txBody>
          <a:bodyPr wrap="square">
            <a:spAutoFit/>
          </a:bodyPr>
          <a:lstStyle/>
          <a:p>
            <a:pPr algn="just"/>
            <a:r>
              <a:rPr lang="en-IN" sz="2400" b="1" dirty="0"/>
              <a:t>Dataset</a:t>
            </a:r>
          </a:p>
          <a:p>
            <a:pPr algn="just"/>
            <a:endParaRPr lang="en-IN" sz="2400" b="1" dirty="0"/>
          </a:p>
          <a:p>
            <a:pPr algn="just"/>
            <a:r>
              <a:rPr lang="en-IN" sz="2000" dirty="0"/>
              <a:t>Total – 4500 images</a:t>
            </a:r>
            <a:endParaRPr lang="en-IN" sz="2400" dirty="0"/>
          </a:p>
          <a:p>
            <a:pPr marL="342900" indent="-342900" algn="just">
              <a:buFont typeface="Wingdings" panose="05000000000000000000" pitchFamily="2" charset="2"/>
              <a:buChar char="Ø"/>
            </a:pPr>
            <a:r>
              <a:rPr lang="en-IN" dirty="0"/>
              <a:t>Training – 3900 images</a:t>
            </a:r>
          </a:p>
          <a:p>
            <a:pPr marL="342900" indent="-342900" algn="just">
              <a:buFont typeface="Wingdings" panose="05000000000000000000" pitchFamily="2" charset="2"/>
              <a:buChar char="Ø"/>
            </a:pPr>
            <a:r>
              <a:rPr lang="en-IN" dirty="0"/>
              <a:t>Testing – 600 images</a:t>
            </a:r>
          </a:p>
          <a:p>
            <a:pPr algn="just"/>
            <a:endParaRPr lang="en-IN" sz="1800" dirty="0"/>
          </a:p>
        </p:txBody>
      </p:sp>
      <p:sp>
        <p:nvSpPr>
          <p:cNvPr id="5" name="Slide Number Placeholder 6">
            <a:extLst>
              <a:ext uri="{FF2B5EF4-FFF2-40B4-BE49-F238E27FC236}">
                <a16:creationId xmlns:a16="http://schemas.microsoft.com/office/drawing/2014/main" id="{8A02E4DB-98FF-A32C-2309-B9C980E06748}"/>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8</a:t>
            </a:fld>
            <a:endParaRPr lang="en-IN" sz="1600" dirty="0">
              <a:solidFill>
                <a:schemeClr val="tx1"/>
              </a:solidFill>
            </a:endParaRPr>
          </a:p>
        </p:txBody>
      </p:sp>
      <p:graphicFrame>
        <p:nvGraphicFramePr>
          <p:cNvPr id="6" name="Table 5">
            <a:extLst>
              <a:ext uri="{FF2B5EF4-FFF2-40B4-BE49-F238E27FC236}">
                <a16:creationId xmlns:a16="http://schemas.microsoft.com/office/drawing/2014/main" id="{78DF6C3C-A027-80B2-BED1-B1AB23B4C2EB}"/>
              </a:ext>
            </a:extLst>
          </p:cNvPr>
          <p:cNvGraphicFramePr>
            <a:graphicFrameLocks noGrp="1"/>
          </p:cNvGraphicFramePr>
          <p:nvPr>
            <p:extLst>
              <p:ext uri="{D42A27DB-BD31-4B8C-83A1-F6EECF244321}">
                <p14:modId xmlns:p14="http://schemas.microsoft.com/office/powerpoint/2010/main" val="339286839"/>
              </p:ext>
            </p:extLst>
          </p:nvPr>
        </p:nvGraphicFramePr>
        <p:xfrm>
          <a:off x="840388" y="3310652"/>
          <a:ext cx="6287771" cy="2966720"/>
        </p:xfrm>
        <a:graphic>
          <a:graphicData uri="http://schemas.openxmlformats.org/drawingml/2006/table">
            <a:tbl>
              <a:tblPr firstRow="1" bandRow="1">
                <a:tableStyleId>{00A15C55-8517-42AA-B614-E9B94910E393}</a:tableStyleId>
              </a:tblPr>
              <a:tblGrid>
                <a:gridCol w="2145094">
                  <a:extLst>
                    <a:ext uri="{9D8B030D-6E8A-4147-A177-3AD203B41FA5}">
                      <a16:colId xmlns:a16="http://schemas.microsoft.com/office/drawing/2014/main" val="2894400861"/>
                    </a:ext>
                  </a:extLst>
                </a:gridCol>
                <a:gridCol w="1768348">
                  <a:extLst>
                    <a:ext uri="{9D8B030D-6E8A-4147-A177-3AD203B41FA5}">
                      <a16:colId xmlns:a16="http://schemas.microsoft.com/office/drawing/2014/main" val="1220572961"/>
                    </a:ext>
                  </a:extLst>
                </a:gridCol>
                <a:gridCol w="1675511">
                  <a:extLst>
                    <a:ext uri="{9D8B030D-6E8A-4147-A177-3AD203B41FA5}">
                      <a16:colId xmlns:a16="http://schemas.microsoft.com/office/drawing/2014/main" val="142794630"/>
                    </a:ext>
                  </a:extLst>
                </a:gridCol>
                <a:gridCol w="698818">
                  <a:extLst>
                    <a:ext uri="{9D8B030D-6E8A-4147-A177-3AD203B41FA5}">
                      <a16:colId xmlns:a16="http://schemas.microsoft.com/office/drawing/2014/main" val="2480692016"/>
                    </a:ext>
                  </a:extLst>
                </a:gridCol>
              </a:tblGrid>
              <a:tr h="370840">
                <a:tc>
                  <a:txBody>
                    <a:bodyPr/>
                    <a:lstStyle/>
                    <a:p>
                      <a:pPr algn="ctr"/>
                      <a:endParaRPr lang="en-IN" sz="1800" dirty="0">
                        <a:solidFill>
                          <a:schemeClr val="tx1"/>
                        </a:solidFill>
                      </a:endParaRPr>
                    </a:p>
                  </a:txBody>
                  <a:tcPr/>
                </a:tc>
                <a:tc>
                  <a:txBody>
                    <a:bodyPr/>
                    <a:lstStyle/>
                    <a:p>
                      <a:pPr algn="ctr"/>
                      <a:r>
                        <a:rPr lang="en-IN" sz="1800" dirty="0">
                          <a:solidFill>
                            <a:schemeClr val="tx1"/>
                          </a:solidFill>
                        </a:rPr>
                        <a:t>Training Dataset</a:t>
                      </a:r>
                    </a:p>
                  </a:txBody>
                  <a:tcPr/>
                </a:tc>
                <a:tc>
                  <a:txBody>
                    <a:bodyPr/>
                    <a:lstStyle/>
                    <a:p>
                      <a:pPr algn="ctr"/>
                      <a:r>
                        <a:rPr lang="en-IN" sz="1800" dirty="0">
                          <a:solidFill>
                            <a:schemeClr val="tx1"/>
                          </a:solidFill>
                        </a:rPr>
                        <a:t>Testing Dataset</a:t>
                      </a:r>
                    </a:p>
                  </a:txBody>
                  <a:tcPr/>
                </a:tc>
                <a:tc>
                  <a:txBody>
                    <a:bodyPr/>
                    <a:lstStyle/>
                    <a:p>
                      <a:pPr algn="ctr"/>
                      <a:r>
                        <a:rPr lang="en-IN" sz="1800" dirty="0">
                          <a:solidFill>
                            <a:schemeClr val="tx1"/>
                          </a:solidFill>
                        </a:rPr>
                        <a:t>Total</a:t>
                      </a:r>
                    </a:p>
                  </a:txBody>
                  <a:tcPr/>
                </a:tc>
                <a:extLst>
                  <a:ext uri="{0D108BD9-81ED-4DB2-BD59-A6C34878D82A}">
                    <a16:rowId xmlns:a16="http://schemas.microsoft.com/office/drawing/2014/main" val="1038980216"/>
                  </a:ext>
                </a:extLst>
              </a:tr>
              <a:tr h="370840">
                <a:tc>
                  <a:txBody>
                    <a:bodyPr/>
                    <a:lstStyle/>
                    <a:p>
                      <a:r>
                        <a:rPr lang="en-IN" sz="1800" dirty="0">
                          <a:solidFill>
                            <a:schemeClr val="tx1"/>
                          </a:solidFill>
                        </a:rPr>
                        <a:t>Healthy Fruit</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100</a:t>
                      </a:r>
                    </a:p>
                  </a:txBody>
                  <a:tcPr/>
                </a:tc>
                <a:tc>
                  <a:txBody>
                    <a:bodyPr/>
                    <a:lstStyle/>
                    <a:p>
                      <a:pPr algn="ctr"/>
                      <a:r>
                        <a:rPr lang="en-IN" sz="1800" dirty="0">
                          <a:solidFill>
                            <a:schemeClr val="tx1"/>
                          </a:solidFill>
                        </a:rPr>
                        <a:t>750</a:t>
                      </a:r>
                    </a:p>
                  </a:txBody>
                  <a:tcPr/>
                </a:tc>
                <a:extLst>
                  <a:ext uri="{0D108BD9-81ED-4DB2-BD59-A6C34878D82A}">
                    <a16:rowId xmlns:a16="http://schemas.microsoft.com/office/drawing/2014/main" val="2528880384"/>
                  </a:ext>
                </a:extLst>
              </a:tr>
              <a:tr h="370840">
                <a:tc>
                  <a:txBody>
                    <a:bodyPr/>
                    <a:lstStyle/>
                    <a:p>
                      <a:r>
                        <a:rPr lang="en-IN" sz="1800" dirty="0">
                          <a:solidFill>
                            <a:schemeClr val="tx1"/>
                          </a:solidFill>
                        </a:rPr>
                        <a:t>Anthracnose</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100</a:t>
                      </a:r>
                    </a:p>
                  </a:txBody>
                  <a:tcPr/>
                </a:tc>
                <a:tc>
                  <a:txBody>
                    <a:bodyPr/>
                    <a:lstStyle/>
                    <a:p>
                      <a:pPr algn="ctr"/>
                      <a:r>
                        <a:rPr lang="en-IN" sz="1800" dirty="0">
                          <a:solidFill>
                            <a:schemeClr val="tx1"/>
                          </a:solidFill>
                        </a:rPr>
                        <a:t>750</a:t>
                      </a:r>
                    </a:p>
                  </a:txBody>
                  <a:tcPr/>
                </a:tc>
                <a:extLst>
                  <a:ext uri="{0D108BD9-81ED-4DB2-BD59-A6C34878D82A}">
                    <a16:rowId xmlns:a16="http://schemas.microsoft.com/office/drawing/2014/main" val="357077138"/>
                  </a:ext>
                </a:extLst>
              </a:tr>
              <a:tr h="370840">
                <a:tc>
                  <a:txBody>
                    <a:bodyPr/>
                    <a:lstStyle/>
                    <a:p>
                      <a:r>
                        <a:rPr lang="en-IN" sz="1800" dirty="0">
                          <a:solidFill>
                            <a:schemeClr val="tx1"/>
                          </a:solidFill>
                        </a:rPr>
                        <a:t>Phytophthora Blight </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100</a:t>
                      </a:r>
                    </a:p>
                  </a:txBody>
                  <a:tcPr/>
                </a:tc>
                <a:tc>
                  <a:txBody>
                    <a:bodyPr/>
                    <a:lstStyle/>
                    <a:p>
                      <a:pPr algn="ctr"/>
                      <a:r>
                        <a:rPr lang="en-IN" sz="1800" dirty="0">
                          <a:solidFill>
                            <a:schemeClr val="tx1"/>
                          </a:solidFill>
                        </a:rPr>
                        <a:t>750</a:t>
                      </a:r>
                    </a:p>
                  </a:txBody>
                  <a:tcPr/>
                </a:tc>
                <a:extLst>
                  <a:ext uri="{0D108BD9-81ED-4DB2-BD59-A6C34878D82A}">
                    <a16:rowId xmlns:a16="http://schemas.microsoft.com/office/drawing/2014/main" val="1854663720"/>
                  </a:ext>
                </a:extLst>
              </a:tr>
              <a:tr h="370840">
                <a:tc>
                  <a:txBody>
                    <a:bodyPr/>
                    <a:lstStyle/>
                    <a:p>
                      <a:r>
                        <a:rPr lang="en-IN" sz="1800" dirty="0">
                          <a:solidFill>
                            <a:schemeClr val="tx1"/>
                          </a:solidFill>
                        </a:rPr>
                        <a:t>Black Spot </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100</a:t>
                      </a:r>
                    </a:p>
                  </a:txBody>
                  <a:tcPr/>
                </a:tc>
                <a:tc>
                  <a:txBody>
                    <a:bodyPr/>
                    <a:lstStyle/>
                    <a:p>
                      <a:pPr algn="ctr"/>
                      <a:r>
                        <a:rPr lang="en-IN" sz="1800" dirty="0">
                          <a:solidFill>
                            <a:schemeClr val="tx1"/>
                          </a:solidFill>
                        </a:rPr>
                        <a:t>750</a:t>
                      </a:r>
                    </a:p>
                  </a:txBody>
                  <a:tcPr/>
                </a:tc>
                <a:extLst>
                  <a:ext uri="{0D108BD9-81ED-4DB2-BD59-A6C34878D82A}">
                    <a16:rowId xmlns:a16="http://schemas.microsoft.com/office/drawing/2014/main" val="1709625650"/>
                  </a:ext>
                </a:extLst>
              </a:tr>
              <a:tr h="370840">
                <a:tc>
                  <a:txBody>
                    <a:bodyPr/>
                    <a:lstStyle/>
                    <a:p>
                      <a:r>
                        <a:rPr lang="en-IN" sz="1800" dirty="0">
                          <a:solidFill>
                            <a:schemeClr val="tx1"/>
                          </a:solidFill>
                        </a:rPr>
                        <a:t>Brown Spot </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100</a:t>
                      </a:r>
                    </a:p>
                  </a:txBody>
                  <a:tcPr/>
                </a:tc>
                <a:tc>
                  <a:txBody>
                    <a:bodyPr/>
                    <a:lstStyle/>
                    <a:p>
                      <a:pPr algn="ctr"/>
                      <a:r>
                        <a:rPr lang="en-IN" sz="1800" dirty="0">
                          <a:solidFill>
                            <a:schemeClr val="tx1"/>
                          </a:solidFill>
                        </a:rPr>
                        <a:t>750</a:t>
                      </a:r>
                    </a:p>
                  </a:txBody>
                  <a:tcPr/>
                </a:tc>
                <a:extLst>
                  <a:ext uri="{0D108BD9-81ED-4DB2-BD59-A6C34878D82A}">
                    <a16:rowId xmlns:a16="http://schemas.microsoft.com/office/drawing/2014/main" val="73639314"/>
                  </a:ext>
                </a:extLst>
              </a:tr>
              <a:tr h="370840">
                <a:tc>
                  <a:txBody>
                    <a:bodyPr/>
                    <a:lstStyle/>
                    <a:p>
                      <a:r>
                        <a:rPr lang="en-IN" sz="1800" dirty="0">
                          <a:solidFill>
                            <a:schemeClr val="tx1"/>
                          </a:solidFill>
                        </a:rPr>
                        <a:t>Others</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100</a:t>
                      </a:r>
                    </a:p>
                  </a:txBody>
                  <a:tcPr/>
                </a:tc>
                <a:tc>
                  <a:txBody>
                    <a:bodyPr/>
                    <a:lstStyle/>
                    <a:p>
                      <a:pPr algn="ctr"/>
                      <a:r>
                        <a:rPr lang="en-IN" sz="1800" dirty="0">
                          <a:solidFill>
                            <a:schemeClr val="tx1"/>
                          </a:solidFill>
                        </a:rPr>
                        <a:t>750</a:t>
                      </a:r>
                    </a:p>
                  </a:txBody>
                  <a:tcPr/>
                </a:tc>
                <a:extLst>
                  <a:ext uri="{0D108BD9-81ED-4DB2-BD59-A6C34878D82A}">
                    <a16:rowId xmlns:a16="http://schemas.microsoft.com/office/drawing/2014/main" val="461272664"/>
                  </a:ext>
                </a:extLst>
              </a:tr>
              <a:tr h="370840">
                <a:tc>
                  <a:txBody>
                    <a:bodyPr/>
                    <a:lstStyle/>
                    <a:p>
                      <a:r>
                        <a:rPr lang="en-IN" sz="1800" b="1" dirty="0">
                          <a:solidFill>
                            <a:schemeClr val="tx1"/>
                          </a:solidFill>
                        </a:rPr>
                        <a:t>Total</a:t>
                      </a:r>
                    </a:p>
                  </a:txBody>
                  <a:tcPr/>
                </a:tc>
                <a:tc>
                  <a:txBody>
                    <a:bodyPr/>
                    <a:lstStyle/>
                    <a:p>
                      <a:pPr algn="ctr"/>
                      <a:r>
                        <a:rPr lang="en-IN" sz="1800" b="1" dirty="0">
                          <a:solidFill>
                            <a:schemeClr val="tx1"/>
                          </a:solidFill>
                        </a:rPr>
                        <a:t>3900</a:t>
                      </a:r>
                    </a:p>
                  </a:txBody>
                  <a:tcPr/>
                </a:tc>
                <a:tc>
                  <a:txBody>
                    <a:bodyPr/>
                    <a:lstStyle/>
                    <a:p>
                      <a:pPr algn="ctr"/>
                      <a:r>
                        <a:rPr lang="en-IN" sz="1800" b="1" dirty="0">
                          <a:solidFill>
                            <a:schemeClr val="tx1"/>
                          </a:solidFill>
                        </a:rPr>
                        <a:t>600</a:t>
                      </a:r>
                    </a:p>
                  </a:txBody>
                  <a:tcPr/>
                </a:tc>
                <a:tc>
                  <a:txBody>
                    <a:bodyPr/>
                    <a:lstStyle/>
                    <a:p>
                      <a:pPr algn="ctr"/>
                      <a:r>
                        <a:rPr lang="en-IN" sz="1800" b="1" dirty="0">
                          <a:solidFill>
                            <a:schemeClr val="tx1"/>
                          </a:solidFill>
                        </a:rPr>
                        <a:t>4500</a:t>
                      </a:r>
                    </a:p>
                  </a:txBody>
                  <a:tcPr/>
                </a:tc>
                <a:extLst>
                  <a:ext uri="{0D108BD9-81ED-4DB2-BD59-A6C34878D82A}">
                    <a16:rowId xmlns:a16="http://schemas.microsoft.com/office/drawing/2014/main" val="50119720"/>
                  </a:ext>
                </a:extLst>
              </a:tr>
            </a:tbl>
          </a:graphicData>
        </a:graphic>
      </p:graphicFrame>
    </p:spTree>
    <p:extLst>
      <p:ext uri="{BB962C8B-B14F-4D97-AF65-F5344CB8AC3E}">
        <p14:creationId xmlns:p14="http://schemas.microsoft.com/office/powerpoint/2010/main" val="26782210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25087B-B859-03DE-471E-56EDE079F9B9}"/>
              </a:ext>
            </a:extLst>
          </p:cNvPr>
          <p:cNvSpPr txBox="1"/>
          <p:nvPr/>
        </p:nvSpPr>
        <p:spPr>
          <a:xfrm>
            <a:off x="859408" y="476864"/>
            <a:ext cx="11332592" cy="769441"/>
          </a:xfrm>
          <a:prstGeom prst="rect">
            <a:avLst/>
          </a:prstGeom>
          <a:noFill/>
        </p:spPr>
        <p:txBody>
          <a:bodyPr wrap="square">
            <a:spAutoFit/>
          </a:bodyPr>
          <a:lstStyle/>
          <a:p>
            <a:r>
              <a:rPr lang="en-IN" sz="4400" b="1" dirty="0"/>
              <a:t>Literature Review</a:t>
            </a:r>
          </a:p>
        </p:txBody>
      </p:sp>
      <p:graphicFrame>
        <p:nvGraphicFramePr>
          <p:cNvPr id="2" name="Table 1">
            <a:extLst>
              <a:ext uri="{FF2B5EF4-FFF2-40B4-BE49-F238E27FC236}">
                <a16:creationId xmlns:a16="http://schemas.microsoft.com/office/drawing/2014/main" id="{FF2F7250-958B-EA3D-CA63-188D1FCF6754}"/>
              </a:ext>
            </a:extLst>
          </p:cNvPr>
          <p:cNvGraphicFramePr>
            <a:graphicFrameLocks noGrp="1"/>
          </p:cNvGraphicFramePr>
          <p:nvPr>
            <p:extLst>
              <p:ext uri="{D42A27DB-BD31-4B8C-83A1-F6EECF244321}">
                <p14:modId xmlns:p14="http://schemas.microsoft.com/office/powerpoint/2010/main" val="247888305"/>
              </p:ext>
            </p:extLst>
          </p:nvPr>
        </p:nvGraphicFramePr>
        <p:xfrm>
          <a:off x="841341" y="1514540"/>
          <a:ext cx="10509318" cy="4965873"/>
        </p:xfrm>
        <a:graphic>
          <a:graphicData uri="http://schemas.openxmlformats.org/drawingml/2006/table">
            <a:tbl>
              <a:tblPr/>
              <a:tblGrid>
                <a:gridCol w="1751553">
                  <a:extLst>
                    <a:ext uri="{9D8B030D-6E8A-4147-A177-3AD203B41FA5}">
                      <a16:colId xmlns:a16="http://schemas.microsoft.com/office/drawing/2014/main" val="2209631838"/>
                    </a:ext>
                  </a:extLst>
                </a:gridCol>
                <a:gridCol w="1751553">
                  <a:extLst>
                    <a:ext uri="{9D8B030D-6E8A-4147-A177-3AD203B41FA5}">
                      <a16:colId xmlns:a16="http://schemas.microsoft.com/office/drawing/2014/main" val="10112064"/>
                    </a:ext>
                  </a:extLst>
                </a:gridCol>
                <a:gridCol w="1751553">
                  <a:extLst>
                    <a:ext uri="{9D8B030D-6E8A-4147-A177-3AD203B41FA5}">
                      <a16:colId xmlns:a16="http://schemas.microsoft.com/office/drawing/2014/main" val="1225285127"/>
                    </a:ext>
                  </a:extLst>
                </a:gridCol>
                <a:gridCol w="1751553">
                  <a:extLst>
                    <a:ext uri="{9D8B030D-6E8A-4147-A177-3AD203B41FA5}">
                      <a16:colId xmlns:a16="http://schemas.microsoft.com/office/drawing/2014/main" val="524128311"/>
                    </a:ext>
                  </a:extLst>
                </a:gridCol>
                <a:gridCol w="1751553">
                  <a:extLst>
                    <a:ext uri="{9D8B030D-6E8A-4147-A177-3AD203B41FA5}">
                      <a16:colId xmlns:a16="http://schemas.microsoft.com/office/drawing/2014/main" val="690405034"/>
                    </a:ext>
                  </a:extLst>
                </a:gridCol>
                <a:gridCol w="1751553">
                  <a:extLst>
                    <a:ext uri="{9D8B030D-6E8A-4147-A177-3AD203B41FA5}">
                      <a16:colId xmlns:a16="http://schemas.microsoft.com/office/drawing/2014/main" val="1102263008"/>
                    </a:ext>
                  </a:extLst>
                </a:gridCol>
              </a:tblGrid>
              <a:tr h="610760">
                <a:tc>
                  <a:txBody>
                    <a:bodyPr/>
                    <a:lstStyle/>
                    <a:p>
                      <a:pPr algn="ctr" rtl="0" fontAlgn="b"/>
                      <a:r>
                        <a:rPr lang="en-IN" b="1" dirty="0"/>
                        <a:t>Sl. No.</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b="1" dirty="0"/>
                        <a:t>Year of Publication</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b="1" dirty="0"/>
                        <a:t>Name of the Publisher</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b="1" dirty="0"/>
                        <a:t>Title of the Paper</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b="1" dirty="0"/>
                        <a:t>Techniques Used</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b="1" dirty="0"/>
                        <a:t>Limitations</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270956640"/>
                  </a:ext>
                </a:extLst>
              </a:tr>
              <a:tr h="2431349">
                <a:tc>
                  <a:txBody>
                    <a:bodyPr/>
                    <a:lstStyle/>
                    <a:p>
                      <a:pPr algn="ctr" rtl="0" fontAlgn="b"/>
                      <a:r>
                        <a:rPr lang="en-IN" sz="1800" dirty="0">
                          <a:effectLst/>
                        </a:rPr>
                        <a:t>1</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2023</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IEEE</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Yolo-Papaya: A Papaya Fruit Disease Detector and Classifier Using CNNs and Convolutional Block Attention Modules [1]</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YoloV7 detector with convolutional block attention module (CBAM)</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Requires a large dataset of labeled images and not used balanced dataset.</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6832909"/>
                  </a:ext>
                </a:extLst>
              </a:tr>
              <a:tr h="1824486">
                <a:tc>
                  <a:txBody>
                    <a:bodyPr/>
                    <a:lstStyle/>
                    <a:p>
                      <a:pPr algn="ctr" rtl="0" fontAlgn="b"/>
                      <a:r>
                        <a:rPr lang="en-IN" sz="1800" dirty="0">
                          <a:effectLst/>
                        </a:rPr>
                        <a:t>2</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2019</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ACM</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Papaya Fruit Disease Detection Using a Hybrid Approach of Deep Learning and Machine Learning [2]</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Convolutional Neural Network (CNN) and Support Vector Machine (SVM)</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Requires a large dataset of labeled images.</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8663360"/>
                  </a:ext>
                </a:extLst>
              </a:tr>
            </a:tbl>
          </a:graphicData>
        </a:graphic>
      </p:graphicFrame>
      <p:sp>
        <p:nvSpPr>
          <p:cNvPr id="7" name="Slide Number Placeholder 6">
            <a:extLst>
              <a:ext uri="{FF2B5EF4-FFF2-40B4-BE49-F238E27FC236}">
                <a16:creationId xmlns:a16="http://schemas.microsoft.com/office/drawing/2014/main" id="{80493D78-0261-A371-4F5E-C0A896DA51C0}"/>
              </a:ext>
            </a:extLst>
          </p:cNvPr>
          <p:cNvSpPr txBox="1">
            <a:spLocks/>
          </p:cNvSpPr>
          <p:nvPr/>
        </p:nvSpPr>
        <p:spPr>
          <a:xfrm>
            <a:off x="9006526" y="6381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9</a:t>
            </a:fld>
            <a:endParaRPr lang="en-IN" sz="1600" dirty="0">
              <a:solidFill>
                <a:schemeClr val="tx1"/>
              </a:solidFill>
            </a:endParaRPr>
          </a:p>
        </p:txBody>
      </p:sp>
    </p:spTree>
    <p:extLst>
      <p:ext uri="{BB962C8B-B14F-4D97-AF65-F5344CB8AC3E}">
        <p14:creationId xmlns:p14="http://schemas.microsoft.com/office/powerpoint/2010/main" val="33957232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2587</TotalTime>
  <Words>1822</Words>
  <Application>Microsoft Office PowerPoint</Application>
  <PresentationFormat>Widescreen</PresentationFormat>
  <Paragraphs>446</Paragraphs>
  <Slides>23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MS Mincho</vt:lpstr>
      <vt:lpstr>Arial</vt:lpstr>
      <vt:lpstr>Calibri</vt:lpstr>
      <vt:lpstr>Calibri Light</vt:lpstr>
      <vt:lpstr>Google Sans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 TIRKEY</dc:creator>
  <cp:lastModifiedBy>CSE</cp:lastModifiedBy>
  <cp:revision>76</cp:revision>
  <dcterms:created xsi:type="dcterms:W3CDTF">2023-09-21T18:31:40Z</dcterms:created>
  <dcterms:modified xsi:type="dcterms:W3CDTF">2024-05-01T13:38:22Z</dcterms:modified>
</cp:coreProperties>
</file>